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4.xml" ContentType="application/vnd.openxmlformats-officedocument.presentationml.notesSlide+xml"/>
  <Override PartName="/ppt/embeddings/oleObject13.bin" ContentType="application/vnd.openxmlformats-officedocument.oleObject"/>
  <Override PartName="/ppt/notesSlides/notesSlide5.xml" ContentType="application/vnd.openxmlformats-officedocument.presentationml.notesSlide+xml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0" d="100"/>
          <a:sy n="50" d="100"/>
        </p:scale>
        <p:origin x="-11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4" Type="http://schemas.openxmlformats.org/officeDocument/2006/relationships/image" Target="../media/image7.wmf"/><Relationship Id="rId1" Type="http://schemas.openxmlformats.org/officeDocument/2006/relationships/image" Target="../media/image4.wmf"/><Relationship Id="rId2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6.wmf"/><Relationship Id="rId1" Type="http://schemas.openxmlformats.org/officeDocument/2006/relationships/image" Target="../media/image12.wmf"/><Relationship Id="rId2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Relationship Id="rId2" Type="http://schemas.openxmlformats.org/officeDocument/2006/relationships/image" Target="../media/image14.wmf"/><Relationship Id="rId3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A512C-2A38-D34C-9D2B-759A0757B7A5}" type="datetimeFigureOut">
              <a:rPr lang="en-US" smtClean="0"/>
              <a:t>2/26/17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D86B1-D7DB-F149-A948-0B1131043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66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pubs.rsc.org</a:t>
            </a:r>
            <a:r>
              <a:rPr lang="en-US" dirty="0" smtClean="0"/>
              <a:t>/en/content/</a:t>
            </a:r>
            <a:r>
              <a:rPr lang="en-US" dirty="0" err="1" smtClean="0"/>
              <a:t>articlehtml</a:t>
            </a:r>
            <a:r>
              <a:rPr lang="en-US" dirty="0" smtClean="0"/>
              <a:t>/2012/</a:t>
            </a:r>
            <a:r>
              <a:rPr lang="en-US" dirty="0" err="1" smtClean="0"/>
              <a:t>cp</a:t>
            </a:r>
            <a:r>
              <a:rPr lang="en-US" dirty="0" smtClean="0"/>
              <a:t>/c2cp41490b</a:t>
            </a:r>
          </a:p>
          <a:p>
            <a:endParaRPr lang="en-US" dirty="0" smtClean="0"/>
          </a:p>
          <a:p>
            <a:r>
              <a:rPr lang="en-US" dirty="0" smtClean="0"/>
              <a:t>O-O difficult to form;</a:t>
            </a:r>
            <a:r>
              <a:rPr lang="en-US" baseline="0" dirty="0" smtClean="0"/>
              <a:t> requires more energy</a:t>
            </a:r>
          </a:p>
          <a:p>
            <a:r>
              <a:rPr lang="en-US" baseline="0" dirty="0" smtClean="0"/>
              <a:t>Low activation barrier means low </a:t>
            </a:r>
            <a:r>
              <a:rPr lang="en-US" baseline="0" dirty="0" err="1" smtClean="0"/>
              <a:t>overpotential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Hydrogen as a clean energy carrier</a:t>
            </a:r>
          </a:p>
          <a:p>
            <a:r>
              <a:rPr lang="en-US" baseline="0" dirty="0" smtClean="0"/>
              <a:t>C-H oxidation instead of water oxidation to obtain target chemicals </a:t>
            </a:r>
            <a:r>
              <a:rPr lang="en-US" baseline="0" dirty="0" smtClean="0">
                <a:sym typeface="Wingdings"/>
              </a:rPr>
              <a:t> reduction reaction is what would make the fuels</a:t>
            </a:r>
          </a:p>
          <a:p>
            <a:r>
              <a:rPr lang="en-US" baseline="0" dirty="0" smtClean="0">
                <a:sym typeface="Wingdings"/>
              </a:rPr>
              <a:t>Purpose of CH oxidation is for taking C-H to C-O (mainly for specialty chemicals – </a:t>
            </a:r>
            <a:r>
              <a:rPr lang="en-US" baseline="0" dirty="0" err="1" smtClean="0">
                <a:sym typeface="Wingdings"/>
              </a:rPr>
              <a:t>decalin</a:t>
            </a:r>
            <a:r>
              <a:rPr lang="en-US" baseline="0" dirty="0" smtClean="0">
                <a:sym typeface="Wingdings"/>
              </a:rPr>
              <a:t> and THF oxidation)</a:t>
            </a:r>
          </a:p>
          <a:p>
            <a:endParaRPr lang="en-US" baseline="0" dirty="0" smtClean="0">
              <a:sym typeface="Wingdings"/>
            </a:endParaRPr>
          </a:p>
          <a:p>
            <a:r>
              <a:rPr lang="en-US" baseline="0" dirty="0" smtClean="0">
                <a:sym typeface="Wingdings"/>
              </a:rPr>
              <a:t>CH oxidation and reduction in concert – methanol splitting for energy in fuel cells (DMFC)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FBFF0-7671-42DA-88AA-15C23B0DB4F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34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Google images “water oxidation catalyst iridium”</a:t>
            </a:r>
          </a:p>
          <a:p>
            <a:r>
              <a:rPr lang="en-US" dirty="0" smtClean="0"/>
              <a:t>Iridium molecular compound with bound chlorine</a:t>
            </a:r>
            <a:r>
              <a:rPr lang="en-US" baseline="0" dirty="0" smtClean="0"/>
              <a:t> – chloride pops off and gets oxidized also </a:t>
            </a:r>
          </a:p>
          <a:p>
            <a:r>
              <a:rPr lang="en-US" baseline="0" dirty="0" err="1" smtClean="0"/>
              <a:t>Periodate</a:t>
            </a:r>
            <a:r>
              <a:rPr lang="en-US" baseline="0" dirty="0" smtClean="0"/>
              <a:t> grabs electrons – driving force to pull electrons out of iridium; </a:t>
            </a:r>
            <a:r>
              <a:rPr lang="en-US" baseline="0" dirty="0" err="1" smtClean="0"/>
              <a:t>periodate</a:t>
            </a:r>
            <a:r>
              <a:rPr lang="en-US" baseline="0" dirty="0" smtClean="0"/>
              <a:t> doesn’t get </a:t>
            </a:r>
            <a:r>
              <a:rPr lang="en-US" baseline="0" dirty="0" err="1" smtClean="0"/>
              <a:t>regernerated</a:t>
            </a:r>
            <a:r>
              <a:rPr lang="en-US" baseline="0" dirty="0" smtClean="0"/>
              <a:t>; gets consumed </a:t>
            </a:r>
          </a:p>
          <a:p>
            <a:r>
              <a:rPr lang="en-US" baseline="0" dirty="0" smtClean="0"/>
              <a:t>Iridium loses 4 electrons to </a:t>
            </a:r>
            <a:r>
              <a:rPr lang="en-US" baseline="0" dirty="0" err="1" smtClean="0"/>
              <a:t>periodate</a:t>
            </a:r>
            <a:r>
              <a:rPr lang="en-US" baseline="0" dirty="0" smtClean="0"/>
              <a:t> and oxygen from water </a:t>
            </a:r>
            <a:r>
              <a:rPr lang="en-US" baseline="0" dirty="0" err="1" smtClean="0"/>
              <a:t>regernerates</a:t>
            </a:r>
            <a:r>
              <a:rPr lang="en-US" baseline="0" dirty="0" smtClean="0"/>
              <a:t> the catalyst </a:t>
            </a:r>
          </a:p>
          <a:p>
            <a:r>
              <a:rPr lang="en-US" baseline="0" dirty="0" smtClean="0"/>
              <a:t>Rapidly exchanging weakly bound water; slowest process is OO bond formation ; step before –OOH is rate limiting step; on order of Hz</a:t>
            </a:r>
          </a:p>
          <a:p>
            <a:r>
              <a:rPr lang="en-US" baseline="0" dirty="0" smtClean="0"/>
              <a:t>8 molecules oxygen atom per iridium per second; with dimer catalyst bound to surface (ITO)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FBFF0-7671-42DA-88AA-15C23B0DB4F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001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(in general ligands tune selectivity and mechanism but</a:t>
            </a:r>
            <a:r>
              <a:rPr lang="en-US" baseline="0" dirty="0" smtClean="0"/>
              <a:t> most importantly here is activity)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FBFF0-7671-42DA-88AA-15C23B0DB4F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199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order</a:t>
            </a:r>
            <a:r>
              <a:rPr lang="en-US" baseline="0" dirty="0" smtClean="0"/>
              <a:t> reaction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FBFF0-7671-42DA-88AA-15C23B0DB4F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61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Persistent feature</a:t>
            </a:r>
            <a:r>
              <a:rPr lang="en-US" baseline="0" dirty="0" smtClean="0"/>
              <a:t> at ~30 nm: primary particle size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FBFF0-7671-42DA-88AA-15C23B0DB4F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98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002ED-4B36-7445-B59C-565AFB5AC238}" type="datetimeFigureOut">
              <a:rPr lang="en-US" smtClean="0"/>
              <a:t>2/26/17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29F8-28FD-504B-A514-DFD02E5E9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2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002ED-4B36-7445-B59C-565AFB5AC238}" type="datetimeFigureOut">
              <a:rPr lang="en-US" smtClean="0"/>
              <a:t>2/26/17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29F8-28FD-504B-A514-DFD02E5E9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161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002ED-4B36-7445-B59C-565AFB5AC238}" type="datetimeFigureOut">
              <a:rPr lang="en-US" smtClean="0"/>
              <a:t>2/26/17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29F8-28FD-504B-A514-DFD02E5E9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92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002ED-4B36-7445-B59C-565AFB5AC238}" type="datetimeFigureOut">
              <a:rPr lang="en-US" smtClean="0"/>
              <a:t>2/26/17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29F8-28FD-504B-A514-DFD02E5E9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31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002ED-4B36-7445-B59C-565AFB5AC238}" type="datetimeFigureOut">
              <a:rPr lang="en-US" smtClean="0"/>
              <a:t>2/26/17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29F8-28FD-504B-A514-DFD02E5E9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290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002ED-4B36-7445-B59C-565AFB5AC238}" type="datetimeFigureOut">
              <a:rPr lang="en-US" smtClean="0"/>
              <a:t>2/26/17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29F8-28FD-504B-A514-DFD02E5E9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4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002ED-4B36-7445-B59C-565AFB5AC238}" type="datetimeFigureOut">
              <a:rPr lang="en-US" smtClean="0"/>
              <a:t>2/26/17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29F8-28FD-504B-A514-DFD02E5E9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17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002ED-4B36-7445-B59C-565AFB5AC238}" type="datetimeFigureOut">
              <a:rPr lang="en-US" smtClean="0"/>
              <a:t>2/26/17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29F8-28FD-504B-A514-DFD02E5E9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325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002ED-4B36-7445-B59C-565AFB5AC238}" type="datetimeFigureOut">
              <a:rPr lang="en-US" smtClean="0"/>
              <a:t>2/26/17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29F8-28FD-504B-A514-DFD02E5E9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49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002ED-4B36-7445-B59C-565AFB5AC238}" type="datetimeFigureOut">
              <a:rPr lang="en-US" smtClean="0"/>
              <a:t>2/26/17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29F8-28FD-504B-A514-DFD02E5E9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766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002ED-4B36-7445-B59C-565AFB5AC238}" type="datetimeFigureOut">
              <a:rPr lang="en-US" smtClean="0"/>
              <a:t>2/26/17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29F8-28FD-504B-A514-DFD02E5E9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151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002ED-4B36-7445-B59C-565AFB5AC238}" type="datetimeFigureOut">
              <a:rPr lang="en-US" smtClean="0"/>
              <a:t>2/26/17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029F8-28FD-504B-A514-DFD02E5E9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383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16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19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23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5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6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7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2.w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7.w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5.wmf"/><Relationship Id="rId9" Type="http://schemas.openxmlformats.org/officeDocument/2006/relationships/oleObject" Target="../embeddings/oleObject9.bin"/><Relationship Id="rId10" Type="http://schemas.openxmlformats.org/officeDocument/2006/relationships/image" Target="../media/image6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3.w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14.w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4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217679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Special Topics:</a:t>
            </a:r>
            <a:br>
              <a:rPr lang="en-US" dirty="0" smtClean="0"/>
            </a:br>
            <a:r>
              <a:rPr lang="en-US" dirty="0" smtClean="0"/>
              <a:t>Water </a:t>
            </a:r>
            <a:r>
              <a:rPr lang="en-US" dirty="0" smtClean="0"/>
              <a:t>Oxidation Catalysis: Homogeneous or Heterogeneous?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Ulrich </a:t>
            </a:r>
            <a:r>
              <a:rPr lang="en-US" dirty="0" err="1" smtClean="0"/>
              <a:t>Hintermair</a:t>
            </a:r>
            <a:r>
              <a:rPr lang="en-US" dirty="0" smtClean="0"/>
              <a:t>, Staff Sheehan, Julie Thomsen </a:t>
            </a:r>
          </a:p>
          <a:p>
            <a:r>
              <a:rPr lang="en-US" dirty="0" smtClean="0"/>
              <a:t>Crabtree &amp; </a:t>
            </a:r>
            <a:r>
              <a:rPr lang="en-US" dirty="0" err="1" smtClean="0"/>
              <a:t>Brudvig</a:t>
            </a:r>
            <a:r>
              <a:rPr lang="en-US" dirty="0" smtClean="0"/>
              <a:t> Labs</a:t>
            </a:r>
          </a:p>
          <a:p>
            <a:r>
              <a:rPr lang="en-US" dirty="0" smtClean="0"/>
              <a:t>Yale Chemistry</a:t>
            </a:r>
            <a:endParaRPr lang="en-US" dirty="0"/>
          </a:p>
        </p:txBody>
      </p:sp>
      <p:pic>
        <p:nvPicPr>
          <p:cNvPr id="6" name="Picture 6" descr="http://assets4.tribesports.com/system/tribes/images/000/000/303/large/20121011061658-university-of-bath-upc-po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5221287"/>
            <a:ext cx="2019300" cy="16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36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Metal Oxide Particle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Aggregation is diffusion controlled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170834"/>
              </p:ext>
            </p:extLst>
          </p:nvPr>
        </p:nvGraphicFramePr>
        <p:xfrm>
          <a:off x="1295400" y="1828800"/>
          <a:ext cx="6114694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r:id="rId3" imgW="3735360" imgH="3071520" progId="">
                  <p:embed/>
                </p:oleObj>
              </mc:Choice>
              <mc:Fallback>
                <p:oleObj r:id="rId3" imgW="3735360" imgH="30715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828800"/>
                        <a:ext cx="6114694" cy="502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-18288" y="1"/>
            <a:ext cx="9189721" cy="396239"/>
          </a:xfrm>
          <a:prstGeom prst="round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dirty="0" smtClean="0">
                <a:solidFill>
                  <a:schemeClr val="tx2"/>
                </a:solidFill>
              </a:rPr>
              <a:t>Methods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Precipitation Control </a:t>
            </a:r>
            <a:r>
              <a:rPr lang="en-US" dirty="0" smtClean="0">
                <a:solidFill>
                  <a:schemeClr val="bg1"/>
                </a:solidFill>
              </a:rPr>
              <a:t>NP Synthesis </a:t>
            </a:r>
            <a:r>
              <a:rPr lang="en-US" dirty="0" smtClean="0">
                <a:solidFill>
                  <a:schemeClr val="tx2"/>
                </a:solidFill>
              </a:rPr>
              <a:t>Gelation Structure   </a:t>
            </a:r>
            <a:r>
              <a:rPr lang="en-US" dirty="0" smtClean="0">
                <a:solidFill>
                  <a:schemeClr val="tx2"/>
                </a:solidFill>
                <a:sym typeface="Wingdings"/>
              </a:rPr>
              <a:t>Function Additional Projects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095999" y="228600"/>
            <a:ext cx="268218" cy="0"/>
          </a:xfrm>
          <a:prstGeom prst="straightConnector1">
            <a:avLst/>
          </a:prstGeom>
          <a:ln w="12700">
            <a:solidFill>
              <a:schemeClr val="tx2"/>
            </a:solidFill>
            <a:headEnd type="arrow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010400" y="3124200"/>
            <a:ext cx="198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Power law dynamics in aggregate growth</a:t>
            </a:r>
            <a:endParaRPr lang="en-US" sz="2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D7C3-D368-4E50-83CD-5C585F0034E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9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Diffusion limited aggregation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2704"/>
            <a:ext cx="8229600" cy="4525963"/>
          </a:xfrm>
        </p:spPr>
        <p:txBody>
          <a:bodyPr/>
          <a:lstStyle/>
          <a:p>
            <a:r>
              <a:rPr lang="en-US" dirty="0" smtClean="0"/>
              <a:t>Particles stick on first contact</a:t>
            </a:r>
          </a:p>
          <a:p>
            <a:r>
              <a:rPr lang="en-US" dirty="0" smtClean="0"/>
              <a:t>In contrast to </a:t>
            </a:r>
            <a:r>
              <a:rPr lang="en-US" b="1" i="1" dirty="0" smtClean="0"/>
              <a:t>reaction limited aggregation</a:t>
            </a:r>
            <a:r>
              <a:rPr lang="en-US" dirty="0" smtClean="0"/>
              <a:t>, where sticking probability &lt; 1 due to reaction energy barrier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3394" y="3376069"/>
            <a:ext cx="3834011" cy="342505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-18288" y="1"/>
            <a:ext cx="9189721" cy="396239"/>
          </a:xfrm>
          <a:prstGeom prst="round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dirty="0" smtClean="0">
                <a:solidFill>
                  <a:schemeClr val="tx2"/>
                </a:solidFill>
              </a:rPr>
              <a:t>Methods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Precipitation Control </a:t>
            </a:r>
            <a:r>
              <a:rPr lang="en-US" dirty="0" smtClean="0">
                <a:solidFill>
                  <a:schemeClr val="bg1"/>
                </a:solidFill>
              </a:rPr>
              <a:t>NP Synthesis </a:t>
            </a:r>
            <a:r>
              <a:rPr lang="en-US" dirty="0" smtClean="0">
                <a:solidFill>
                  <a:schemeClr val="tx2"/>
                </a:solidFill>
              </a:rPr>
              <a:t>Gelation Structure   </a:t>
            </a:r>
            <a:r>
              <a:rPr lang="en-US" dirty="0" smtClean="0">
                <a:solidFill>
                  <a:schemeClr val="tx2"/>
                </a:solidFill>
                <a:sym typeface="Wingdings"/>
              </a:rPr>
              <a:t>Function Additional Projects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095999" y="228600"/>
            <a:ext cx="268218" cy="0"/>
          </a:xfrm>
          <a:prstGeom prst="straightConnector1">
            <a:avLst/>
          </a:prstGeom>
          <a:ln w="12700">
            <a:solidFill>
              <a:schemeClr val="tx2"/>
            </a:solidFill>
            <a:headEnd type="arrow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023393" y="6368240"/>
            <a:ext cx="3834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Computer simulation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210" y="3637652"/>
            <a:ext cx="4682183" cy="31590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1210" y="6335050"/>
            <a:ext cx="4682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Electrodeposited copper sulfate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535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Aggregate Characterization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6190237"/>
              </p:ext>
            </p:extLst>
          </p:nvPr>
        </p:nvGraphicFramePr>
        <p:xfrm>
          <a:off x="0" y="762000"/>
          <a:ext cx="7239000" cy="6075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r:id="rId4" imgW="3756960" imgH="3152160" progId="">
                  <p:embed/>
                </p:oleObj>
              </mc:Choice>
              <mc:Fallback>
                <p:oleObj r:id="rId4" imgW="3756960" imgH="31521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62000"/>
                        <a:ext cx="7239000" cy="60750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010400" y="3055203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Over time </a:t>
            </a:r>
            <a:r>
              <a:rPr lang="en-US" sz="2400" i="1" dirty="0" err="1" smtClean="0"/>
              <a:t>D</a:t>
            </a:r>
            <a:r>
              <a:rPr lang="en-US" sz="2400" i="1" baseline="-25000" dirty="0" err="1" smtClean="0"/>
              <a:t>f</a:t>
            </a:r>
            <a:r>
              <a:rPr lang="en-US" sz="2400" dirty="0" smtClean="0"/>
              <a:t> evolves to ~2 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-18288" y="1"/>
            <a:ext cx="9189721" cy="396239"/>
          </a:xfrm>
          <a:prstGeom prst="round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dirty="0" smtClean="0">
                <a:solidFill>
                  <a:schemeClr val="tx2"/>
                </a:solidFill>
              </a:rPr>
              <a:t>Methods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Precipitation Control </a:t>
            </a:r>
            <a:r>
              <a:rPr lang="en-US" dirty="0" smtClean="0">
                <a:solidFill>
                  <a:schemeClr val="bg1"/>
                </a:solidFill>
              </a:rPr>
              <a:t>NP Synthesis </a:t>
            </a:r>
            <a:r>
              <a:rPr lang="en-US" dirty="0" smtClean="0">
                <a:solidFill>
                  <a:schemeClr val="tx2"/>
                </a:solidFill>
              </a:rPr>
              <a:t>Gelation Structure   </a:t>
            </a:r>
            <a:r>
              <a:rPr lang="en-US" dirty="0" smtClean="0">
                <a:solidFill>
                  <a:schemeClr val="tx2"/>
                </a:solidFill>
                <a:sym typeface="Wingdings"/>
              </a:rPr>
              <a:t>Function Additional Projects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095999" y="228600"/>
            <a:ext cx="268218" cy="0"/>
          </a:xfrm>
          <a:prstGeom prst="straightConnector1">
            <a:avLst/>
          </a:prstGeom>
          <a:ln w="12700">
            <a:solidFill>
              <a:schemeClr val="tx2"/>
            </a:solidFill>
            <a:headEnd type="arrow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10400" y="5029200"/>
            <a:ext cx="2057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Solution only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010400" y="40386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Suspension forms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7010400" y="1676400"/>
            <a:ext cx="20574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F</a:t>
            </a:r>
            <a:r>
              <a:rPr lang="en-US" sz="2400" dirty="0" smtClean="0"/>
              <a:t>eature </a:t>
            </a:r>
            <a:r>
              <a:rPr lang="en-US" sz="2400" dirty="0"/>
              <a:t>at ~30 nm: primary particle size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362200" y="1981200"/>
            <a:ext cx="1143000" cy="0"/>
          </a:xfrm>
          <a:prstGeom prst="line">
            <a:avLst/>
          </a:prstGeom>
          <a:ln w="76200" cap="rnd">
            <a:solidFill>
              <a:schemeClr val="accent4"/>
            </a:solidFill>
            <a:prstDash val="solid"/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505200" y="1981200"/>
            <a:ext cx="0" cy="685800"/>
          </a:xfrm>
          <a:prstGeom prst="line">
            <a:avLst/>
          </a:prstGeom>
          <a:ln w="76200" cap="rnd">
            <a:solidFill>
              <a:schemeClr val="accent4"/>
            </a:solidFill>
            <a:prstDash val="solid"/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362200" y="1981200"/>
            <a:ext cx="3505200" cy="2057400"/>
          </a:xfrm>
          <a:prstGeom prst="line">
            <a:avLst/>
          </a:prstGeom>
          <a:ln w="76200" cap="rnd">
            <a:solidFill>
              <a:schemeClr val="accent4"/>
            </a:solidFill>
            <a:prstDash val="dash"/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971800" y="191518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4"/>
                </a:solidFill>
              </a:rPr>
              <a:t>-2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D7C3-D368-4E50-83CD-5C585F0034E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449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rCl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500" y="1447800"/>
            <a:ext cx="3365500" cy="142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“Green” Metal Oxide NP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Aqueous, room temperature</a:t>
            </a:r>
          </a:p>
          <a:p>
            <a:r>
              <a:rPr lang="en-US" dirty="0" smtClean="0"/>
              <a:t>Simplest precursor</a:t>
            </a:r>
            <a:r>
              <a:rPr lang="en-US" baseline="-25000" dirty="0" smtClean="0"/>
              <a:t> </a:t>
            </a:r>
            <a:r>
              <a:rPr lang="en-US" dirty="0" smtClean="0"/>
              <a:t>(off-the-shelf)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-18288" y="1"/>
            <a:ext cx="9189721" cy="396239"/>
          </a:xfrm>
          <a:prstGeom prst="round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dirty="0" smtClean="0">
                <a:solidFill>
                  <a:schemeClr val="tx2"/>
                </a:solidFill>
              </a:rPr>
              <a:t>Methods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Precipitation Control </a:t>
            </a:r>
            <a:r>
              <a:rPr lang="en-US" dirty="0" smtClean="0">
                <a:solidFill>
                  <a:schemeClr val="bg1"/>
                </a:solidFill>
              </a:rPr>
              <a:t>NP Synthesis </a:t>
            </a:r>
            <a:r>
              <a:rPr lang="en-US" dirty="0" smtClean="0">
                <a:solidFill>
                  <a:schemeClr val="tx2"/>
                </a:solidFill>
              </a:rPr>
              <a:t>Gelation Structure   </a:t>
            </a:r>
            <a:r>
              <a:rPr lang="en-US" dirty="0" smtClean="0">
                <a:solidFill>
                  <a:schemeClr val="tx2"/>
                </a:solidFill>
                <a:sym typeface="Wingdings"/>
              </a:rPr>
              <a:t>Function Additional Projects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095999" y="228600"/>
            <a:ext cx="268218" cy="0"/>
          </a:xfrm>
          <a:prstGeom prst="straightConnector1">
            <a:avLst/>
          </a:prstGeom>
          <a:ln w="12700">
            <a:solidFill>
              <a:schemeClr val="tx2"/>
            </a:solidFill>
            <a:headEnd type="arrow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D7C3-D368-4E50-83CD-5C585F0034E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" name="Picture 9" descr="IrCl3_I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77" y="2971800"/>
            <a:ext cx="4572000" cy="3429000"/>
          </a:xfrm>
          <a:prstGeom prst="rect">
            <a:avLst/>
          </a:prstGeom>
        </p:spPr>
      </p:pic>
      <p:pic>
        <p:nvPicPr>
          <p:cNvPr id="11" name="Picture 10" descr="IrCl3_a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785" y="2971800"/>
            <a:ext cx="4572000" cy="3429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6477000"/>
            <a:ext cx="441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i="1" dirty="0" smtClean="0"/>
              <a:t>in preparation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9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828800" y="3810000"/>
            <a:ext cx="457200" cy="533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"/>
              </a:rPr>
              <a:t>Suspension Stability</a:t>
            </a:r>
            <a:endParaRPr lang="en-US" dirty="0">
              <a:cs typeface="Time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j-lt"/>
                <a:cs typeface="Times"/>
              </a:rPr>
              <a:t>Scattered Intensity (magnitude only vs. time) </a:t>
            </a:r>
          </a:p>
          <a:p>
            <a:pPr lvl="1"/>
            <a:r>
              <a:rPr lang="en-US" dirty="0" smtClean="0">
                <a:latin typeface="+mj-lt"/>
                <a:cs typeface="Times"/>
              </a:rPr>
              <a:t>Aggregation/sedimentation over time</a:t>
            </a:r>
          </a:p>
          <a:p>
            <a:pPr lvl="1"/>
            <a:r>
              <a:rPr lang="en-US" dirty="0" smtClean="0">
                <a:latin typeface="+mj-lt"/>
                <a:cs typeface="Times"/>
              </a:rPr>
              <a:t>Addition of salts/surfactants can affect stability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4038600"/>
            <a:ext cx="1371600" cy="0"/>
          </a:xfrm>
          <a:prstGeom prst="line">
            <a:avLst/>
          </a:prstGeom>
          <a:ln>
            <a:solidFill>
              <a:srgbClr val="00800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828800" y="3200400"/>
            <a:ext cx="457200" cy="11430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28800" y="4876800"/>
            <a:ext cx="457200" cy="11430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28800" y="5791200"/>
            <a:ext cx="457200" cy="228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828800" y="5486400"/>
            <a:ext cx="457200" cy="533400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685800" y="5638800"/>
            <a:ext cx="1143000" cy="0"/>
          </a:xfrm>
          <a:prstGeom prst="line">
            <a:avLst/>
          </a:prstGeom>
          <a:ln>
            <a:solidFill>
              <a:srgbClr val="00800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905000" y="5638800"/>
            <a:ext cx="1143000" cy="0"/>
          </a:xfrm>
          <a:prstGeom prst="line">
            <a:avLst/>
          </a:prstGeom>
          <a:ln>
            <a:solidFill>
              <a:srgbClr val="008000"/>
            </a:solidFill>
            <a:prstDash val="dash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057400" y="4038600"/>
            <a:ext cx="762000" cy="457200"/>
          </a:xfrm>
          <a:prstGeom prst="line">
            <a:avLst/>
          </a:prstGeom>
          <a:ln>
            <a:solidFill>
              <a:srgbClr val="008000"/>
            </a:solidFill>
            <a:prstDash val="dash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8289437"/>
              </p:ext>
            </p:extLst>
          </p:nvPr>
        </p:nvGraphicFramePr>
        <p:xfrm>
          <a:off x="3429000" y="2666543"/>
          <a:ext cx="4695825" cy="3975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r:id="rId3" imgW="3708000" imgH="3140640" progId="">
                  <p:embed/>
                </p:oleObj>
              </mc:Choice>
              <mc:Fallback>
                <p:oleObj r:id="rId3" imgW="3708000" imgH="31406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666543"/>
                        <a:ext cx="4695825" cy="39755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4572000" y="4495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cs typeface="Times"/>
              </a:rPr>
              <a:t>Growth </a:t>
            </a:r>
            <a:endParaRPr lang="en-US" sz="2400" dirty="0">
              <a:latin typeface="+mj-lt"/>
              <a:cs typeface="Time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34200" y="36576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Times"/>
              </a:rPr>
              <a:t>S</a:t>
            </a:r>
            <a:r>
              <a:rPr lang="en-US" sz="2400" dirty="0" smtClean="0">
                <a:latin typeface="+mj-lt"/>
                <a:cs typeface="Times"/>
              </a:rPr>
              <a:t>edimentation</a:t>
            </a:r>
            <a:endParaRPr lang="en-US" sz="2400" dirty="0">
              <a:latin typeface="+mj-lt"/>
              <a:cs typeface="Time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D7C3-D368-4E50-83CD-5C585F0034EB}" type="slidenum">
              <a:rPr lang="en-US" smtClean="0">
                <a:latin typeface="+mj-lt"/>
              </a:rPr>
              <a:pPr/>
              <a:t>14</a:t>
            </a:fld>
            <a:endParaRPr lang="en-US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48200" y="3352800"/>
            <a:ext cx="6096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-18288" y="1"/>
            <a:ext cx="9189721" cy="396239"/>
          </a:xfrm>
          <a:prstGeom prst="round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dirty="0" smtClean="0">
                <a:solidFill>
                  <a:schemeClr val="tx2"/>
                </a:solidFill>
                <a:latin typeface="+mj-lt"/>
              </a:rPr>
              <a:t>Methods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+mj-lt"/>
              </a:rPr>
              <a:t>Precipitation Control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NP Synthesis </a:t>
            </a:r>
            <a:r>
              <a:rPr lang="en-US" dirty="0" smtClean="0">
                <a:solidFill>
                  <a:schemeClr val="tx2"/>
                </a:solidFill>
                <a:latin typeface="+mj-lt"/>
              </a:rPr>
              <a:t>Gelation Structure   </a:t>
            </a:r>
            <a:r>
              <a:rPr lang="en-US" dirty="0" smtClean="0">
                <a:solidFill>
                  <a:schemeClr val="tx2"/>
                </a:solidFill>
                <a:latin typeface="+mj-lt"/>
                <a:sym typeface="Wingdings"/>
              </a:rPr>
              <a:t>Function Additional Projects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6095999" y="228600"/>
            <a:ext cx="268218" cy="0"/>
          </a:xfrm>
          <a:prstGeom prst="straightConnector1">
            <a:avLst/>
          </a:prstGeom>
          <a:ln w="12700">
            <a:solidFill>
              <a:schemeClr val="tx2"/>
            </a:solidFill>
            <a:headEnd type="arrow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465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182526"/>
              </p:ext>
            </p:extLst>
          </p:nvPr>
        </p:nvGraphicFramePr>
        <p:xfrm>
          <a:off x="1981200" y="5057775"/>
          <a:ext cx="6474069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CS ChemDraw Drawing" r:id="rId4" imgW="5371553" imgH="1113746" progId="ChemDraw.Document.6.0">
                  <p:embed/>
                </p:oleObj>
              </mc:Choice>
              <mc:Fallback>
                <p:oleObj name="CS ChemDraw Drawing" r:id="rId4" imgW="5371553" imgH="1113746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057775"/>
                        <a:ext cx="6474069" cy="134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1752600" y="5029200"/>
            <a:ext cx="31623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Oxidation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2133600"/>
            <a:ext cx="91440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Two Half Reactions: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4H</a:t>
            </a:r>
            <a:r>
              <a:rPr lang="en-US" sz="2400" baseline="30000" dirty="0"/>
              <a:t>+</a:t>
            </a:r>
            <a:r>
              <a:rPr lang="en-US" sz="2400" dirty="0"/>
              <a:t> + 4e− → 2H</a:t>
            </a:r>
            <a:r>
              <a:rPr lang="en-US" sz="2400" baseline="-25000" dirty="0"/>
              <a:t>2</a:t>
            </a:r>
            <a:r>
              <a:rPr lang="en-US" sz="2400" dirty="0"/>
              <a:t> </a:t>
            </a:r>
            <a:r>
              <a:rPr lang="en-US" sz="2400" dirty="0" smtClean="0"/>
              <a:t>	        Reduction (lower activation barrier) </a:t>
            </a:r>
          </a:p>
          <a:p>
            <a:r>
              <a:rPr lang="en-US" sz="2400" dirty="0" smtClean="0"/>
              <a:t>	</a:t>
            </a:r>
            <a:r>
              <a:rPr lang="en-US" sz="2400" b="1" dirty="0" smtClean="0">
                <a:solidFill>
                  <a:srgbClr val="FF0000"/>
                </a:solidFill>
              </a:rPr>
              <a:t>2H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</a:rPr>
              <a:t>O </a:t>
            </a:r>
            <a:r>
              <a:rPr lang="en-US" sz="2400" b="1" dirty="0">
                <a:solidFill>
                  <a:srgbClr val="FF0000"/>
                </a:solidFill>
              </a:rPr>
              <a:t>→ O</a:t>
            </a:r>
            <a:r>
              <a:rPr lang="en-US" sz="2400" b="1" baseline="-25000" dirty="0">
                <a:solidFill>
                  <a:srgbClr val="FF0000"/>
                </a:solidFill>
              </a:rPr>
              <a:t>2</a:t>
            </a:r>
            <a:r>
              <a:rPr lang="en-US" sz="2400" b="1" dirty="0">
                <a:solidFill>
                  <a:srgbClr val="FF0000"/>
                </a:solidFill>
              </a:rPr>
              <a:t> + 4H</a:t>
            </a:r>
            <a:r>
              <a:rPr lang="en-US" sz="2400" b="1" baseline="30000" dirty="0">
                <a:solidFill>
                  <a:srgbClr val="FF0000"/>
                </a:solidFill>
              </a:rPr>
              <a:t>+</a:t>
            </a:r>
            <a:r>
              <a:rPr lang="en-US" sz="2400" b="1" dirty="0">
                <a:solidFill>
                  <a:srgbClr val="FF0000"/>
                </a:solidFill>
              </a:rPr>
              <a:t> + 4e</a:t>
            </a:r>
            <a:r>
              <a:rPr lang="en-US" sz="2400" b="1" baseline="30000" dirty="0">
                <a:solidFill>
                  <a:srgbClr val="FF0000"/>
                </a:solidFill>
              </a:rPr>
              <a:t>−</a:t>
            </a:r>
            <a:r>
              <a:rPr lang="en-US" sz="2400" b="1" dirty="0">
                <a:solidFill>
                  <a:srgbClr val="FF0000"/>
                </a:solidFill>
              </a:rPr>
              <a:t>   </a:t>
            </a:r>
            <a:r>
              <a:rPr lang="en-US" sz="2400" b="1" dirty="0" smtClean="0">
                <a:solidFill>
                  <a:srgbClr val="FF0000"/>
                </a:solidFill>
              </a:rPr>
              <a:t>    Oxidation  (higher activation barrier)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" y="1219200"/>
            <a:ext cx="731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Goal:		2H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</a:t>
            </a:r>
            <a:r>
              <a:rPr lang="en-US" sz="2400" dirty="0"/>
              <a:t>→ 2H</a:t>
            </a:r>
            <a:r>
              <a:rPr lang="en-US" sz="2400" baseline="-25000" dirty="0"/>
              <a:t>2</a:t>
            </a:r>
            <a:r>
              <a:rPr lang="en-US" sz="2400" dirty="0"/>
              <a:t> + 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	Water Splitting</a:t>
            </a:r>
            <a:r>
              <a:rPr lang="en-US" sz="2400" baseline="-25000" dirty="0" smtClean="0"/>
              <a:t>	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0" y="381720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Oxidant:</a:t>
            </a:r>
            <a:r>
              <a:rPr lang="en-US" sz="2400" dirty="0"/>
              <a:t> </a:t>
            </a:r>
            <a:r>
              <a:rPr lang="en-US" sz="2400" dirty="0" smtClean="0"/>
              <a:t> 	CAN </a:t>
            </a:r>
            <a:r>
              <a:rPr lang="en-US" sz="2400" dirty="0"/>
              <a:t>	ceric ammonium nitrate (high oxidative potential)</a:t>
            </a:r>
          </a:p>
          <a:p>
            <a:r>
              <a:rPr lang="en-US" sz="2400" dirty="0" smtClean="0"/>
              <a:t>		NaIO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 	Sodium </a:t>
            </a:r>
            <a:r>
              <a:rPr lang="en-US" sz="2400" dirty="0" err="1" smtClean="0"/>
              <a:t>periodate</a:t>
            </a:r>
            <a:r>
              <a:rPr lang="en-US" sz="2400" dirty="0" smtClean="0"/>
              <a:t>  (lower oxidative potential)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334000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Catalyst:  	</a:t>
            </a:r>
            <a:r>
              <a:rPr lang="en-US" sz="2400" dirty="0" err="1" smtClean="0"/>
              <a:t>Ir</a:t>
            </a:r>
            <a:r>
              <a:rPr lang="en-US" sz="2400" baseline="30000" dirty="0" err="1" smtClean="0"/>
              <a:t>III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/>
              </a:rPr>
              <a:t> </a:t>
            </a:r>
            <a:r>
              <a:rPr lang="en-US" sz="2400" dirty="0" err="1" smtClean="0">
                <a:sym typeface="Wingdings"/>
              </a:rPr>
              <a:t>Ir</a:t>
            </a:r>
            <a:r>
              <a:rPr lang="en-US" sz="2400" baseline="30000" dirty="0" err="1" smtClean="0">
                <a:sym typeface="Wingdings"/>
              </a:rPr>
              <a:t>IV</a:t>
            </a:r>
            <a:endParaRPr lang="en-US" sz="2400" baseline="30000" dirty="0" smtClean="0"/>
          </a:p>
        </p:txBody>
      </p:sp>
      <p:sp>
        <p:nvSpPr>
          <p:cNvPr id="12" name="Rounded Rectangle 11"/>
          <p:cNvSpPr/>
          <p:nvPr/>
        </p:nvSpPr>
        <p:spPr>
          <a:xfrm>
            <a:off x="-18288" y="1"/>
            <a:ext cx="9189721" cy="396239"/>
          </a:xfrm>
          <a:prstGeom prst="round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dirty="0" smtClean="0">
                <a:solidFill>
                  <a:schemeClr val="tx2"/>
                </a:solidFill>
              </a:rPr>
              <a:t>Methods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Precipitation Control </a:t>
            </a:r>
            <a:r>
              <a:rPr lang="en-US" dirty="0" smtClean="0">
                <a:solidFill>
                  <a:schemeClr val="bg1"/>
                </a:solidFill>
              </a:rPr>
              <a:t>NP Synthesis </a:t>
            </a:r>
            <a:r>
              <a:rPr lang="en-US" dirty="0" smtClean="0">
                <a:solidFill>
                  <a:schemeClr val="tx2"/>
                </a:solidFill>
              </a:rPr>
              <a:t>Gelation Structure   </a:t>
            </a:r>
            <a:r>
              <a:rPr lang="en-US" dirty="0" smtClean="0">
                <a:solidFill>
                  <a:schemeClr val="tx2"/>
                </a:solidFill>
                <a:sym typeface="Wingdings"/>
              </a:rPr>
              <a:t>Function Additional Projects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095999" y="228600"/>
            <a:ext cx="268218" cy="0"/>
          </a:xfrm>
          <a:prstGeom prst="straightConnector1">
            <a:avLst/>
          </a:prstGeom>
          <a:ln w="12700">
            <a:solidFill>
              <a:schemeClr val="tx2"/>
            </a:solidFill>
            <a:headEnd type="arrow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D7C3-D368-4E50-83CD-5C585F0034E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170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46676"/>
          <a:stretch/>
        </p:blipFill>
        <p:spPr>
          <a:xfrm>
            <a:off x="1431486" y="3124200"/>
            <a:ext cx="6036114" cy="320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Oxidation Catalysis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Platinum: acid stable; not very active</a:t>
            </a:r>
          </a:p>
          <a:p>
            <a:r>
              <a:rPr lang="en-US" dirty="0" smtClean="0"/>
              <a:t>Ruthenium: active; not acid stable</a:t>
            </a:r>
          </a:p>
          <a:p>
            <a:r>
              <a:rPr lang="en-US" b="1" i="1" dirty="0" smtClean="0">
                <a:solidFill>
                  <a:srgbClr val="0000FF"/>
                </a:solidFill>
              </a:rPr>
              <a:t>Iridium: active &amp; active stable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4770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Garand E, et. al. </a:t>
            </a:r>
            <a:r>
              <a:rPr lang="en-US" i="1" dirty="0" err="1" smtClean="0"/>
              <a:t>Phys</a:t>
            </a:r>
            <a:r>
              <a:rPr lang="en-US" i="1" dirty="0" smtClean="0"/>
              <a:t> </a:t>
            </a:r>
            <a:r>
              <a:rPr lang="en-US" i="1" dirty="0" err="1" smtClean="0"/>
              <a:t>Chem</a:t>
            </a:r>
            <a:r>
              <a:rPr lang="en-US" i="1" dirty="0" smtClean="0"/>
              <a:t> </a:t>
            </a:r>
            <a:r>
              <a:rPr lang="en-US" i="1" dirty="0" err="1" smtClean="0"/>
              <a:t>Chem</a:t>
            </a:r>
            <a:r>
              <a:rPr lang="en-US" i="1" dirty="0" smtClean="0"/>
              <a:t> </a:t>
            </a:r>
            <a:r>
              <a:rPr lang="en-US" i="1" dirty="0" err="1" smtClean="0"/>
              <a:t>Phys</a:t>
            </a:r>
            <a:r>
              <a:rPr lang="en-US" dirty="0" smtClean="0"/>
              <a:t> </a:t>
            </a:r>
            <a:r>
              <a:rPr lang="en-US" b="1" dirty="0" smtClean="0"/>
              <a:t>14</a:t>
            </a:r>
            <a:r>
              <a:rPr lang="en-US" dirty="0" smtClean="0"/>
              <a:t> 10109 (2012). 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-18288" y="1"/>
            <a:ext cx="9189721" cy="396239"/>
          </a:xfrm>
          <a:prstGeom prst="round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dirty="0" smtClean="0">
                <a:solidFill>
                  <a:schemeClr val="tx2"/>
                </a:solidFill>
              </a:rPr>
              <a:t>Methods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Precipitation Control </a:t>
            </a:r>
            <a:r>
              <a:rPr lang="en-US" dirty="0" smtClean="0">
                <a:solidFill>
                  <a:schemeClr val="bg1"/>
                </a:solidFill>
              </a:rPr>
              <a:t>NP Synthesis </a:t>
            </a:r>
            <a:r>
              <a:rPr lang="en-US" dirty="0" smtClean="0">
                <a:solidFill>
                  <a:schemeClr val="tx2"/>
                </a:solidFill>
              </a:rPr>
              <a:t>Gelation Structure   </a:t>
            </a:r>
            <a:r>
              <a:rPr lang="en-US" dirty="0" smtClean="0">
                <a:solidFill>
                  <a:schemeClr val="tx2"/>
                </a:solidFill>
                <a:sym typeface="Wingdings"/>
              </a:rPr>
              <a:t>Function Additional Projects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095999" y="228600"/>
            <a:ext cx="268218" cy="0"/>
          </a:xfrm>
          <a:prstGeom prst="straightConnector1">
            <a:avLst/>
          </a:prstGeom>
          <a:ln w="12700">
            <a:solidFill>
              <a:schemeClr val="tx2"/>
            </a:solidFill>
            <a:headEnd type="arrow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D7C3-D368-4E50-83CD-5C585F0034E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7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Iridium Precursors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Cp</a:t>
            </a:r>
            <a:r>
              <a:rPr lang="en-US" dirty="0" smtClean="0"/>
              <a:t>* = </a:t>
            </a:r>
            <a:r>
              <a:rPr lang="en-US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pentamethylcyclopentadienyl</a:t>
            </a:r>
            <a:endParaRPr lang="en-US" dirty="0" smtClean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endParaRPr lang="en-US" dirty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endParaRPr lang="en-US" dirty="0" smtClean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endParaRPr lang="en-US" dirty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endParaRPr lang="en-US" dirty="0" smtClean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endParaRPr lang="en-US" dirty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Various ligands: tune properties of molecular materials; tune activity</a:t>
            </a:r>
          </a:p>
          <a:p>
            <a:endParaRPr lang="en-US" dirty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endParaRPr lang="en-US" dirty="0" smtClean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endParaRPr lang="en-US" dirty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895600"/>
            <a:ext cx="4953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420415"/>
              </p:ext>
            </p:extLst>
          </p:nvPr>
        </p:nvGraphicFramePr>
        <p:xfrm>
          <a:off x="76200" y="2667000"/>
          <a:ext cx="2302494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r:id="rId4" imgW="2011320" imgH="1264680" progId="">
                  <p:embed/>
                </p:oleObj>
              </mc:Choice>
              <mc:Fallback>
                <p:oleObj r:id="rId4" imgW="2011320" imgH="12646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2667000"/>
                        <a:ext cx="2302494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2327254"/>
              </p:ext>
            </p:extLst>
          </p:nvPr>
        </p:nvGraphicFramePr>
        <p:xfrm>
          <a:off x="2819400" y="2590800"/>
          <a:ext cx="1856741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r:id="rId6" imgW="1665000" imgH="1366200" progId="">
                  <p:embed/>
                </p:oleObj>
              </mc:Choice>
              <mc:Fallback>
                <p:oleObj r:id="rId6" imgW="1665000" imgH="1366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590800"/>
                        <a:ext cx="1856741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5358269"/>
              </p:ext>
            </p:extLst>
          </p:nvPr>
        </p:nvGraphicFramePr>
        <p:xfrm>
          <a:off x="7467600" y="2438400"/>
          <a:ext cx="1611697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r:id="rId8" imgW="1236960" imgH="1286280" progId="">
                  <p:embed/>
                </p:oleObj>
              </mc:Choice>
              <mc:Fallback>
                <p:oleObj r:id="rId8" imgW="1236960" imgH="12862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438400"/>
                        <a:ext cx="1611697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4738983"/>
              </p:ext>
            </p:extLst>
          </p:nvPr>
        </p:nvGraphicFramePr>
        <p:xfrm>
          <a:off x="5257800" y="2514600"/>
          <a:ext cx="1542203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r:id="rId10" imgW="1317240" imgH="1366200" progId="">
                  <p:embed/>
                </p:oleObj>
              </mc:Choice>
              <mc:Fallback>
                <p:oleObj r:id="rId10" imgW="1317240" imgH="1366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514600"/>
                        <a:ext cx="1542203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ounded Rectangle 15"/>
          <p:cNvSpPr/>
          <p:nvPr/>
        </p:nvSpPr>
        <p:spPr>
          <a:xfrm>
            <a:off x="-18288" y="1"/>
            <a:ext cx="9189721" cy="396239"/>
          </a:xfrm>
          <a:prstGeom prst="round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dirty="0" smtClean="0">
                <a:solidFill>
                  <a:schemeClr val="tx2"/>
                </a:solidFill>
              </a:rPr>
              <a:t>Methods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Precipitation Control </a:t>
            </a:r>
            <a:r>
              <a:rPr lang="en-US" dirty="0" smtClean="0">
                <a:solidFill>
                  <a:schemeClr val="bg1"/>
                </a:solidFill>
              </a:rPr>
              <a:t>NP Synthesis </a:t>
            </a:r>
            <a:r>
              <a:rPr lang="en-US" dirty="0" smtClean="0">
                <a:solidFill>
                  <a:schemeClr val="tx2"/>
                </a:solidFill>
              </a:rPr>
              <a:t>Gelation Structure   </a:t>
            </a:r>
            <a:r>
              <a:rPr lang="en-US" dirty="0" smtClean="0">
                <a:solidFill>
                  <a:schemeClr val="tx2"/>
                </a:solidFill>
                <a:sym typeface="Wingdings"/>
              </a:rPr>
              <a:t>Function Additional Projects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095999" y="228600"/>
            <a:ext cx="268218" cy="0"/>
          </a:xfrm>
          <a:prstGeom prst="straightConnector1">
            <a:avLst/>
          </a:prstGeom>
          <a:ln w="12700">
            <a:solidFill>
              <a:schemeClr val="tx2"/>
            </a:solidFill>
            <a:headEnd type="arrow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D7C3-D368-4E50-83CD-5C585F0034E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82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Iridium Catalysis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Blue Solution </a:t>
            </a:r>
            <a:r>
              <a:rPr lang="en-US" dirty="0" smtClean="0">
                <a:latin typeface="Lucida Grande"/>
                <a:ea typeface="Lucida Grande"/>
                <a:cs typeface="Lucida Grande"/>
              </a:rPr>
              <a:t>develops during oxidation reaction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95600"/>
            <a:ext cx="4953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189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3438525" cy="2636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693" y="2819400"/>
            <a:ext cx="5353307" cy="3250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58674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UV-</a:t>
            </a:r>
            <a:r>
              <a:rPr lang="en-US" sz="2400" dirty="0" err="1" smtClean="0"/>
              <a:t>vis</a:t>
            </a:r>
            <a:r>
              <a:rPr lang="en-US" sz="2400" dirty="0" smtClean="0"/>
              <a:t> measurements</a:t>
            </a:r>
            <a:endParaRPr lang="en-US" sz="24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057400" y="2667000"/>
            <a:ext cx="0" cy="1066800"/>
          </a:xfrm>
          <a:prstGeom prst="straightConnector1">
            <a:avLst/>
          </a:prstGeom>
          <a:ln w="76200">
            <a:solidFill>
              <a:srgbClr val="3366FF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0" y="6477000"/>
            <a:ext cx="441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Hintermair</a:t>
            </a:r>
            <a:r>
              <a:rPr lang="en-US" dirty="0"/>
              <a:t> </a:t>
            </a:r>
            <a:r>
              <a:rPr lang="en-US" dirty="0" smtClean="0"/>
              <a:t>U, et. al. </a:t>
            </a:r>
            <a:r>
              <a:rPr lang="en-US" i="1" dirty="0" smtClean="0"/>
              <a:t>JACS</a:t>
            </a:r>
            <a:r>
              <a:rPr lang="en-US" dirty="0" smtClean="0"/>
              <a:t> </a:t>
            </a:r>
            <a:r>
              <a:rPr lang="en-US" b="1" dirty="0" smtClean="0"/>
              <a:t>134</a:t>
            </a:r>
            <a:r>
              <a:rPr lang="en-US" dirty="0" smtClean="0"/>
              <a:t> 9785 (2012). 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-18288" y="1"/>
            <a:ext cx="9189721" cy="396239"/>
          </a:xfrm>
          <a:prstGeom prst="round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dirty="0" smtClean="0">
                <a:solidFill>
                  <a:schemeClr val="tx2"/>
                </a:solidFill>
              </a:rPr>
              <a:t>Methods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Precipitation Control </a:t>
            </a:r>
            <a:r>
              <a:rPr lang="en-US" dirty="0" smtClean="0">
                <a:solidFill>
                  <a:schemeClr val="bg1"/>
                </a:solidFill>
              </a:rPr>
              <a:t>NP Synthesis </a:t>
            </a:r>
            <a:r>
              <a:rPr lang="en-US" dirty="0" smtClean="0">
                <a:solidFill>
                  <a:schemeClr val="tx2"/>
                </a:solidFill>
              </a:rPr>
              <a:t>Gelation Structure   </a:t>
            </a:r>
            <a:r>
              <a:rPr lang="en-US" dirty="0" smtClean="0">
                <a:solidFill>
                  <a:schemeClr val="tx2"/>
                </a:solidFill>
                <a:sym typeface="Wingdings"/>
              </a:rPr>
              <a:t>Function Additional Projects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095999" y="228600"/>
            <a:ext cx="268218" cy="0"/>
          </a:xfrm>
          <a:prstGeom prst="straightConnector1">
            <a:avLst/>
          </a:prstGeom>
          <a:ln w="12700">
            <a:solidFill>
              <a:schemeClr val="tx2"/>
            </a:solidFill>
            <a:headEnd type="arrow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D7C3-D368-4E50-83CD-5C585F0034E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717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Reaction Assessed by Oxygen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Oxygen generated at same time as formation of blue band; oxidant gets consumed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71800"/>
            <a:ext cx="4966588" cy="33856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149" r="4452"/>
          <a:stretch/>
        </p:blipFill>
        <p:spPr>
          <a:xfrm>
            <a:off x="5104499" y="2895600"/>
            <a:ext cx="4039501" cy="34435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477000"/>
            <a:ext cx="441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Hintermair</a:t>
            </a:r>
            <a:r>
              <a:rPr lang="en-US" dirty="0"/>
              <a:t> </a:t>
            </a:r>
            <a:r>
              <a:rPr lang="en-US" dirty="0" smtClean="0"/>
              <a:t>U, et. al. </a:t>
            </a:r>
            <a:r>
              <a:rPr lang="en-US" i="1" dirty="0" smtClean="0"/>
              <a:t>JACS</a:t>
            </a:r>
            <a:r>
              <a:rPr lang="en-US" dirty="0" smtClean="0"/>
              <a:t> </a:t>
            </a:r>
            <a:r>
              <a:rPr lang="en-US" b="1" dirty="0" smtClean="0"/>
              <a:t>135</a:t>
            </a:r>
            <a:r>
              <a:rPr lang="en-US" dirty="0" smtClean="0"/>
              <a:t> 10837 (2013). 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-18288" y="1"/>
            <a:ext cx="9189721" cy="396239"/>
          </a:xfrm>
          <a:prstGeom prst="round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dirty="0" smtClean="0">
                <a:solidFill>
                  <a:schemeClr val="tx2"/>
                </a:solidFill>
              </a:rPr>
              <a:t>Methods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Precipitation Control </a:t>
            </a:r>
            <a:r>
              <a:rPr lang="en-US" dirty="0" smtClean="0">
                <a:solidFill>
                  <a:schemeClr val="bg1"/>
                </a:solidFill>
              </a:rPr>
              <a:t>NP Synthesis </a:t>
            </a:r>
            <a:r>
              <a:rPr lang="en-US" dirty="0" smtClean="0">
                <a:solidFill>
                  <a:schemeClr val="tx2"/>
                </a:solidFill>
              </a:rPr>
              <a:t>Gelation Structure   </a:t>
            </a:r>
            <a:r>
              <a:rPr lang="en-US" dirty="0" smtClean="0">
                <a:solidFill>
                  <a:schemeClr val="tx2"/>
                </a:solidFill>
                <a:sym typeface="Wingdings"/>
              </a:rPr>
              <a:t>Function Additional Projects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095999" y="228600"/>
            <a:ext cx="268218" cy="0"/>
          </a:xfrm>
          <a:prstGeom prst="straightConnector1">
            <a:avLst/>
          </a:prstGeom>
          <a:ln w="12700">
            <a:solidFill>
              <a:schemeClr val="tx2"/>
            </a:solidFill>
            <a:headEnd type="arrow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D7C3-D368-4E50-83CD-5C585F0034E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341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If the ligands are stable against oxidation…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light scattering… no particles…</a:t>
            </a: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 Homogeneous catalysis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4235602"/>
              </p:ext>
            </p:extLst>
          </p:nvPr>
        </p:nvGraphicFramePr>
        <p:xfrm>
          <a:off x="2514600" y="2743200"/>
          <a:ext cx="4595812" cy="3890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r:id="rId3" imgW="3708000" imgH="3140640" progId="">
                  <p:embed/>
                </p:oleObj>
              </mc:Choice>
              <mc:Fallback>
                <p:oleObj r:id="rId3" imgW="3708000" imgH="31406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743200"/>
                        <a:ext cx="4595812" cy="38908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3292244"/>
              </p:ext>
            </p:extLst>
          </p:nvPr>
        </p:nvGraphicFramePr>
        <p:xfrm>
          <a:off x="609600" y="3581400"/>
          <a:ext cx="1542203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r:id="rId5" imgW="1317240" imgH="1366200" progId="">
                  <p:embed/>
                </p:oleObj>
              </mc:Choice>
              <mc:Fallback>
                <p:oleObj r:id="rId5" imgW="1317240" imgH="1366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581400"/>
                        <a:ext cx="1542203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6477000"/>
            <a:ext cx="441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Hintermair</a:t>
            </a:r>
            <a:r>
              <a:rPr lang="en-US" dirty="0"/>
              <a:t> </a:t>
            </a:r>
            <a:r>
              <a:rPr lang="en-US" dirty="0" smtClean="0"/>
              <a:t>U, et. al. </a:t>
            </a:r>
            <a:r>
              <a:rPr lang="en-US" i="1" dirty="0" smtClean="0"/>
              <a:t>JACS</a:t>
            </a:r>
            <a:r>
              <a:rPr lang="en-US" dirty="0" smtClean="0"/>
              <a:t> </a:t>
            </a:r>
            <a:r>
              <a:rPr lang="en-US" b="1" dirty="0" smtClean="0"/>
              <a:t>134</a:t>
            </a:r>
            <a:r>
              <a:rPr lang="en-US" dirty="0" smtClean="0"/>
              <a:t> 9785 (2012). 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-18288" y="1"/>
            <a:ext cx="9189721" cy="396239"/>
          </a:xfrm>
          <a:prstGeom prst="round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dirty="0" smtClean="0">
                <a:solidFill>
                  <a:schemeClr val="tx2"/>
                </a:solidFill>
              </a:rPr>
              <a:t>Methods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Precipitation Control </a:t>
            </a:r>
            <a:r>
              <a:rPr lang="en-US" dirty="0" smtClean="0">
                <a:solidFill>
                  <a:schemeClr val="bg1"/>
                </a:solidFill>
              </a:rPr>
              <a:t>NP Synthesis </a:t>
            </a:r>
            <a:r>
              <a:rPr lang="en-US" dirty="0" smtClean="0">
                <a:solidFill>
                  <a:schemeClr val="tx2"/>
                </a:solidFill>
              </a:rPr>
              <a:t>Gelation Structure   </a:t>
            </a:r>
            <a:r>
              <a:rPr lang="en-US" dirty="0" smtClean="0">
                <a:solidFill>
                  <a:schemeClr val="tx2"/>
                </a:solidFill>
                <a:sym typeface="Wingdings"/>
              </a:rPr>
              <a:t>Function Additional Projects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095999" y="228600"/>
            <a:ext cx="268218" cy="0"/>
          </a:xfrm>
          <a:prstGeom prst="straightConnector1">
            <a:avLst/>
          </a:prstGeom>
          <a:ln w="12700">
            <a:solidFill>
              <a:schemeClr val="tx2"/>
            </a:solidFill>
            <a:headEnd type="arrow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448494"/>
              </p:ext>
            </p:extLst>
          </p:nvPr>
        </p:nvGraphicFramePr>
        <p:xfrm>
          <a:off x="7058659" y="2438400"/>
          <a:ext cx="1856741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r:id="rId7" imgW="1665000" imgH="1366200" progId="">
                  <p:embed/>
                </p:oleObj>
              </mc:Choice>
              <mc:Fallback>
                <p:oleObj r:id="rId7" imgW="1665000" imgH="1366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8659" y="2438400"/>
                        <a:ext cx="1856741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2221276"/>
              </p:ext>
            </p:extLst>
          </p:nvPr>
        </p:nvGraphicFramePr>
        <p:xfrm>
          <a:off x="7162800" y="4495800"/>
          <a:ext cx="1611697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r:id="rId9" imgW="1236960" imgH="1286280" progId="">
                  <p:embed/>
                </p:oleObj>
              </mc:Choice>
              <mc:Fallback>
                <p:oleObj r:id="rId9" imgW="1236960" imgH="12862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4495800"/>
                        <a:ext cx="1611697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D7C3-D368-4E50-83CD-5C585F0034E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784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the ligands are oxidized…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Particles!</a:t>
            </a: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 Heterogeneous catalysis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2849931"/>
              </p:ext>
            </p:extLst>
          </p:nvPr>
        </p:nvGraphicFramePr>
        <p:xfrm>
          <a:off x="76200" y="2608143"/>
          <a:ext cx="4572000" cy="387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r:id="rId3" imgW="3708000" imgH="3140640" progId="">
                  <p:embed/>
                </p:oleObj>
              </mc:Choice>
              <mc:Fallback>
                <p:oleObj r:id="rId3" imgW="3708000" imgH="31406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2608143"/>
                        <a:ext cx="4572000" cy="387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9834028"/>
              </p:ext>
            </p:extLst>
          </p:nvPr>
        </p:nvGraphicFramePr>
        <p:xfrm>
          <a:off x="4495800" y="2590800"/>
          <a:ext cx="4619322" cy="3824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r:id="rId5" imgW="3792960" imgH="3140640" progId="">
                  <p:embed/>
                </p:oleObj>
              </mc:Choice>
              <mc:Fallback>
                <p:oleObj r:id="rId5" imgW="3792960" imgH="31406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590800"/>
                        <a:ext cx="4619322" cy="3824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3413150"/>
              </p:ext>
            </p:extLst>
          </p:nvPr>
        </p:nvGraphicFramePr>
        <p:xfrm>
          <a:off x="5943600" y="1676400"/>
          <a:ext cx="2302494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r:id="rId7" imgW="2011320" imgH="1264680" progId="">
                  <p:embed/>
                </p:oleObj>
              </mc:Choice>
              <mc:Fallback>
                <p:oleObj r:id="rId7" imgW="2011320" imgH="12646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676400"/>
                        <a:ext cx="2302494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6477000"/>
            <a:ext cx="441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Hintermair</a:t>
            </a:r>
            <a:r>
              <a:rPr lang="en-US" dirty="0"/>
              <a:t> </a:t>
            </a:r>
            <a:r>
              <a:rPr lang="en-US" dirty="0" smtClean="0"/>
              <a:t>U, et. al. </a:t>
            </a:r>
            <a:r>
              <a:rPr lang="en-US" i="1" dirty="0" smtClean="0"/>
              <a:t>JACS</a:t>
            </a:r>
            <a:r>
              <a:rPr lang="en-US" dirty="0" smtClean="0"/>
              <a:t> </a:t>
            </a:r>
            <a:r>
              <a:rPr lang="en-US" b="1" dirty="0" smtClean="0"/>
              <a:t>134</a:t>
            </a:r>
            <a:r>
              <a:rPr lang="en-US" dirty="0" smtClean="0"/>
              <a:t> 9785 (2012). 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-18288" y="1"/>
            <a:ext cx="9189721" cy="396239"/>
          </a:xfrm>
          <a:prstGeom prst="round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dirty="0" smtClean="0">
                <a:solidFill>
                  <a:schemeClr val="tx2"/>
                </a:solidFill>
              </a:rPr>
              <a:t>Methods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Precipitation Control </a:t>
            </a:r>
            <a:r>
              <a:rPr lang="en-US" dirty="0" smtClean="0">
                <a:solidFill>
                  <a:schemeClr val="bg1"/>
                </a:solidFill>
              </a:rPr>
              <a:t>NP Synthesis </a:t>
            </a:r>
            <a:r>
              <a:rPr lang="en-US" dirty="0" smtClean="0">
                <a:solidFill>
                  <a:schemeClr val="tx2"/>
                </a:solidFill>
              </a:rPr>
              <a:t>Gelation Structure   </a:t>
            </a:r>
            <a:r>
              <a:rPr lang="en-US" dirty="0" smtClean="0">
                <a:solidFill>
                  <a:schemeClr val="tx2"/>
                </a:solidFill>
                <a:sym typeface="Wingdings"/>
              </a:rPr>
              <a:t>Function Additional Projects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095999" y="228600"/>
            <a:ext cx="268218" cy="0"/>
          </a:xfrm>
          <a:prstGeom prst="straightConnector1">
            <a:avLst/>
          </a:prstGeom>
          <a:ln w="12700">
            <a:solidFill>
              <a:schemeClr val="tx2"/>
            </a:solidFill>
            <a:headEnd type="arrow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D7C3-D368-4E50-83CD-5C585F0034E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1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274638"/>
            <a:ext cx="9372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Concentration limits </a:t>
            </a:r>
            <a:r>
              <a:rPr lang="en-US" dirty="0" smtClean="0"/>
              <a:t>growth </a:t>
            </a:r>
            <a:r>
              <a:rPr lang="en-US" dirty="0" smtClean="0"/>
              <a:t>dynamics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-18288" y="1"/>
            <a:ext cx="9189721" cy="396239"/>
          </a:xfrm>
          <a:prstGeom prst="round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dirty="0" smtClean="0">
                <a:solidFill>
                  <a:schemeClr val="tx2"/>
                </a:solidFill>
              </a:rPr>
              <a:t>Methods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Precipitation Control </a:t>
            </a:r>
            <a:r>
              <a:rPr lang="en-US" dirty="0" smtClean="0">
                <a:solidFill>
                  <a:schemeClr val="bg1"/>
                </a:solidFill>
              </a:rPr>
              <a:t>NP Synthesis </a:t>
            </a:r>
            <a:r>
              <a:rPr lang="en-US" dirty="0" smtClean="0">
                <a:solidFill>
                  <a:schemeClr val="tx2"/>
                </a:solidFill>
              </a:rPr>
              <a:t>Gelation Structure   </a:t>
            </a:r>
            <a:r>
              <a:rPr lang="en-US" dirty="0" smtClean="0">
                <a:solidFill>
                  <a:schemeClr val="tx2"/>
                </a:solidFill>
                <a:sym typeface="Wingdings"/>
              </a:rPr>
              <a:t>Function Additional Projects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095999" y="228600"/>
            <a:ext cx="268218" cy="0"/>
          </a:xfrm>
          <a:prstGeom prst="straightConnector1">
            <a:avLst/>
          </a:prstGeom>
          <a:ln w="12700">
            <a:solidFill>
              <a:schemeClr val="tx2"/>
            </a:solidFill>
            <a:headEnd type="arrow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D7C3-D368-4E50-83CD-5C585F0034E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" name="Picture 9" descr="compare_75-150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486877"/>
            <a:ext cx="7112000" cy="5334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33600" y="19812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8000"/>
                </a:solidFill>
                <a:latin typeface="Times"/>
                <a:cs typeface="Times"/>
              </a:rPr>
              <a:t>150 equivalents NaIO</a:t>
            </a:r>
            <a:r>
              <a:rPr lang="en-US" sz="2400" b="1" baseline="-25000" dirty="0" smtClean="0">
                <a:solidFill>
                  <a:srgbClr val="008000"/>
                </a:solidFill>
                <a:latin typeface="Times"/>
                <a:cs typeface="Times"/>
              </a:rPr>
              <a:t>4</a:t>
            </a:r>
          </a:p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"/>
                <a:cs typeface="Times"/>
              </a:rPr>
              <a:t>75 equivalents </a:t>
            </a:r>
            <a:r>
              <a:rPr lang="en-US" sz="2400" b="1" dirty="0">
                <a:solidFill>
                  <a:srgbClr val="0000FF"/>
                </a:solidFill>
                <a:latin typeface="Times"/>
                <a:cs typeface="Times"/>
              </a:rPr>
              <a:t>NaIO</a:t>
            </a:r>
            <a:r>
              <a:rPr lang="en-US" sz="2400" b="1" baseline="-25000" dirty="0">
                <a:solidFill>
                  <a:srgbClr val="0000FF"/>
                </a:solidFill>
                <a:latin typeface="Times"/>
                <a:cs typeface="Times"/>
              </a:rPr>
              <a:t>4</a:t>
            </a:r>
            <a:endParaRPr lang="en-US" sz="2400" b="1" dirty="0">
              <a:solidFill>
                <a:srgbClr val="0000FF"/>
              </a:solidFill>
              <a:latin typeface="Times"/>
              <a:cs typeface="Time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33600" y="34290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Particle Formation Reaction Kinetics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3806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3726</TotalTime>
  <Words>710</Words>
  <Application>Microsoft Macintosh PowerPoint</Application>
  <PresentationFormat>On-screen Show (4:3)</PresentationFormat>
  <Paragraphs>119</Paragraphs>
  <Slides>14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CS ChemDraw Drawing</vt:lpstr>
      <vt:lpstr>Special Topics: Water Oxidation Catalysis: Homogeneous or Heterogeneous?</vt:lpstr>
      <vt:lpstr>Water Oxidation</vt:lpstr>
      <vt:lpstr>Oxidation Catalysis</vt:lpstr>
      <vt:lpstr>Iridium Precursors</vt:lpstr>
      <vt:lpstr>Iridium Catalysis</vt:lpstr>
      <vt:lpstr>Reaction Assessed by Oxygen Generation</vt:lpstr>
      <vt:lpstr>If the ligands are stable against oxidation…</vt:lpstr>
      <vt:lpstr>If the ligands are oxidized…</vt:lpstr>
      <vt:lpstr>Concentration limits growth dynamics</vt:lpstr>
      <vt:lpstr>Metal Oxide Particle Synthesis</vt:lpstr>
      <vt:lpstr>Diffusion limited aggregation</vt:lpstr>
      <vt:lpstr>Aggregate Characterization</vt:lpstr>
      <vt:lpstr>“Green” Metal Oxide NP Synthesis</vt:lpstr>
      <vt:lpstr>Suspension Stability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 Topics: Water Oxidation Catalysis: Homogeneous or Heterogeneous?</dc:title>
  <dc:creator>Sara Hashmi</dc:creator>
  <cp:lastModifiedBy>Sara Hashmi</cp:lastModifiedBy>
  <cp:revision>4</cp:revision>
  <dcterms:created xsi:type="dcterms:W3CDTF">2017-02-26T17:49:29Z</dcterms:created>
  <dcterms:modified xsi:type="dcterms:W3CDTF">2017-03-01T07:56:01Z</dcterms:modified>
</cp:coreProperties>
</file>