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8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24" r:id="rId3"/>
    <p:sldId id="260" r:id="rId4"/>
    <p:sldId id="329" r:id="rId5"/>
    <p:sldId id="297" r:id="rId6"/>
    <p:sldId id="292" r:id="rId7"/>
    <p:sldId id="293" r:id="rId8"/>
    <p:sldId id="335" r:id="rId9"/>
    <p:sldId id="279" r:id="rId10"/>
    <p:sldId id="280" r:id="rId11"/>
    <p:sldId id="276" r:id="rId12"/>
    <p:sldId id="333" r:id="rId13"/>
    <p:sldId id="336" r:id="rId14"/>
    <p:sldId id="337" r:id="rId15"/>
    <p:sldId id="298" r:id="rId16"/>
    <p:sldId id="306" r:id="rId17"/>
    <p:sldId id="302" r:id="rId18"/>
    <p:sldId id="307" r:id="rId19"/>
    <p:sldId id="308" r:id="rId20"/>
    <p:sldId id="312" r:id="rId21"/>
    <p:sldId id="313" r:id="rId22"/>
    <p:sldId id="314" r:id="rId23"/>
    <p:sldId id="316" r:id="rId24"/>
    <p:sldId id="344" r:id="rId25"/>
    <p:sldId id="350" r:id="rId26"/>
    <p:sldId id="347" r:id="rId27"/>
    <p:sldId id="262" r:id="rId28"/>
    <p:sldId id="259" r:id="rId29"/>
    <p:sldId id="295" r:id="rId30"/>
    <p:sldId id="267" r:id="rId31"/>
    <p:sldId id="284" r:id="rId32"/>
    <p:sldId id="285" r:id="rId33"/>
    <p:sldId id="283" r:id="rId34"/>
    <p:sldId id="286" r:id="rId35"/>
    <p:sldId id="263" r:id="rId36"/>
    <p:sldId id="322" r:id="rId37"/>
    <p:sldId id="265" r:id="rId38"/>
    <p:sldId id="299" r:id="rId39"/>
    <p:sldId id="270" r:id="rId40"/>
    <p:sldId id="323" r:id="rId41"/>
    <p:sldId id="272" r:id="rId42"/>
    <p:sldId id="274" r:id="rId43"/>
    <p:sldId id="271" r:id="rId44"/>
    <p:sldId id="338" r:id="rId45"/>
    <p:sldId id="339" r:id="rId46"/>
    <p:sldId id="340" r:id="rId47"/>
    <p:sldId id="320" r:id="rId48"/>
    <p:sldId id="352" r:id="rId49"/>
    <p:sldId id="319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49" autoAdjust="0"/>
  </p:normalViewPr>
  <p:slideViewPr>
    <p:cSldViewPr snapToGrid="0" snapToObjects="1">
      <p:cViewPr varScale="1">
        <p:scale>
          <a:sx n="54" d="100"/>
          <a:sy n="54" d="100"/>
        </p:scale>
        <p:origin x="-10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Relationship Id="rId2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8" Type="http://schemas.openxmlformats.org/officeDocument/2006/relationships/image" Target="../media/image56.emf"/><Relationship Id="rId1" Type="http://schemas.openxmlformats.org/officeDocument/2006/relationships/image" Target="../media/image49.emf"/><Relationship Id="rId2" Type="http://schemas.openxmlformats.org/officeDocument/2006/relationships/image" Target="../media/image5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4" Type="http://schemas.openxmlformats.org/officeDocument/2006/relationships/image" Target="../media/image78.emf"/><Relationship Id="rId1" Type="http://schemas.openxmlformats.org/officeDocument/2006/relationships/image" Target="../media/image75.emf"/><Relationship Id="rId2" Type="http://schemas.openxmlformats.org/officeDocument/2006/relationships/image" Target="../media/image7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Relationship Id="rId2" Type="http://schemas.openxmlformats.org/officeDocument/2006/relationships/image" Target="../media/image83.emf"/><Relationship Id="rId3" Type="http://schemas.openxmlformats.org/officeDocument/2006/relationships/image" Target="../media/image8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Relationship Id="rId2" Type="http://schemas.openxmlformats.org/officeDocument/2006/relationships/image" Target="../media/image9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E11D1-7ABC-A84A-A2E0-ECF956689DB7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B4D8D-BE76-BB40-BCD4-184E44612F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50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9B146-3BEB-AE4B-8306-32300F00C385}" type="datetimeFigureOut">
              <a:rPr lang="en-US" smtClean="0"/>
              <a:t>3/1/17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C77C-E5BF-0B41-B284-BD155F7AC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426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Pickering emulsions – very stable, difficult to separate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C77C-E5BF-0B41-B284-BD155F7AC5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79E7E0-E844-D447-A03A-29E77FFAFA65}" type="slidenum">
              <a:rPr lang="en-US" sz="1200">
                <a:latin typeface="Calibri" charset="0"/>
                <a:cs typeface="Arial" charset="0"/>
              </a:rPr>
              <a:pPr eaLnBrk="1" hangingPunct="1"/>
              <a:t>23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</a:rPr>
              <a:t>https://</a:t>
            </a:r>
            <a:r>
              <a:rPr lang="en-US" dirty="0" err="1" smtClean="0">
                <a:latin typeface="Calibri" charset="0"/>
              </a:rPr>
              <a:t>www.researchgate.net</a:t>
            </a:r>
            <a:r>
              <a:rPr lang="en-US" dirty="0" smtClean="0">
                <a:latin typeface="Calibri" charset="0"/>
              </a:rPr>
              <a:t>/publication/236186356_Iron_Oxide_Nanoadsorbents_for_Removal_of_Various_Pollutants_from_Wastewater_An_Overview</a:t>
            </a:r>
            <a:endParaRPr lang="en-US" dirty="0">
              <a:latin typeface="Calibri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4266F1-90AE-5548-B323-F388279CA97F}" type="slidenum">
              <a:rPr lang="en-US" sz="1200">
                <a:latin typeface="Calibri" charset="0"/>
                <a:cs typeface="Arial" charset="0"/>
              </a:rPr>
              <a:pPr eaLnBrk="1" hangingPunct="1"/>
              <a:t>24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Force balance is f=qE=QeE = f=6 pi*eta*a*v </a:t>
            </a:r>
            <a:r>
              <a:rPr lang="en-US">
                <a:latin typeface="Calibri" charset="0"/>
                <a:sym typeface="Wingdings" charset="0"/>
              </a:rPr>
              <a:t> QeE=6pi*eta*a*v  v/E = Qe/6pi*eta*a</a:t>
            </a:r>
            <a:endParaRPr lang="en-US">
              <a:latin typeface="Calibri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3F0D08-C1E1-4E4B-AD8D-A86188E1676C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Have checked this over a variety of conditions and several different asphaltene systems – it’s robust!  Reason there is nothing near 0 is due simply to the resolution of the instrument</a:t>
            </a: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66A28F-6271-874E-9BFF-4A4B598FBFCE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Align pictures – P10805… 37, 52, 59, 641, 572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8A02E69-44BD-2640-806C-915161903DF0}" type="slidenum">
              <a:rPr lang="en-US" sz="1200">
                <a:latin typeface="Calibri" charset="0"/>
              </a:rPr>
              <a:pPr eaLnBrk="1" hangingPunct="1"/>
              <a:t>31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43AF9F-2517-EE4E-9F71-57DEBE2DA18D}" type="slidenum">
              <a:rPr lang="en-US" sz="1200">
                <a:latin typeface="Calibri" charset="0"/>
              </a:rPr>
              <a:pPr eaLnBrk="1" hangingPunct="1"/>
              <a:t>32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47C2F1-2356-3C43-A799-67BAAE0EEACD}" type="slidenum">
              <a:rPr lang="en-US" sz="1200">
                <a:latin typeface="Calibri" charset="0"/>
              </a:rPr>
              <a:pPr eaLnBrk="1" hangingPunct="1"/>
              <a:t>33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3B082C-1FD7-6A44-A348-23C58D712B45}" type="slidenum">
              <a:rPr lang="en-US" sz="1200">
                <a:latin typeface="Calibri" charset="0"/>
              </a:rPr>
              <a:pPr eaLnBrk="1" hangingPunct="1"/>
              <a:t>34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r>
              <a:rPr lang="en-US" baseline="0" dirty="0" smtClean="0"/>
              <a:t> = 33 </a:t>
            </a:r>
            <a:r>
              <a:rPr lang="en-US" baseline="0" dirty="0" err="1" smtClean="0"/>
              <a:t>cP</a:t>
            </a:r>
            <a:r>
              <a:rPr lang="en-US" baseline="0" dirty="0" smtClean="0"/>
              <a:t>; phi ~ 10% by 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C77C-E5BF-0B41-B284-BD155F7AC5C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9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 DATA PLOT SHOWING</a:t>
            </a:r>
            <a:r>
              <a:rPr lang="en-US" baseline="0" dirty="0" smtClean="0"/>
              <a:t> DECREASED DEPOSITION WITH BOTH BA AND DBSA???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C77C-E5BF-0B41-B284-BD155F7AC5C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More aromatics entrained, not heptane for instance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51CF89-C00D-844E-9E2B-4D3D0B9230E5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 DATA PLOT SHOWING</a:t>
            </a:r>
            <a:r>
              <a:rPr lang="en-US" baseline="0" dirty="0" smtClean="0"/>
              <a:t> DECREASED DEPOSITION WITH BOTH BA AND DBSA???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C77C-E5BF-0B41-B284-BD155F7AC5C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4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IS THE DATA PLOT SHOWING</a:t>
            </a:r>
            <a:r>
              <a:rPr lang="en-US" baseline="0" dirty="0" smtClean="0"/>
              <a:t> DECREASED DEPOSITION WITH BOTH BA AND DBSA???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C77C-E5BF-0B41-B284-BD155F7AC5C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4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02D98-B3F2-F24F-8210-CB2C1287D91B}" type="slidenum">
              <a:rPr lang="en-US" sz="1200">
                <a:latin typeface="Calibri" charset="0"/>
              </a:rPr>
              <a:pPr eaLnBrk="1" hangingPunct="1"/>
              <a:t>47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B502D98-B3F2-F24F-8210-CB2C1287D91B}" type="slidenum">
              <a:rPr lang="en-US" sz="1200">
                <a:latin typeface="Calibri" charset="0"/>
              </a:rPr>
              <a:pPr eaLnBrk="1" hangingPunct="1"/>
              <a:t>48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CB98523-2B28-3F4F-B93D-2BBA78755A55}" type="slidenum">
              <a:rPr lang="en-US" sz="1200">
                <a:latin typeface="Calibri" charset="0"/>
              </a:rPr>
              <a:pPr eaLnBrk="1" hangingPunct="1"/>
              <a:t>49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en.wikipedia.org</a:t>
            </a:r>
            <a:r>
              <a:rPr lang="en-US" dirty="0" smtClean="0"/>
              <a:t>/wiki/Petroleum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unit.aist.go.jp</a:t>
            </a:r>
            <a:r>
              <a:rPr lang="en-US" dirty="0" smtClean="0"/>
              <a:t>/energy/</a:t>
            </a:r>
            <a:r>
              <a:rPr lang="en-US" dirty="0" err="1" smtClean="0"/>
              <a:t>afg</a:t>
            </a:r>
            <a:r>
              <a:rPr lang="en-US" dirty="0" smtClean="0"/>
              <a:t>/asphaltene/Chapter1.htm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D6EBB-1598-5148-8813-3A81100CBF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1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NOTE: error bars on f and pa very small (10^-5 or less) for QAB and CV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96448CC-B2AC-E546-942C-7A523B8AED6C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7445EA-36DB-C348-869C-FEC10C1BA6F3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41C034F-E905-FA4D-B428-AE69FFF9BE2B}" type="slidenum">
              <a:rPr lang="en-US" sz="1200">
                <a:latin typeface="Calibri" charset="0"/>
              </a:rPr>
              <a:pPr eaLnBrk="1" hangingPunct="1"/>
              <a:t>16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Calibri" charset="0"/>
              </a:rPr>
              <a:t>ANIMATE CV  </a:t>
            </a:r>
            <a:r>
              <a:rPr lang="el-GR" i="1" dirty="0" smtClean="0">
                <a:latin typeface="Calibri" charset="0"/>
              </a:rPr>
              <a:t>χ</a:t>
            </a:r>
            <a:r>
              <a:rPr lang="en-US" dirty="0" smtClean="0">
                <a:latin typeface="Calibri" charset="0"/>
              </a:rPr>
              <a:t>=600 mL/g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250A52E-9A13-4D4E-BC8E-AA288D12079D}" type="slidenum">
              <a:rPr lang="en-US" sz="1200">
                <a:latin typeface="Calibri" charset="0"/>
              </a:rPr>
              <a:pPr eaLnBrk="1" hangingPunct="1"/>
              <a:t>17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Fix the y axis negative exponents</a:t>
            </a:r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EDE075-FDF2-834D-9608-716DE1C46D10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Fix the y axis negative exponents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AAD208-8B52-0944-9AD2-FAA9B214257F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0F81-10B6-A642-A81F-DA4EF8149FE7}" type="datetime1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53A99-8ADE-D140-BF3C-6A299F2BF76C}" type="datetime1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AA6BB-3E40-454B-B1BA-35DF816F3D8E}" type="datetime1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4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4112-0618-EE47-ACD7-881A59012780}" type="datetime1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7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AFEC-FBAB-2F43-9446-18EF5A3B9125}" type="datetime1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61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AF2-CF7C-E840-B4CC-D591B11B146D}" type="datetime1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0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28A8-BBEC-1747-AC36-9D1237DFA7C3}" type="datetime1">
              <a:rPr lang="en-US" smtClean="0"/>
              <a:t>3/1/17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744EB-B3B6-D346-94EE-4BEA45796E32}" type="datetime1">
              <a:rPr lang="en-US" smtClean="0"/>
              <a:t>3/1/17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A140-9A47-B94A-A45B-A398536ACF5D}" type="datetime1">
              <a:rPr lang="en-US" smtClean="0"/>
              <a:t>3/1/17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58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67F2-9580-0A46-840F-D94EBF73904D}" type="datetime1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D809-FDB3-1A4B-98E7-979D1DB8046A}" type="datetime1">
              <a:rPr lang="en-US" smtClean="0"/>
              <a:t>3/1/17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4C49-8666-964C-96AB-5CBFA8B2A222}" type="datetime1">
              <a:rPr lang="en-US" smtClean="0"/>
              <a:t>3/1/17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07E8-EE52-B349-87F1-DBE200D59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8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34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0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5.emf"/><Relationship Id="rId5" Type="http://schemas.openxmlformats.org/officeDocument/2006/relationships/image" Target="../media/image40.emf"/><Relationship Id="rId6" Type="http://schemas.openxmlformats.org/officeDocument/2006/relationships/image" Target="../media/image4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Relationship Id="rId3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20" Type="http://schemas.openxmlformats.org/officeDocument/2006/relationships/image" Target="../media/image56.emf"/><Relationship Id="rId10" Type="http://schemas.openxmlformats.org/officeDocument/2006/relationships/image" Target="../media/image51.wmf"/><Relationship Id="rId11" Type="http://schemas.openxmlformats.org/officeDocument/2006/relationships/oleObject" Target="../embeddings/oleObject11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54.emf"/><Relationship Id="rId17" Type="http://schemas.openxmlformats.org/officeDocument/2006/relationships/oleObject" Target="../embeddings/oleObject14.bin"/><Relationship Id="rId18" Type="http://schemas.openxmlformats.org/officeDocument/2006/relationships/image" Target="../media/image55.emf"/><Relationship Id="rId19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7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5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69.w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action/showImage?doi=10.1021/la903127a&amp;iName=master.img-006.jpg&amp;type=master" TargetMode="External"/><Relationship Id="rId4" Type="http://schemas.openxmlformats.org/officeDocument/2006/relationships/image" Target="../media/image71.jpe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73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7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image" Target="../media/image77.emf"/><Relationship Id="rId13" Type="http://schemas.openxmlformats.org/officeDocument/2006/relationships/oleObject" Target="../embeddings/oleObject24.bin"/><Relationship Id="rId14" Type="http://schemas.openxmlformats.org/officeDocument/2006/relationships/image" Target="../media/image7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e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75.emf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82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83.emf"/><Relationship Id="rId8" Type="http://schemas.openxmlformats.org/officeDocument/2006/relationships/image" Target="../media/image86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8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7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4" Type="http://schemas.openxmlformats.org/officeDocument/2006/relationships/oleObject" Target="../embeddings/oleObject28.bin"/><Relationship Id="rId5" Type="http://schemas.openxmlformats.org/officeDocument/2006/relationships/image" Target="../media/image89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9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8410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Nanomaterial Dynamics: </a:t>
            </a:r>
            <a:br>
              <a:rPr lang="en-US" dirty="0" smtClean="0"/>
            </a:br>
            <a:r>
              <a:rPr lang="en-US" dirty="0" smtClean="0"/>
              <a:t>Bridging Length Scales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 M. Hashmi, Ph.D.</a:t>
            </a:r>
          </a:p>
          <a:p>
            <a:r>
              <a:rPr lang="en-US" dirty="0" smtClean="0"/>
              <a:t>Director, Facility for Light Scattering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i="1" dirty="0" smtClean="0">
                <a:solidFill>
                  <a:schemeClr val="bg1">
                    <a:lumMod val="75000"/>
                  </a:schemeClr>
                </a:solidFill>
              </a:rPr>
              <a:t>786</a:t>
            </a:r>
            <a:endParaRPr lang="en-US" sz="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SEASsh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73134"/>
            <a:ext cx="1170336" cy="912715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41" y="6001667"/>
            <a:ext cx="4064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Dissolution by solvent or surfactant</a:t>
            </a:r>
            <a:endParaRPr lang="en-US" dirty="0">
              <a:latin typeface="Calibri" charset="0"/>
            </a:endParaRPr>
          </a:p>
        </p:txBody>
      </p:sp>
      <p:pic>
        <p:nvPicPr>
          <p:cNvPr id="3" name="Picture 2" descr="DSCN0322smcr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58" y="1972148"/>
            <a:ext cx="5554767" cy="118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78811" y="3152424"/>
            <a:ext cx="2244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cs typeface="Arial" charset="0"/>
              </a:rPr>
              <a:t>fully dissolved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374011" y="3049329"/>
            <a:ext cx="0" cy="526987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9401" y="1514949"/>
            <a:ext cx="7701988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dirty="0" smtClean="0">
                <a:latin typeface="+mj-lt"/>
                <a:cs typeface="Arial" charset="0"/>
              </a:rPr>
              <a:t>Toluene</a:t>
            </a:r>
            <a:r>
              <a:rPr lang="en-US" sz="2400" dirty="0">
                <a:latin typeface="+mj-lt"/>
                <a:cs typeface="Arial" charset="0"/>
              </a:rPr>
              <a:t>:     3	 </a:t>
            </a:r>
            <a:r>
              <a:rPr lang="en-US" sz="2400" dirty="0" smtClean="0">
                <a:latin typeface="+mj-lt"/>
                <a:cs typeface="Arial" charset="0"/>
              </a:rPr>
              <a:t>   </a:t>
            </a:r>
            <a:r>
              <a:rPr lang="en-US" sz="2400" dirty="0">
                <a:latin typeface="+mj-lt"/>
                <a:cs typeface="Arial" charset="0"/>
              </a:rPr>
              <a:t>17     </a:t>
            </a:r>
            <a:r>
              <a:rPr lang="en-US" sz="2400" dirty="0" smtClean="0">
                <a:latin typeface="+mj-lt"/>
                <a:cs typeface="Arial" charset="0"/>
              </a:rPr>
              <a:t>  30       46     </a:t>
            </a:r>
            <a:r>
              <a:rPr lang="en-US" sz="2400" dirty="0">
                <a:latin typeface="+mj-lt"/>
                <a:cs typeface="Arial" charset="0"/>
              </a:rPr>
              <a:t>60    </a:t>
            </a:r>
            <a:r>
              <a:rPr lang="en-US" sz="2400" dirty="0" smtClean="0">
                <a:latin typeface="+mj-lt"/>
                <a:cs typeface="Arial" charset="0"/>
              </a:rPr>
              <a:t>   80       </a:t>
            </a:r>
            <a:r>
              <a:rPr lang="en-US" sz="2400" dirty="0">
                <a:latin typeface="+mj-lt"/>
                <a:cs typeface="Arial" charset="0"/>
              </a:rPr>
              <a:t>100      wt. %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10</a:t>
            </a:fld>
            <a:endParaRPr lang="en-US"/>
          </a:p>
        </p:txBody>
      </p:sp>
      <p:pic>
        <p:nvPicPr>
          <p:cNvPr id="27" name="Picture 11" descr="P1050543.JPG"/>
          <p:cNvPicPr>
            <a:picLocks noChangeAspect="1"/>
          </p:cNvPicPr>
          <p:nvPr/>
        </p:nvPicPr>
        <p:blipFill rotWithShape="1">
          <a:blip r:embed="rId3" cstate="print">
            <a:lum bright="30000" contrast="36000"/>
          </a:blip>
          <a:srcRect l="21564" t="62851" r="68124" b="21250"/>
          <a:stretch/>
        </p:blipFill>
        <p:spPr bwMode="auto">
          <a:xfrm>
            <a:off x="0" y="1976912"/>
            <a:ext cx="838200" cy="9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235075" y="6149935"/>
            <a:ext cx="6477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4F81BD"/>
                </a:solidFill>
                <a:latin typeface="+mj-lt"/>
                <a:cs typeface="Arial" charset="0"/>
              </a:rPr>
              <a:t>Color change indicates chemical reactions</a:t>
            </a:r>
          </a:p>
        </p:txBody>
      </p:sp>
      <p:pic>
        <p:nvPicPr>
          <p:cNvPr id="34" name="Picture 2" descr="Figure1-3cmy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b="65575"/>
          <a:stretch>
            <a:fillRect/>
          </a:stretch>
        </p:blipFill>
        <p:spPr bwMode="auto">
          <a:xfrm>
            <a:off x="1551225" y="4320170"/>
            <a:ext cx="6362887" cy="171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5875" y="5594045"/>
            <a:ext cx="89154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  </a:t>
            </a:r>
            <a:r>
              <a:rPr lang="en-US" sz="2400" dirty="0" smtClean="0">
                <a:latin typeface="+mj-lt"/>
                <a:cs typeface="Arial" charset="0"/>
              </a:rPr>
              <a:t>        DBSA:      50           250        </a:t>
            </a:r>
            <a:r>
              <a:rPr lang="en-US" sz="2400" dirty="0">
                <a:latin typeface="+mj-lt"/>
                <a:cs typeface="Arial" charset="0"/>
              </a:rPr>
              <a:t>750   </a:t>
            </a:r>
            <a:r>
              <a:rPr lang="en-US" sz="2400" dirty="0" smtClean="0">
                <a:latin typeface="+mj-lt"/>
                <a:cs typeface="Arial" charset="0"/>
              </a:rPr>
              <a:t>  2,500     7,500   10,000     </a:t>
            </a:r>
            <a:r>
              <a:rPr lang="en-US" sz="2400" dirty="0">
                <a:latin typeface="+mj-lt"/>
                <a:cs typeface="Arial" charset="0"/>
              </a:rPr>
              <a:t>ppm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385473" y="3359866"/>
            <a:ext cx="521156" cy="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11" descr="P1050543.JPG"/>
          <p:cNvPicPr>
            <a:picLocks noChangeAspect="1"/>
          </p:cNvPicPr>
          <p:nvPr/>
        </p:nvPicPr>
        <p:blipFill rotWithShape="1">
          <a:blip r:embed="rId3" cstate="print">
            <a:lum bright="30000" contrast="36000"/>
          </a:blip>
          <a:srcRect l="21564" t="62851" r="68124" b="21250"/>
          <a:stretch/>
        </p:blipFill>
        <p:spPr bwMode="auto">
          <a:xfrm>
            <a:off x="0" y="4393151"/>
            <a:ext cx="838200" cy="96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049229" y="3955944"/>
            <a:ext cx="2244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  <a:cs typeface="Arial" charset="0"/>
              </a:rPr>
              <a:t>fully dissolved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744429" y="3838419"/>
            <a:ext cx="0" cy="526987"/>
          </a:xfrm>
          <a:prstGeom prst="straightConnector1">
            <a:avLst/>
          </a:prstGeom>
          <a:ln w="38100">
            <a:solidFill>
              <a:schemeClr val="accent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5755891" y="4163386"/>
            <a:ext cx="521156" cy="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853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protonateheteroatomlonepai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8"/>
          <a:stretch>
            <a:fillRect/>
          </a:stretch>
        </p:blipFill>
        <p:spPr bwMode="auto">
          <a:xfrm>
            <a:off x="912623" y="4982294"/>
            <a:ext cx="25050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Vspec_colo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" r="8634"/>
          <a:stretch/>
        </p:blipFill>
        <p:spPr bwMode="auto">
          <a:xfrm>
            <a:off x="106959" y="1243034"/>
            <a:ext cx="4226254" cy="361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1865700" y="2476018"/>
            <a:ext cx="0" cy="1805599"/>
          </a:xfrm>
          <a:prstGeom prst="straightConnector1">
            <a:avLst/>
          </a:prstGeom>
          <a:ln w="63500">
            <a:solidFill>
              <a:srgbClr val="008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ChangeAspect="1"/>
          </p:cNvSpPr>
          <p:nvPr/>
        </p:nvSpPr>
        <p:spPr>
          <a:xfrm>
            <a:off x="95838" y="1275910"/>
            <a:ext cx="237430" cy="4852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36"/>
          <p:cNvSpPr txBox="1">
            <a:spLocks noChangeArrowheads="1"/>
          </p:cNvSpPr>
          <p:nvPr/>
        </p:nvSpPr>
        <p:spPr bwMode="auto">
          <a:xfrm>
            <a:off x="3451249" y="1178492"/>
            <a:ext cx="819499" cy="33855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i="1" dirty="0">
                <a:latin typeface="Calibri" charset="0"/>
              </a:rPr>
              <a:t>c</a:t>
            </a:r>
            <a:r>
              <a:rPr lang="en-US" sz="1600" dirty="0">
                <a:latin typeface="Calibri" charset="0"/>
              </a:rPr>
              <a:t> (ppm)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0" y="6491986"/>
            <a:ext cx="33607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 charset="0"/>
              </a:rPr>
              <a:t>Hashmi, </a:t>
            </a:r>
            <a:r>
              <a:rPr lang="en-US" dirty="0" smtClean="0">
                <a:latin typeface="Calibri" charset="0"/>
              </a:rPr>
              <a:t>et. al. </a:t>
            </a:r>
            <a:r>
              <a:rPr lang="en-US" i="1" dirty="0" smtClean="0">
                <a:latin typeface="Calibri" charset="0"/>
              </a:rPr>
              <a:t>Soft Matter</a:t>
            </a:r>
            <a:r>
              <a:rPr lang="en-US" dirty="0" smtClean="0">
                <a:latin typeface="Calibri" charset="0"/>
              </a:rPr>
              <a:t> (2012</a:t>
            </a:r>
            <a:r>
              <a:rPr lang="en-US" dirty="0">
                <a:latin typeface="Calibri" charset="0"/>
              </a:rPr>
              <a:t>).</a:t>
            </a:r>
            <a:endParaRPr lang="en-US" b="1" dirty="0"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Understanding Molecular Chemistry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11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537" y="1533161"/>
            <a:ext cx="3156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UV-</a:t>
            </a:r>
            <a:r>
              <a:rPr lang="en-US" dirty="0" err="1" smtClean="0"/>
              <a:t>vis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39948" y="5072781"/>
            <a:ext cx="21383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j-lt"/>
                <a:cs typeface="Arial" charset="0"/>
              </a:rPr>
              <a:t>n</a:t>
            </a:r>
            <a:r>
              <a:rPr lang="en-US" sz="2400" dirty="0" err="1">
                <a:latin typeface="+mj-lt"/>
                <a:cs typeface="Arial" charset="0"/>
                <a:sym typeface="Wingdings"/>
              </a:rPr>
              <a:t></a:t>
            </a:r>
            <a:r>
              <a:rPr lang="en-US" sz="2400" dirty="0" err="1">
                <a:latin typeface="+mj-lt"/>
                <a:cs typeface="Arial" charset="0"/>
              </a:rPr>
              <a:t>σ</a:t>
            </a:r>
            <a:r>
              <a:rPr lang="en-US" sz="2400" dirty="0">
                <a:latin typeface="+mj-lt"/>
                <a:cs typeface="Arial" charset="0"/>
              </a:rPr>
              <a:t>*, n</a:t>
            </a:r>
            <a:r>
              <a:rPr lang="en-US" sz="2400" dirty="0">
                <a:latin typeface="+mj-lt"/>
                <a:cs typeface="Arial" charset="0"/>
                <a:sym typeface="Wingdings"/>
              </a:rPr>
              <a:t></a:t>
            </a:r>
            <a:r>
              <a:rPr lang="en-US" sz="2400" dirty="0">
                <a:latin typeface="+mj-lt"/>
                <a:cs typeface="Arial" charset="0"/>
              </a:rPr>
              <a:t>π* transitions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2704911" y="5812556"/>
            <a:ext cx="639762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6" name="Picture 29" descr="protonateheteroatomlonepai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6"/>
          <a:stretch>
            <a:fillRect/>
          </a:stretch>
        </p:blipFill>
        <p:spPr bwMode="auto">
          <a:xfrm>
            <a:off x="5911661" y="4674319"/>
            <a:ext cx="24749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639948" y="6488113"/>
            <a:ext cx="548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+mj-lt"/>
                <a:cs typeface="Times New Roman" pitchFamily="18" charset="0"/>
              </a:rPr>
              <a:t>Ngamna</a:t>
            </a:r>
            <a:r>
              <a:rPr lang="en-US" dirty="0">
                <a:latin typeface="+mj-lt"/>
                <a:cs typeface="Times New Roman" pitchFamily="18" charset="0"/>
              </a:rPr>
              <a:t> et al. </a:t>
            </a:r>
            <a:r>
              <a:rPr lang="en-US" i="1" dirty="0">
                <a:latin typeface="+mj-lt"/>
                <a:cs typeface="Times New Roman" pitchFamily="18" charset="0"/>
              </a:rPr>
              <a:t>Langmuir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b="1" dirty="0">
                <a:latin typeface="+mj-lt"/>
                <a:cs typeface="Times New Roman" pitchFamily="18" charset="0"/>
              </a:rPr>
              <a:t>23</a:t>
            </a:r>
            <a:r>
              <a:rPr lang="en-US" dirty="0">
                <a:latin typeface="+mj-lt"/>
                <a:cs typeface="Times New Roman" pitchFamily="18" charset="0"/>
              </a:rPr>
              <a:t>, 8569-8574 (2007).</a:t>
            </a:r>
          </a:p>
        </p:txBody>
      </p:sp>
      <p:pic>
        <p:nvPicPr>
          <p:cNvPr id="5" name="Picture 4" descr="CVspec-lambdatrace-inset_2017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37" y="1357874"/>
            <a:ext cx="4214120" cy="31031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8382" y="5903044"/>
            <a:ext cx="8248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8000"/>
                </a:solidFill>
              </a:rPr>
              <a:t>Same signature as protonating free electrons in single or double-bonds</a:t>
            </a:r>
            <a:endParaRPr lang="en-US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91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lor-structureB_f24-mw75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5547" r="27319" b="61703"/>
          <a:stretch>
            <a:fillRect/>
          </a:stretch>
        </p:blipFill>
        <p:spPr bwMode="auto">
          <a:xfrm>
            <a:off x="4137025" y="1760538"/>
            <a:ext cx="4786313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Suggested Protonation Mechanism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760538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1125" y="1417638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3" y="602615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  <a:cs typeface="Arial" charset="0"/>
              </a:rPr>
              <a:t>Low concentration DBSA</a:t>
            </a:r>
          </a:p>
        </p:txBody>
      </p:sp>
      <p:pic>
        <p:nvPicPr>
          <p:cNvPr id="109574" name="Picture 2" descr="dbsa-colo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17638"/>
            <a:ext cx="222091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5" name="Picture 9" descr="asphaltene-color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3146425"/>
            <a:ext cx="28225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748088" y="3594100"/>
            <a:ext cx="1139825" cy="0"/>
          </a:xfrm>
          <a:prstGeom prst="straightConnector1">
            <a:avLst/>
          </a:prstGeom>
          <a:ln w="76200">
            <a:solidFill>
              <a:schemeClr val="accent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68450" y="2297113"/>
            <a:ext cx="4524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accent4"/>
                </a:solidFill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0925" y="4341813"/>
            <a:ext cx="25939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8064A2"/>
                </a:solidFill>
                <a:latin typeface="+mj-lt"/>
                <a:cs typeface="Arial" charset="0"/>
              </a:rPr>
              <a:t>Very strong, stable ion </a:t>
            </a:r>
            <a:r>
              <a:rPr lang="en-US" sz="2400" b="1" dirty="0" smtClean="0">
                <a:solidFill>
                  <a:srgbClr val="8064A2"/>
                </a:solidFill>
                <a:latin typeface="+mj-lt"/>
                <a:cs typeface="Arial" charset="0"/>
              </a:rPr>
              <a:t>pairing in </a:t>
            </a:r>
            <a:r>
              <a:rPr lang="en-US" sz="2400" b="1" i="1" dirty="0" smtClean="0">
                <a:solidFill>
                  <a:srgbClr val="8064A2"/>
                </a:solidFill>
                <a:latin typeface="+mj-lt"/>
                <a:cs typeface="Arial" charset="0"/>
              </a:rPr>
              <a:t>oil</a:t>
            </a:r>
            <a:endParaRPr lang="en-US" sz="2400" b="1" i="1" dirty="0">
              <a:solidFill>
                <a:srgbClr val="8064A2"/>
              </a:solidFill>
              <a:latin typeface="+mj-lt"/>
              <a:cs typeface="Arial" charset="0"/>
            </a:endParaRPr>
          </a:p>
        </p:txBody>
      </p:sp>
      <p:pic>
        <p:nvPicPr>
          <p:cNvPr id="20" name="Picture 19" descr="asphaltene-color-ion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2098675"/>
            <a:ext cx="281305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spect="1"/>
          </p:cNvSpPr>
          <p:nvPr/>
        </p:nvSpPr>
        <p:spPr>
          <a:xfrm>
            <a:off x="8285163" y="4592638"/>
            <a:ext cx="417512" cy="481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6840538" y="5364163"/>
            <a:ext cx="417512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582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39FCDDF-83E6-E94A-8412-01E7A74228A9}" type="slidenum">
              <a:rPr lang="en-US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pic>
        <p:nvPicPr>
          <p:cNvPr id="19" name="Picture 18" descr="dbsa-color-ion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1579563"/>
            <a:ext cx="207010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84" name="Rectangle 12"/>
          <p:cNvSpPr>
            <a:spLocks noChangeArrowheads="1"/>
          </p:cNvSpPr>
          <p:nvPr/>
        </p:nvSpPr>
        <p:spPr bwMode="auto">
          <a:xfrm>
            <a:off x="0" y="6477000"/>
            <a:ext cx="517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alibri" charset="0"/>
              </a:rPr>
              <a:t>Hashmi, Zhong, Firoozabadi. </a:t>
            </a:r>
            <a:r>
              <a:rPr lang="en-US" sz="2000" i="1">
                <a:latin typeface="Calibri" charset="0"/>
              </a:rPr>
              <a:t>Soft Matter </a:t>
            </a:r>
            <a:r>
              <a:rPr lang="en-US" sz="2000">
                <a:latin typeface="Calibri" charset="0"/>
              </a:rPr>
              <a:t>(2012).</a:t>
            </a:r>
            <a:endParaRPr lang="en-US" sz="2000" b="1">
              <a:latin typeface="Calibri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77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1" descr="color-structureB_f24-mw75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48038"/>
          <a:stretch>
            <a:fillRect/>
          </a:stretch>
        </p:blipFill>
        <p:spPr bwMode="auto">
          <a:xfrm>
            <a:off x="1549400" y="1076325"/>
            <a:ext cx="608965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97013" y="974725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3" y="605948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latin typeface="+mj-lt"/>
                <a:cs typeface="Arial" charset="0"/>
              </a:rPr>
              <a:t>Due to high acidity of DBSA, need to rule out hydrolysis…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4363" y="2322513"/>
            <a:ext cx="20589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  <a:cs typeface="Arial" charset="0"/>
              </a:rPr>
              <a:t>Higher concentration DBSA: </a:t>
            </a:r>
            <a:r>
              <a:rPr lang="en-US" sz="2400" b="1" i="1" dirty="0">
                <a:solidFill>
                  <a:schemeClr val="accent4"/>
                </a:solidFill>
                <a:latin typeface="+mj-lt"/>
                <a:cs typeface="Arial" charset="0"/>
              </a:rPr>
              <a:t>Solvation shell</a:t>
            </a:r>
          </a:p>
        </p:txBody>
      </p:sp>
      <p:sp>
        <p:nvSpPr>
          <p:cNvPr id="1105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8707122-5C12-3B4C-881F-0240B7692E21}" type="slidenum">
              <a:rPr lang="en-US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sp>
        <p:nvSpPr>
          <p:cNvPr id="110598" name="Rectangle 12"/>
          <p:cNvSpPr>
            <a:spLocks noChangeArrowheads="1"/>
          </p:cNvSpPr>
          <p:nvPr/>
        </p:nvSpPr>
        <p:spPr bwMode="auto">
          <a:xfrm>
            <a:off x="0" y="6477000"/>
            <a:ext cx="5175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alibri" charset="0"/>
              </a:rPr>
              <a:t>Hashmi, Zhong, Firoozabadi. </a:t>
            </a:r>
            <a:r>
              <a:rPr lang="en-US" sz="2000" i="1">
                <a:latin typeface="Calibri" charset="0"/>
              </a:rPr>
              <a:t>Soft Matter </a:t>
            </a:r>
            <a:r>
              <a:rPr lang="en-US" sz="2000">
                <a:latin typeface="Calibri" charset="0"/>
              </a:rPr>
              <a:t>(2012).</a:t>
            </a:r>
            <a:endParaRPr lang="en-US" sz="2000" b="1">
              <a:latin typeface="Calibri" charset="0"/>
            </a:endParaRPr>
          </a:p>
        </p:txBody>
      </p:sp>
      <p:sp>
        <p:nvSpPr>
          <p:cNvPr id="110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Suggested Protonation Mechanism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3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Reversibility of acid-base interactions</a:t>
            </a:r>
          </a:p>
        </p:txBody>
      </p:sp>
      <p:sp>
        <p:nvSpPr>
          <p:cNvPr id="11161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58B4B7-BD75-2947-AA18-C9ACADFFB12C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39624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  <a:cs typeface="Arial" charset="0"/>
              </a:rPr>
              <a:t>~100 </a:t>
            </a:r>
            <a:r>
              <a:rPr lang="en-US" sz="2400" dirty="0" err="1">
                <a:latin typeface="+mj-lt"/>
                <a:cs typeface="Arial" charset="0"/>
              </a:rPr>
              <a:t>mM</a:t>
            </a:r>
            <a:r>
              <a:rPr lang="en-US" sz="2400" dirty="0">
                <a:latin typeface="+mj-lt"/>
                <a:cs typeface="Arial" charset="0"/>
              </a:rPr>
              <a:t> DBSA + ~100 </a:t>
            </a:r>
            <a:r>
              <a:rPr lang="en-US" sz="2400" dirty="0" err="1">
                <a:latin typeface="+mj-lt"/>
                <a:cs typeface="Arial" charset="0"/>
              </a:rPr>
              <a:t>mM</a:t>
            </a:r>
            <a:r>
              <a:rPr lang="en-US" sz="2400" dirty="0">
                <a:latin typeface="+mj-lt"/>
                <a:cs typeface="Arial" charset="0"/>
              </a:rPr>
              <a:t> TEA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39624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  <a:cs typeface="Arial" charset="0"/>
              </a:rPr>
              <a:t>50,000 ppm = ~100 </a:t>
            </a:r>
            <a:r>
              <a:rPr lang="en-US" sz="2400" dirty="0" err="1">
                <a:latin typeface="+mj-lt"/>
                <a:cs typeface="Arial" charset="0"/>
              </a:rPr>
              <a:t>mM</a:t>
            </a:r>
            <a:r>
              <a:rPr lang="en-US" sz="2400" dirty="0">
                <a:latin typeface="+mj-lt"/>
                <a:cs typeface="Arial" charset="0"/>
              </a:rPr>
              <a:t> DBSA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1816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TEA competes w/ </a:t>
            </a:r>
            <a:r>
              <a:rPr lang="en-US" sz="2400" dirty="0" err="1">
                <a:latin typeface="+mj-lt"/>
                <a:cs typeface="Arial" charset="0"/>
              </a:rPr>
              <a:t>heteroatomic</a:t>
            </a:r>
            <a:r>
              <a:rPr lang="en-US" sz="2400" dirty="0">
                <a:latin typeface="+mj-lt"/>
                <a:cs typeface="Arial" charset="0"/>
              </a:rPr>
              <a:t> asphaltene groups to ion-pair w/ DBSA; </a:t>
            </a:r>
          </a:p>
        </p:txBody>
      </p:sp>
      <p:pic>
        <p:nvPicPr>
          <p:cNvPr id="111622" name="Picture 11" descr="DSCN0332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45074" r="50716" b="4462"/>
          <a:stretch>
            <a:fillRect/>
          </a:stretch>
        </p:blipFill>
        <p:spPr bwMode="auto">
          <a:xfrm>
            <a:off x="1392238" y="1676400"/>
            <a:ext cx="1184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SCN0332s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1" t="45074" r="29224" b="4462"/>
          <a:stretch>
            <a:fillRect/>
          </a:stretch>
        </p:blipFill>
        <p:spPr bwMode="auto">
          <a:xfrm>
            <a:off x="6400800" y="1676400"/>
            <a:ext cx="1184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3276600" y="3429000"/>
            <a:ext cx="2495550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untitl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1397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19400" y="2590800"/>
            <a:ext cx="3276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j-lt"/>
                <a:cs typeface="Arial" charset="0"/>
              </a:rPr>
              <a:t>triethylamine</a:t>
            </a:r>
            <a:r>
              <a:rPr lang="en-US" sz="2400" dirty="0">
                <a:latin typeface="+mj-lt"/>
                <a:cs typeface="Arial" charset="0"/>
              </a:rPr>
              <a:t>; pKa~10.7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56340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  <a:cs typeface="Arial" charset="0"/>
              </a:rPr>
              <a:t>Removal of non-polar DBSA tails from asphaltenes destabilizes them.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3960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  <a:cs typeface="Arial" charset="0"/>
              </a:rPr>
              <a:t>(Ulrich </a:t>
            </a:r>
            <a:r>
              <a:rPr lang="en-US" sz="2400" dirty="0" err="1">
                <a:latin typeface="+mj-lt"/>
                <a:cs typeface="Arial" charset="0"/>
              </a:rPr>
              <a:t>Hintermair</a:t>
            </a:r>
            <a:r>
              <a:rPr lang="en-US" sz="2400" dirty="0">
                <a:latin typeface="+mj-lt"/>
                <a:cs typeface="Arial" charset="0"/>
              </a:rPr>
              <a:t>, Yale Chemistry)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9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1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>
          <a:xfrm>
            <a:off x="2056432" y="1551863"/>
            <a:ext cx="3044952" cy="22860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1143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1"/>
                </a:solidFill>
              </a:rPr>
              <a:t>Nanoparticles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30462" y="105558"/>
            <a:ext cx="3044952" cy="2286000"/>
          </a:xfrm>
          <a:prstGeom prst="ellipse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Molecules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4001775" y="3013109"/>
            <a:ext cx="3044952" cy="2286000"/>
          </a:xfrm>
          <a:prstGeom prst="ellipse">
            <a:avLst/>
          </a:prstGeom>
          <a:noFill/>
          <a:ln w="1143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2"/>
                </a:solidFill>
              </a:rPr>
              <a:t>Suspensions</a:t>
            </a:r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5924654" y="4443502"/>
            <a:ext cx="3044952" cy="2286000"/>
          </a:xfrm>
          <a:prstGeom prst="ellipse">
            <a:avLst/>
          </a:prstGeom>
          <a:noFill/>
          <a:ln w="1143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err="1" smtClean="0">
                <a:solidFill>
                  <a:schemeClr val="accent3">
                    <a:lumMod val="75000"/>
                  </a:schemeClr>
                </a:solidFill>
              </a:rPr>
              <a:t>Macroscale</a:t>
            </a:r>
            <a:r>
              <a:rPr lang="en-US" sz="2100" b="1" dirty="0" smtClean="0">
                <a:solidFill>
                  <a:schemeClr val="accent3">
                    <a:lumMod val="75000"/>
                  </a:schemeClr>
                </a:solidFill>
              </a:rPr>
              <a:t> Flows</a:t>
            </a:r>
          </a:p>
        </p:txBody>
      </p:sp>
      <p:pic>
        <p:nvPicPr>
          <p:cNvPr id="9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" y="136954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" y="137253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4805527" y="11904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H="1">
            <a:off x="4881727" y="1465358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H="1">
            <a:off x="4656302" y="14190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flipH="1">
            <a:off x="3844624" y="13396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4247" y="1492065"/>
            <a:ext cx="403225" cy="1588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 flipH="1">
            <a:off x="3768424" y="17238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flipH="1">
            <a:off x="3622374" y="10348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11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51441" r="50716" b="9307"/>
          <a:stretch/>
        </p:blipFill>
        <p:spPr bwMode="auto">
          <a:xfrm>
            <a:off x="3416148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1" t="51441" r="29224" b="9307"/>
          <a:stretch/>
        </p:blipFill>
        <p:spPr bwMode="auto">
          <a:xfrm>
            <a:off x="4877689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4148114" y="5183589"/>
            <a:ext cx="714634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220px-Limescale-in-pi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05" y="3570944"/>
            <a:ext cx="1555701" cy="13435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1529" y="373529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10582" y="3203601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16066" y="3243445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cm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24744" y="6149183"/>
            <a:ext cx="166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cm </a:t>
            </a:r>
            <a:r>
              <a:rPr lang="en-US" dirty="0" smtClean="0">
                <a:sym typeface="Wingdings"/>
              </a:rPr>
              <a:t>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5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charset="0"/>
              </a:rPr>
              <a:t>Particle characterization: Light </a:t>
            </a:r>
            <a:r>
              <a:rPr lang="en-US" dirty="0">
                <a:latin typeface="Calibri" charset="0"/>
              </a:rPr>
              <a:t>scattering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2467260"/>
            <a:ext cx="2286000" cy="0"/>
          </a:xfrm>
          <a:prstGeom prst="line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33400" y="2238660"/>
            <a:ext cx="2286000" cy="0"/>
          </a:xfrm>
          <a:prstGeom prst="line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" y="2695860"/>
            <a:ext cx="2286000" cy="0"/>
          </a:xfrm>
          <a:prstGeom prst="line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" y="2924460"/>
            <a:ext cx="2286000" cy="0"/>
          </a:xfrm>
          <a:prstGeom prst="line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3400" y="3153060"/>
            <a:ext cx="2286000" cy="0"/>
          </a:xfrm>
          <a:prstGeom prst="line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2" name="TextBox 18"/>
          <p:cNvSpPr txBox="1">
            <a:spLocks noChangeArrowheads="1"/>
          </p:cNvSpPr>
          <p:nvPr/>
        </p:nvSpPr>
        <p:spPr bwMode="auto">
          <a:xfrm>
            <a:off x="304800" y="155286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Calibri" charset="0"/>
              </a:rPr>
              <a:t>Incident light</a:t>
            </a:r>
          </a:p>
        </p:txBody>
      </p:sp>
      <p:sp>
        <p:nvSpPr>
          <p:cNvPr id="67593" name="TextBox 19"/>
          <p:cNvSpPr txBox="1">
            <a:spLocks noChangeArrowheads="1"/>
          </p:cNvSpPr>
          <p:nvPr/>
        </p:nvSpPr>
        <p:spPr bwMode="auto">
          <a:xfrm>
            <a:off x="2936596" y="1324260"/>
            <a:ext cx="37595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charset="0"/>
              </a:rPr>
              <a:t>Diffusing </a:t>
            </a:r>
            <a:r>
              <a:rPr lang="en-US" sz="2000" dirty="0" smtClean="0">
                <a:latin typeface="Calibri" charset="0"/>
              </a:rPr>
              <a:t>particles [nm – </a:t>
            </a:r>
            <a:r>
              <a:rPr lang="en-US" sz="2000" dirty="0" err="1" smtClean="0">
                <a:latin typeface="Calibri" charset="0"/>
              </a:rPr>
              <a:t>μm</a:t>
            </a:r>
            <a:r>
              <a:rPr lang="en-US" sz="2000" dirty="0" smtClean="0">
                <a:latin typeface="Calibri" charset="0"/>
              </a:rPr>
              <a:t>]</a:t>
            </a:r>
          </a:p>
        </p:txBody>
      </p:sp>
      <p:graphicFrame>
        <p:nvGraphicFramePr>
          <p:cNvPr id="675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994254"/>
              </p:ext>
            </p:extLst>
          </p:nvPr>
        </p:nvGraphicFramePr>
        <p:xfrm>
          <a:off x="265552" y="3724275"/>
          <a:ext cx="223996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" name="Equation" r:id="rId4" imgW="1079500" imgH="469900" progId="Equation.3">
                  <p:embed/>
                </p:oleObj>
              </mc:Choice>
              <mc:Fallback>
                <p:oleObj name="Equation" r:id="rId4" imgW="1079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52" y="3724275"/>
                        <a:ext cx="223996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598" name="Group 143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145" name="Rectangle 144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/>
          </p:nvSpPr>
          <p:spPr>
            <a:xfrm>
              <a:off x="3657600" y="2286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7" name="Oval 146"/>
            <p:cNvSpPr>
              <a:spLocks noChangeAspect="1"/>
            </p:cNvSpPr>
            <p:nvPr/>
          </p:nvSpPr>
          <p:spPr>
            <a:xfrm>
              <a:off x="3886200" y="2773363"/>
              <a:ext cx="274638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8" name="Oval 147"/>
            <p:cNvSpPr>
              <a:spLocks noChangeAspect="1"/>
            </p:cNvSpPr>
            <p:nvPr/>
          </p:nvSpPr>
          <p:spPr>
            <a:xfrm>
              <a:off x="4419600" y="29718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4267200" y="23622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0" name="Oval 149"/>
            <p:cNvSpPr>
              <a:spLocks noChangeAspect="1"/>
            </p:cNvSpPr>
            <p:nvPr/>
          </p:nvSpPr>
          <p:spPr>
            <a:xfrm>
              <a:off x="3581400" y="3048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1" name="Oval 150"/>
            <p:cNvSpPr>
              <a:spLocks noChangeAspect="1"/>
            </p:cNvSpPr>
            <p:nvPr/>
          </p:nvSpPr>
          <p:spPr>
            <a:xfrm>
              <a:off x="4830763" y="3352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2" name="Oval 151"/>
            <p:cNvSpPr>
              <a:spLocks noChangeAspect="1"/>
            </p:cNvSpPr>
            <p:nvPr/>
          </p:nvSpPr>
          <p:spPr>
            <a:xfrm>
              <a:off x="4648200" y="23622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3" name="Oval 152"/>
            <p:cNvSpPr>
              <a:spLocks noChangeAspect="1"/>
            </p:cNvSpPr>
            <p:nvPr/>
          </p:nvSpPr>
          <p:spPr>
            <a:xfrm>
              <a:off x="4876800" y="28194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38600" y="3429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51" idx="5"/>
            </p:cNvCxnSpPr>
            <p:nvPr/>
          </p:nvCxnSpPr>
          <p:spPr>
            <a:xfrm>
              <a:off x="5065713" y="3586163"/>
              <a:ext cx="1716087" cy="121443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3390900" y="4152900"/>
              <a:ext cx="1219200" cy="2286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16200000" flipH="1">
              <a:off x="3695700" y="4076700"/>
              <a:ext cx="2209800" cy="4572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rot="16200000" flipH="1">
              <a:off x="3733800" y="3352800"/>
              <a:ext cx="2209800" cy="14478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4876800" y="2057400"/>
              <a:ext cx="1143000" cy="3810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60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162" name="Rectangle 161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/>
          </p:nvSpPr>
          <p:spPr>
            <a:xfrm>
              <a:off x="3505200" y="2468563"/>
              <a:ext cx="274638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4144963" y="2697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5" name="Oval 164"/>
            <p:cNvSpPr>
              <a:spLocks noChangeAspect="1"/>
            </p:cNvSpPr>
            <p:nvPr/>
          </p:nvSpPr>
          <p:spPr>
            <a:xfrm>
              <a:off x="4602163" y="30019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6" name="Oval 165"/>
            <p:cNvSpPr>
              <a:spLocks noChangeAspect="1"/>
            </p:cNvSpPr>
            <p:nvPr/>
          </p:nvSpPr>
          <p:spPr>
            <a:xfrm>
              <a:off x="4144963" y="21336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7" name="Oval 166"/>
            <p:cNvSpPr>
              <a:spLocks noChangeAspect="1"/>
            </p:cNvSpPr>
            <p:nvPr/>
          </p:nvSpPr>
          <p:spPr>
            <a:xfrm>
              <a:off x="3505200" y="28956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8" name="Oval 167"/>
            <p:cNvSpPr>
              <a:spLocks noChangeAspect="1"/>
            </p:cNvSpPr>
            <p:nvPr/>
          </p:nvSpPr>
          <p:spPr>
            <a:xfrm>
              <a:off x="4373563" y="3352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4754563" y="2209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0" name="Oval 169"/>
            <p:cNvSpPr>
              <a:spLocks noChangeAspect="1"/>
            </p:cNvSpPr>
            <p:nvPr/>
          </p:nvSpPr>
          <p:spPr>
            <a:xfrm>
              <a:off x="4724400" y="25908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1" name="Oval 170"/>
            <p:cNvSpPr>
              <a:spLocks noChangeAspect="1"/>
            </p:cNvSpPr>
            <p:nvPr/>
          </p:nvSpPr>
          <p:spPr>
            <a:xfrm>
              <a:off x="3962400" y="32004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65" idx="5"/>
            </p:cNvCxnSpPr>
            <p:nvPr/>
          </p:nvCxnSpPr>
          <p:spPr>
            <a:xfrm>
              <a:off x="4837113" y="3236913"/>
              <a:ext cx="1563687" cy="17160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71" idx="4"/>
            </p:cNvCxnSpPr>
            <p:nvPr/>
          </p:nvCxnSpPr>
          <p:spPr>
            <a:xfrm flipH="1">
              <a:off x="3810000" y="3475038"/>
              <a:ext cx="288925" cy="124936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4267200" y="2971800"/>
              <a:ext cx="228600" cy="22860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stCxn id="168" idx="4"/>
            </p:cNvCxnSpPr>
            <p:nvPr/>
          </p:nvCxnSpPr>
          <p:spPr>
            <a:xfrm>
              <a:off x="4511675" y="3627438"/>
              <a:ext cx="517525" cy="178276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69" idx="6"/>
            </p:cNvCxnSpPr>
            <p:nvPr/>
          </p:nvCxnSpPr>
          <p:spPr>
            <a:xfrm flipV="1">
              <a:off x="5029200" y="1905000"/>
              <a:ext cx="1143000" cy="441325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77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179" name="Rectangle 178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3687763" y="25447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4373563" y="2697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4830763" y="3078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3962400" y="21336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535363" y="3078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4419600" y="3459163"/>
              <a:ext cx="274638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4572000" y="21336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4983163" y="26209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3992563" y="2971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189" name="Straight Connector 188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182" idx="5"/>
            </p:cNvCxnSpPr>
            <p:nvPr/>
          </p:nvCxnSpPr>
          <p:spPr>
            <a:xfrm>
              <a:off x="5065713" y="3313113"/>
              <a:ext cx="1563687" cy="15636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8" idx="4"/>
            </p:cNvCxnSpPr>
            <p:nvPr/>
          </p:nvCxnSpPr>
          <p:spPr>
            <a:xfrm flipH="1">
              <a:off x="3840163" y="3246438"/>
              <a:ext cx="290512" cy="124936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4572000" y="2895600"/>
              <a:ext cx="1143000" cy="22860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5" idx="4"/>
            </p:cNvCxnSpPr>
            <p:nvPr/>
          </p:nvCxnSpPr>
          <p:spPr>
            <a:xfrm>
              <a:off x="4556125" y="3733800"/>
              <a:ext cx="519113" cy="1706563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>
              <a:stCxn id="186" idx="6"/>
            </p:cNvCxnSpPr>
            <p:nvPr/>
          </p:nvCxnSpPr>
          <p:spPr>
            <a:xfrm flipV="1">
              <a:off x="4846638" y="1828800"/>
              <a:ext cx="1143000" cy="441325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94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196" name="Rectangle 195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3916363" y="25447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4449763" y="28495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>
              <a:off x="5135563" y="32305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>
              <a:off x="4144963" y="20574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>
              <a:off x="3611563" y="2971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>
              <a:off x="4495800" y="3429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>
              <a:off x="4602163" y="2316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>
              <a:off x="5211763" y="2697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>
              <a:off x="4144963" y="3078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06" name="Straight Connector 205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199" idx="5"/>
            </p:cNvCxnSpPr>
            <p:nvPr/>
          </p:nvCxnSpPr>
          <p:spPr>
            <a:xfrm>
              <a:off x="5370513" y="3465513"/>
              <a:ext cx="1868487" cy="11064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05" idx="4"/>
            </p:cNvCxnSpPr>
            <p:nvPr/>
          </p:nvCxnSpPr>
          <p:spPr>
            <a:xfrm>
              <a:off x="4283075" y="3352800"/>
              <a:ext cx="669925" cy="20574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>
              <a:stCxn id="198" idx="5"/>
            </p:cNvCxnSpPr>
            <p:nvPr/>
          </p:nvCxnSpPr>
          <p:spPr>
            <a:xfrm>
              <a:off x="4684713" y="3084513"/>
              <a:ext cx="1639887" cy="18684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724400" y="3657600"/>
              <a:ext cx="838200" cy="16002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03" idx="6"/>
            </p:cNvCxnSpPr>
            <p:nvPr/>
          </p:nvCxnSpPr>
          <p:spPr>
            <a:xfrm flipV="1">
              <a:off x="4876800" y="2011363"/>
              <a:ext cx="1143000" cy="44291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11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213" name="Rectangle 212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>
              <a:off x="4144963" y="26209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>
              <a:off x="4678363" y="29257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5105400" y="3048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>
              <a:off x="4144963" y="21637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>
              <a:off x="3810000" y="29718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>
              <a:off x="4678363" y="3352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>
              <a:off x="4754563" y="24685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>
              <a:off x="5287963" y="2590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>
              <a:off x="4221163" y="33067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23" name="Straight Connector 222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>
              <a:stCxn id="216" idx="5"/>
            </p:cNvCxnSpPr>
            <p:nvPr/>
          </p:nvCxnSpPr>
          <p:spPr>
            <a:xfrm>
              <a:off x="5338763" y="3281363"/>
              <a:ext cx="1214437" cy="98583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22" idx="4"/>
            </p:cNvCxnSpPr>
            <p:nvPr/>
          </p:nvCxnSpPr>
          <p:spPr>
            <a:xfrm flipH="1">
              <a:off x="4267200" y="3581400"/>
              <a:ext cx="92075" cy="16002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15" idx="5"/>
            </p:cNvCxnSpPr>
            <p:nvPr/>
          </p:nvCxnSpPr>
          <p:spPr>
            <a:xfrm>
              <a:off x="4913313" y="3160713"/>
              <a:ext cx="1487487" cy="17922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>
              <a:stCxn id="219" idx="4"/>
            </p:cNvCxnSpPr>
            <p:nvPr/>
          </p:nvCxnSpPr>
          <p:spPr>
            <a:xfrm>
              <a:off x="4816475" y="3627438"/>
              <a:ext cx="365125" cy="170656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0" idx="6"/>
            </p:cNvCxnSpPr>
            <p:nvPr/>
          </p:nvCxnSpPr>
          <p:spPr>
            <a:xfrm flipV="1">
              <a:off x="5029200" y="2163763"/>
              <a:ext cx="1143000" cy="44291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28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230" name="Rectangle 229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3916363" y="25447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>
              <a:off x="4449763" y="28495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3" name="Oval 232"/>
            <p:cNvSpPr>
              <a:spLocks noChangeAspect="1"/>
            </p:cNvSpPr>
            <p:nvPr/>
          </p:nvSpPr>
          <p:spPr>
            <a:xfrm>
              <a:off x="5135563" y="32305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>
              <a:off x="4144963" y="20574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3611563" y="2971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>
              <a:off x="4495800" y="3429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>
              <a:off x="4602163" y="2316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>
            <a:xfrm>
              <a:off x="5211763" y="2697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>
            <a:xfrm>
              <a:off x="4144963" y="3078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40" name="Straight Connector 239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stCxn id="233" idx="5"/>
            </p:cNvCxnSpPr>
            <p:nvPr/>
          </p:nvCxnSpPr>
          <p:spPr>
            <a:xfrm>
              <a:off x="5370513" y="3465513"/>
              <a:ext cx="1868487" cy="11064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39" idx="4"/>
            </p:cNvCxnSpPr>
            <p:nvPr/>
          </p:nvCxnSpPr>
          <p:spPr>
            <a:xfrm>
              <a:off x="4283075" y="3352800"/>
              <a:ext cx="669925" cy="20574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32" idx="5"/>
            </p:cNvCxnSpPr>
            <p:nvPr/>
          </p:nvCxnSpPr>
          <p:spPr>
            <a:xfrm>
              <a:off x="4684713" y="3084513"/>
              <a:ext cx="1639887" cy="18684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4724400" y="3657600"/>
              <a:ext cx="838200" cy="16002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37" idx="6"/>
            </p:cNvCxnSpPr>
            <p:nvPr/>
          </p:nvCxnSpPr>
          <p:spPr>
            <a:xfrm flipV="1">
              <a:off x="4876800" y="2011363"/>
              <a:ext cx="1143000" cy="44291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45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247" name="Rectangle 246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>
              <a:off x="3687763" y="25447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>
              <a:off x="4373563" y="2697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830763" y="3078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3962400" y="21336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3535363" y="3078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4419600" y="3459163"/>
              <a:ext cx="274638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4572000" y="21336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4983163" y="26209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3992563" y="2971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57" name="Straight Connector 256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50" idx="5"/>
            </p:cNvCxnSpPr>
            <p:nvPr/>
          </p:nvCxnSpPr>
          <p:spPr>
            <a:xfrm>
              <a:off x="5065713" y="3313113"/>
              <a:ext cx="1563687" cy="15636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56" idx="4"/>
            </p:cNvCxnSpPr>
            <p:nvPr/>
          </p:nvCxnSpPr>
          <p:spPr>
            <a:xfrm flipH="1">
              <a:off x="3840163" y="3246438"/>
              <a:ext cx="290512" cy="124936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4572000" y="2895600"/>
              <a:ext cx="1143000" cy="22860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53" idx="4"/>
            </p:cNvCxnSpPr>
            <p:nvPr/>
          </p:nvCxnSpPr>
          <p:spPr>
            <a:xfrm>
              <a:off x="4556125" y="3733800"/>
              <a:ext cx="519113" cy="1706563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54" idx="6"/>
            </p:cNvCxnSpPr>
            <p:nvPr/>
          </p:nvCxnSpPr>
          <p:spPr>
            <a:xfrm flipV="1">
              <a:off x="4846638" y="1828800"/>
              <a:ext cx="1143000" cy="441325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62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264" name="Rectangle 263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5" name="Oval 264"/>
            <p:cNvSpPr>
              <a:spLocks noChangeAspect="1"/>
            </p:cNvSpPr>
            <p:nvPr/>
          </p:nvSpPr>
          <p:spPr>
            <a:xfrm>
              <a:off x="3505200" y="2468563"/>
              <a:ext cx="274638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4144963" y="26971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4602163" y="3001963"/>
              <a:ext cx="274637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4144963" y="21336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3505200" y="28956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4373563" y="3352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>
              <a:off x="4754563" y="2209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4724400" y="25908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3962400" y="32004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74" name="Straight Connector 273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>
              <a:stCxn id="267" idx="5"/>
            </p:cNvCxnSpPr>
            <p:nvPr/>
          </p:nvCxnSpPr>
          <p:spPr>
            <a:xfrm>
              <a:off x="4837113" y="3236913"/>
              <a:ext cx="1563687" cy="171608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>
              <a:stCxn id="273" idx="4"/>
            </p:cNvCxnSpPr>
            <p:nvPr/>
          </p:nvCxnSpPr>
          <p:spPr>
            <a:xfrm flipH="1">
              <a:off x="3810000" y="3475038"/>
              <a:ext cx="288925" cy="124936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4267200" y="2971800"/>
              <a:ext cx="228600" cy="22860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>
              <a:stCxn id="270" idx="4"/>
            </p:cNvCxnSpPr>
            <p:nvPr/>
          </p:nvCxnSpPr>
          <p:spPr>
            <a:xfrm>
              <a:off x="4511675" y="3627438"/>
              <a:ext cx="517525" cy="1782762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>
              <a:stCxn id="271" idx="6"/>
            </p:cNvCxnSpPr>
            <p:nvPr/>
          </p:nvCxnSpPr>
          <p:spPr>
            <a:xfrm flipV="1">
              <a:off x="5029200" y="1905000"/>
              <a:ext cx="1143000" cy="441325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79"/>
          <p:cNvGrpSpPr>
            <a:grpSpLocks/>
          </p:cNvGrpSpPr>
          <p:nvPr/>
        </p:nvGrpSpPr>
        <p:grpSpPr bwMode="auto">
          <a:xfrm>
            <a:off x="3200400" y="1702085"/>
            <a:ext cx="4038600" cy="3886200"/>
            <a:chOff x="3200400" y="1676400"/>
            <a:chExt cx="4038600" cy="3886200"/>
          </a:xfrm>
        </p:grpSpPr>
        <p:sp>
          <p:nvSpPr>
            <p:cNvPr id="281" name="Rectangle 280"/>
            <p:cNvSpPr/>
            <p:nvPr/>
          </p:nvSpPr>
          <p:spPr>
            <a:xfrm>
              <a:off x="3200400" y="1676400"/>
              <a:ext cx="4038600" cy="388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3657600" y="2286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>
              <a:off x="3886200" y="2773363"/>
              <a:ext cx="274638" cy="274637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4" name="Oval 283"/>
            <p:cNvSpPr>
              <a:spLocks noChangeAspect="1"/>
            </p:cNvSpPr>
            <p:nvPr/>
          </p:nvSpPr>
          <p:spPr>
            <a:xfrm>
              <a:off x="4419600" y="29718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5" name="Oval 284"/>
            <p:cNvSpPr>
              <a:spLocks noChangeAspect="1"/>
            </p:cNvSpPr>
            <p:nvPr/>
          </p:nvSpPr>
          <p:spPr>
            <a:xfrm>
              <a:off x="4267200" y="23622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6" name="Oval 285"/>
            <p:cNvSpPr>
              <a:spLocks noChangeAspect="1"/>
            </p:cNvSpPr>
            <p:nvPr/>
          </p:nvSpPr>
          <p:spPr>
            <a:xfrm>
              <a:off x="3581400" y="3048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7" name="Oval 286"/>
            <p:cNvSpPr>
              <a:spLocks noChangeAspect="1"/>
            </p:cNvSpPr>
            <p:nvPr/>
          </p:nvSpPr>
          <p:spPr>
            <a:xfrm>
              <a:off x="4830763" y="3352800"/>
              <a:ext cx="274637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4648200" y="23622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4876800" y="28194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90" name="Oval 289"/>
            <p:cNvSpPr>
              <a:spLocks noChangeAspect="1"/>
            </p:cNvSpPr>
            <p:nvPr/>
          </p:nvSpPr>
          <p:spPr>
            <a:xfrm>
              <a:off x="4038600" y="3429000"/>
              <a:ext cx="274638" cy="27463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cxnSp>
          <p:nvCxnSpPr>
            <p:cNvPr id="291" name="Straight Connector 290"/>
            <p:cNvCxnSpPr/>
            <p:nvPr/>
          </p:nvCxnSpPr>
          <p:spPr>
            <a:xfrm flipV="1">
              <a:off x="4876800" y="4724400"/>
              <a:ext cx="2133600" cy="762000"/>
            </a:xfrm>
            <a:prstGeom prst="line">
              <a:avLst/>
            </a:prstGeom>
            <a:ln w="381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>
              <a:stCxn id="287" idx="5"/>
            </p:cNvCxnSpPr>
            <p:nvPr/>
          </p:nvCxnSpPr>
          <p:spPr>
            <a:xfrm>
              <a:off x="5065713" y="3586163"/>
              <a:ext cx="1716087" cy="1214437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rot="5400000">
              <a:off x="3390900" y="4152900"/>
              <a:ext cx="1219200" cy="2286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16200000" flipH="1">
              <a:off x="3695700" y="4076700"/>
              <a:ext cx="2209800" cy="4572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 rot="16200000" flipH="1">
              <a:off x="3733800" y="3352800"/>
              <a:ext cx="2209800" cy="14478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 flipV="1">
              <a:off x="4876800" y="2057400"/>
              <a:ext cx="1143000" cy="381000"/>
            </a:xfrm>
            <a:prstGeom prst="line">
              <a:avLst/>
            </a:prstGeom>
            <a:ln w="38100">
              <a:solidFill>
                <a:srgbClr val="C0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>
            <a:off x="6324600" y="2695860"/>
            <a:ext cx="2286000" cy="0"/>
          </a:xfrm>
          <a:prstGeom prst="line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608" name="TextBox 35"/>
          <p:cNvSpPr txBox="1">
            <a:spLocks noChangeArrowheads="1"/>
          </p:cNvSpPr>
          <p:nvPr/>
        </p:nvSpPr>
        <p:spPr bwMode="auto">
          <a:xfrm>
            <a:off x="6248400" y="2010060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Calibri" charset="0"/>
              </a:rPr>
              <a:t>Unperturbed light</a:t>
            </a:r>
          </a:p>
        </p:txBody>
      </p:sp>
      <p:sp>
        <p:nvSpPr>
          <p:cNvPr id="67609" name="Rectangle 40"/>
          <p:cNvSpPr>
            <a:spLocks noChangeArrowheads="1"/>
          </p:cNvSpPr>
          <p:nvPr/>
        </p:nvSpPr>
        <p:spPr bwMode="auto">
          <a:xfrm>
            <a:off x="6019800" y="5058060"/>
            <a:ext cx="2438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alibri" charset="0"/>
              </a:rPr>
              <a:t>Intensity at detector fluctuates due to particle motion </a:t>
            </a:r>
            <a:r>
              <a:rPr lang="en-US" sz="2000">
                <a:latin typeface="Calibri" charset="0"/>
                <a:sym typeface="Wingdings" charset="0"/>
              </a:rPr>
              <a:t> diffusive time scale</a:t>
            </a:r>
            <a:endParaRPr lang="en-US" sz="2000">
              <a:latin typeface="Calibri" charset="0"/>
            </a:endParaRPr>
          </a:p>
        </p:txBody>
      </p:sp>
      <p:sp>
        <p:nvSpPr>
          <p:cNvPr id="67610" name="TextBox 32"/>
          <p:cNvSpPr txBox="1">
            <a:spLocks noChangeArrowheads="1"/>
          </p:cNvSpPr>
          <p:nvPr/>
        </p:nvSpPr>
        <p:spPr bwMode="auto">
          <a:xfrm>
            <a:off x="6477000" y="3435635"/>
            <a:ext cx="2362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latin typeface="Calibri" charset="0"/>
              </a:rPr>
              <a:t>Light scatters in all directions</a:t>
            </a:r>
          </a:p>
        </p:txBody>
      </p:sp>
      <p:sp>
        <p:nvSpPr>
          <p:cNvPr id="178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85436"/>
              </p:ext>
            </p:extLst>
          </p:nvPr>
        </p:nvGraphicFramePr>
        <p:xfrm>
          <a:off x="263525" y="5911850"/>
          <a:ext cx="4984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Equation" r:id="rId6" imgW="241300" imgH="165100" progId="Equation.3">
                  <p:embed/>
                </p:oleObj>
              </mc:Choice>
              <mc:Fallback>
                <p:oleObj name="Equation" r:id="rId6" imgW="241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5911850"/>
                        <a:ext cx="4984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21773"/>
              </p:ext>
            </p:extLst>
          </p:nvPr>
        </p:nvGraphicFramePr>
        <p:xfrm>
          <a:off x="252741" y="5409348"/>
          <a:ext cx="79057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8" imgW="381000" imgH="203200" progId="Equation.3">
                  <p:embed/>
                </p:oleObj>
              </mc:Choice>
              <mc:Fallback>
                <p:oleObj name="Equation" r:id="rId8" imgW="381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41" y="5409348"/>
                        <a:ext cx="79057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149759"/>
              </p:ext>
            </p:extLst>
          </p:nvPr>
        </p:nvGraphicFramePr>
        <p:xfrm>
          <a:off x="252741" y="4979459"/>
          <a:ext cx="581025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10" imgW="279400" imgH="152400" progId="Equation.3">
                  <p:embed/>
                </p:oleObj>
              </mc:Choice>
              <mc:Fallback>
                <p:oleObj name="Equation" r:id="rId10" imgW="279400" imgH="15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41" y="4979459"/>
                        <a:ext cx="581025" cy="31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33695"/>
              </p:ext>
            </p:extLst>
          </p:nvPr>
        </p:nvGraphicFramePr>
        <p:xfrm>
          <a:off x="255588" y="6367178"/>
          <a:ext cx="496887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12" imgW="241300" imgH="139700" progId="Equation.3">
                  <p:embed/>
                </p:oleObj>
              </mc:Choice>
              <mc:Fallback>
                <p:oleObj name="Equation" r:id="rId12" imgW="2413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6367178"/>
                        <a:ext cx="496887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" name="TextBox 35"/>
          <p:cNvSpPr txBox="1">
            <a:spLocks noChangeArrowheads="1"/>
          </p:cNvSpPr>
          <p:nvPr/>
        </p:nvSpPr>
        <p:spPr bwMode="auto">
          <a:xfrm>
            <a:off x="1076469" y="4944125"/>
            <a:ext cx="2362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Calibri" charset="0"/>
              </a:rPr>
              <a:t>Diffusion constant</a:t>
            </a:r>
            <a:endParaRPr lang="en-US" sz="2000" dirty="0">
              <a:latin typeface="Calibri" charset="0"/>
            </a:endParaRPr>
          </a:p>
        </p:txBody>
      </p:sp>
      <p:sp>
        <p:nvSpPr>
          <p:cNvPr id="280" name="TextBox 35"/>
          <p:cNvSpPr txBox="1">
            <a:spLocks noChangeArrowheads="1"/>
          </p:cNvSpPr>
          <p:nvPr/>
        </p:nvSpPr>
        <p:spPr bwMode="auto">
          <a:xfrm>
            <a:off x="1076469" y="5386865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Calibri" charset="0"/>
              </a:rPr>
              <a:t>Thermal energy scale</a:t>
            </a:r>
            <a:endParaRPr lang="en-US" sz="2000" dirty="0">
              <a:latin typeface="Calibri" charset="0"/>
            </a:endParaRPr>
          </a:p>
        </p:txBody>
      </p:sp>
      <p:sp>
        <p:nvSpPr>
          <p:cNvPr id="297" name="TextBox 35"/>
          <p:cNvSpPr txBox="1">
            <a:spLocks noChangeArrowheads="1"/>
          </p:cNvSpPr>
          <p:nvPr/>
        </p:nvSpPr>
        <p:spPr bwMode="auto">
          <a:xfrm>
            <a:off x="1086609" y="5834000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Calibri" charset="0"/>
              </a:rPr>
              <a:t>Solvent viscosity</a:t>
            </a:r>
            <a:endParaRPr lang="en-US" sz="2000" dirty="0">
              <a:latin typeface="Calibri" charset="0"/>
            </a:endParaRPr>
          </a:p>
        </p:txBody>
      </p:sp>
      <p:sp>
        <p:nvSpPr>
          <p:cNvPr id="298" name="TextBox 35"/>
          <p:cNvSpPr txBox="1">
            <a:spLocks noChangeArrowheads="1"/>
          </p:cNvSpPr>
          <p:nvPr/>
        </p:nvSpPr>
        <p:spPr bwMode="auto">
          <a:xfrm>
            <a:off x="1086609" y="6280692"/>
            <a:ext cx="2667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Calibri" charset="0"/>
              </a:rPr>
              <a:t>Particle size</a:t>
            </a:r>
            <a:endParaRPr lang="en-US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43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80" grpId="0"/>
      <p:bldP spid="297" grpId="0"/>
      <p:bldP spid="2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aggwithtimeBA3conc_min_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" y="906850"/>
            <a:ext cx="7188200" cy="5765800"/>
          </a:xfrm>
          <a:prstGeom prst="rect">
            <a:avLst/>
          </a:prstGeom>
        </p:spPr>
      </p:pic>
      <p:pic>
        <p:nvPicPr>
          <p:cNvPr id="3" name="Picture 2" descr="cvaggwithtimeBA3conc_min_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904796"/>
            <a:ext cx="7188200" cy="5765800"/>
          </a:xfrm>
          <a:prstGeom prst="rect">
            <a:avLst/>
          </a:prstGeom>
        </p:spPr>
      </p:pic>
      <p:pic>
        <p:nvPicPr>
          <p:cNvPr id="4" name="Picture 3" descr="cvaggwithtimeBA3conc_min_all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" y="901637"/>
            <a:ext cx="7188200" cy="57658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89473" y="4320605"/>
            <a:ext cx="304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819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906696"/>
              </p:ext>
            </p:extLst>
          </p:nvPr>
        </p:nvGraphicFramePr>
        <p:xfrm>
          <a:off x="3296035" y="4225355"/>
          <a:ext cx="5508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035" y="4225355"/>
                        <a:ext cx="550863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280442"/>
              </p:ext>
            </p:extLst>
          </p:nvPr>
        </p:nvGraphicFramePr>
        <p:xfrm>
          <a:off x="1162435" y="4225355"/>
          <a:ext cx="41910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6" name="Equation" r:id="rId9" imgW="165028" imgH="228501" progId="Equation.3">
                  <p:embed/>
                </p:oleObj>
              </mc:Choice>
              <mc:Fallback>
                <p:oleObj name="Equation" r:id="rId9" imgW="16502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435" y="4225355"/>
                        <a:ext cx="41910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>
            <a:off x="3677035" y="4834955"/>
            <a:ext cx="8382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534035" y="4834955"/>
            <a:ext cx="8382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1010036" y="5138167"/>
            <a:ext cx="6096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32" name="TextBox 36"/>
          <p:cNvSpPr txBox="1">
            <a:spLocks noChangeArrowheads="1"/>
          </p:cNvSpPr>
          <p:nvPr/>
        </p:nvSpPr>
        <p:spPr bwMode="auto">
          <a:xfrm>
            <a:off x="5444066" y="1123865"/>
            <a:ext cx="1011936" cy="38176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i="1" dirty="0">
                <a:latin typeface="Calibri" charset="0"/>
              </a:rPr>
              <a:t>c</a:t>
            </a:r>
            <a:r>
              <a:rPr lang="en-US" sz="2000" dirty="0">
                <a:latin typeface="Calibri" charset="0"/>
              </a:rPr>
              <a:t> (ppm)</a:t>
            </a:r>
          </a:p>
        </p:txBody>
      </p:sp>
      <p:sp>
        <p:nvSpPr>
          <p:cNvPr id="8192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Dispersants suppress growth</a:t>
            </a:r>
            <a:endParaRPr lang="en-US" dirty="0">
              <a:latin typeface="Calibri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8528589" y="3192679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flipH="1">
            <a:off x="8604789" y="3467597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 flipH="1">
            <a:off x="8379364" y="3421279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flipH="1">
            <a:off x="6990446" y="3341904"/>
            <a:ext cx="246761" cy="2467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383362" y="3494304"/>
            <a:ext cx="901423" cy="1588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>
            <a:spLocks noChangeAspect="1"/>
          </p:cNvSpPr>
          <p:nvPr/>
        </p:nvSpPr>
        <p:spPr>
          <a:xfrm flipH="1">
            <a:off x="6914246" y="3726079"/>
            <a:ext cx="246761" cy="2467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flipH="1">
            <a:off x="6768196" y="3037104"/>
            <a:ext cx="246761" cy="2467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931322" y="1602397"/>
            <a:ext cx="301625" cy="301625"/>
          </a:xfrm>
          <a:prstGeom prst="ellipse">
            <a:avLst/>
          </a:prstGeom>
          <a:solidFill>
            <a:srgbClr val="3366FF"/>
          </a:solidFill>
          <a:ln w="63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flipH="1">
            <a:off x="8007522" y="1877315"/>
            <a:ext cx="301625" cy="301625"/>
          </a:xfrm>
          <a:prstGeom prst="ellipse">
            <a:avLst/>
          </a:prstGeom>
          <a:solidFill>
            <a:srgbClr val="3366FF"/>
          </a:solidFill>
          <a:ln w="63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flipH="1">
            <a:off x="7782097" y="1830997"/>
            <a:ext cx="301625" cy="301625"/>
          </a:xfrm>
          <a:prstGeom prst="ellipse">
            <a:avLst/>
          </a:prstGeom>
          <a:solidFill>
            <a:srgbClr val="3366FF"/>
          </a:solidFill>
          <a:ln w="63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flipH="1">
            <a:off x="6970419" y="1751622"/>
            <a:ext cx="301625" cy="301625"/>
          </a:xfrm>
          <a:prstGeom prst="ellipse">
            <a:avLst/>
          </a:prstGeom>
          <a:solidFill>
            <a:srgbClr val="3366FF"/>
          </a:solidFill>
          <a:ln w="63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320042" y="1904022"/>
            <a:ext cx="403225" cy="1588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 flipH="1">
            <a:off x="6894219" y="2135797"/>
            <a:ext cx="301625" cy="301625"/>
          </a:xfrm>
          <a:prstGeom prst="ellipse">
            <a:avLst/>
          </a:prstGeom>
          <a:solidFill>
            <a:srgbClr val="3366FF"/>
          </a:solidFill>
          <a:ln w="63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6748169" y="1446822"/>
            <a:ext cx="301625" cy="301625"/>
          </a:xfrm>
          <a:prstGeom prst="ellipse">
            <a:avLst/>
          </a:prstGeom>
          <a:solidFill>
            <a:srgbClr val="3366FF"/>
          </a:solidFill>
          <a:ln w="6350"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7185850" y="4923456"/>
            <a:ext cx="219327" cy="219327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 flipH="1">
            <a:off x="7109650" y="5307631"/>
            <a:ext cx="219327" cy="219327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 flipH="1">
            <a:off x="6963600" y="4618656"/>
            <a:ext cx="219327" cy="219327"/>
          </a:xfrm>
          <a:prstGeom prst="ellipse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Rectangle 17"/>
          <p:cNvSpPr>
            <a:spLocks noChangeArrowheads="1"/>
          </p:cNvSpPr>
          <p:nvPr/>
        </p:nvSpPr>
        <p:spPr bwMode="auto">
          <a:xfrm>
            <a:off x="0" y="6501240"/>
            <a:ext cx="4451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Hashmi</a:t>
            </a: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&amp; </a:t>
            </a:r>
            <a:r>
              <a:rPr lang="en-US" dirty="0" err="1" smtClean="0">
                <a:latin typeface="Calibri" charset="0"/>
              </a:rPr>
              <a:t>Firoozabadi</a:t>
            </a:r>
            <a:r>
              <a:rPr lang="en-US" dirty="0" smtClean="0">
                <a:latin typeface="Calibri" charset="0"/>
              </a:rPr>
              <a:t>. </a:t>
            </a:r>
            <a:r>
              <a:rPr lang="en-US" i="1" dirty="0" smtClean="0">
                <a:latin typeface="Calibri" charset="0"/>
              </a:rPr>
              <a:t>Energy &amp; Fuels</a:t>
            </a:r>
            <a:r>
              <a:rPr lang="en-US" dirty="0" smtClean="0">
                <a:latin typeface="Calibri" charset="0"/>
              </a:rPr>
              <a:t> (2012</a:t>
            </a:r>
            <a:r>
              <a:rPr lang="en-US" dirty="0">
                <a:latin typeface="Calibri" charset="0"/>
              </a:rPr>
              <a:t>).</a:t>
            </a:r>
            <a:endParaRPr lang="en-US" b="1" dirty="0">
              <a:latin typeface="Calibri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9" grpId="0" animBg="1"/>
      <p:bldP spid="20" grpId="0" animBg="1"/>
      <p:bldP spid="22" grpId="0" animBg="1"/>
      <p:bldP spid="23" grpId="0" animBg="1"/>
      <p:bldP spid="27" grpId="0" animBg="1"/>
      <p:bldP spid="28" grpId="0" animBg="1"/>
      <p:bldP spid="41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1SB-BA4FAOT-unscaled-SIZES-fit_2017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92" y="1259564"/>
            <a:ext cx="6760075" cy="5422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Dispersants shrink nanoparticles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94569" y="2727327"/>
            <a:ext cx="4984498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89245" y="1898466"/>
            <a:ext cx="2243188" cy="387365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76618" y="1898466"/>
            <a:ext cx="2243188" cy="387365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94569" y="5246297"/>
            <a:ext cx="4984498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9806" y="3800869"/>
            <a:ext cx="159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Size decrease is limited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92004" y="1912263"/>
            <a:ext cx="210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Similar behavior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7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differentiates surfactants?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11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 b="36392"/>
          <a:stretch/>
        </p:blipFill>
        <p:spPr bwMode="auto">
          <a:xfrm rot="11776772">
            <a:off x="7621353" y="2322611"/>
            <a:ext cx="1371600" cy="8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570" y="3426782"/>
            <a:ext cx="3405254" cy="2624883"/>
          </a:xfrm>
          <a:prstGeom prst="rect">
            <a:avLst/>
          </a:prstGeom>
        </p:spPr>
      </p:pic>
      <p:pic>
        <p:nvPicPr>
          <p:cNvPr id="7" name="Picture 16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 b="40080"/>
          <a:stretch/>
        </p:blipFill>
        <p:spPr bwMode="auto">
          <a:xfrm rot="2194370">
            <a:off x="3623372" y="2439582"/>
            <a:ext cx="1143000" cy="75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16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6" t="17703" r="92447" b="44195"/>
          <a:stretch/>
        </p:blipFill>
        <p:spPr bwMode="auto">
          <a:xfrm>
            <a:off x="90499" y="2478662"/>
            <a:ext cx="536888" cy="48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96" b="44705"/>
          <a:stretch/>
        </p:blipFill>
        <p:spPr bwMode="auto">
          <a:xfrm rot="3274279">
            <a:off x="2382285" y="2439582"/>
            <a:ext cx="809780" cy="69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56" b="50000"/>
          <a:stretch/>
        </p:blipFill>
        <p:spPr bwMode="auto">
          <a:xfrm>
            <a:off x="1279280" y="2439582"/>
            <a:ext cx="543485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41" b="35920"/>
          <a:stretch/>
        </p:blipFill>
        <p:spPr bwMode="auto">
          <a:xfrm rot="5400000">
            <a:off x="6309862" y="2261876"/>
            <a:ext cx="792907" cy="8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urfactants-and-micelles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 r="18277" b="36392"/>
          <a:stretch/>
        </p:blipFill>
        <p:spPr bwMode="auto">
          <a:xfrm>
            <a:off x="5277066" y="2038196"/>
            <a:ext cx="480275" cy="80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4300" y="4039634"/>
            <a:ext cx="44892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Self-association leads to </a:t>
            </a:r>
          </a:p>
          <a:p>
            <a:pPr algn="ctr"/>
            <a:r>
              <a:rPr lang="en-US" sz="2400" dirty="0" smtClean="0"/>
              <a:t>reverse micelle formation </a:t>
            </a:r>
          </a:p>
          <a:p>
            <a:pPr algn="ctr"/>
            <a:r>
              <a:rPr lang="en-US" sz="2400" dirty="0"/>
              <a:t>a</a:t>
            </a:r>
            <a:r>
              <a:rPr lang="en-US" sz="2400" dirty="0" smtClean="0"/>
              <a:t>t critical micelle concentration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3877" y="1229596"/>
            <a:ext cx="2835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Increasing concentration</a:t>
            </a:r>
            <a:endParaRPr lang="en-US" sz="2400" dirty="0"/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>
            <a:off x="3069001" y="1645095"/>
            <a:ext cx="5276087" cy="0"/>
          </a:xfrm>
          <a:prstGeom prst="straightConnector1">
            <a:avLst/>
          </a:prstGeom>
          <a:ln w="63500"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3405" y="5912982"/>
            <a:ext cx="8412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ym typeface="Wingdings"/>
              </a:rPr>
              <a:t>Measurable </a:t>
            </a:r>
            <a:r>
              <a:rPr lang="en-US" sz="2400" dirty="0" smtClean="0">
                <a:sym typeface="Wingdings"/>
              </a:rPr>
              <a:t>via: 			</a:t>
            </a:r>
          </a:p>
          <a:p>
            <a:r>
              <a:rPr lang="en-US" sz="2400" dirty="0" smtClean="0">
                <a:sym typeface="Wingdings"/>
              </a:rPr>
              <a:t>	conductivity</a:t>
            </a:r>
            <a:r>
              <a:rPr lang="en-US" sz="2400" dirty="0">
                <a:sym typeface="Wingdings"/>
              </a:rPr>
              <a:t>, light scattering, surface tension, viscosity…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62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51" y="1484760"/>
            <a:ext cx="4983381" cy="4525963"/>
          </a:xfrm>
        </p:spPr>
        <p:txBody>
          <a:bodyPr/>
          <a:lstStyle/>
          <a:p>
            <a:r>
              <a:rPr lang="en-US" dirty="0" smtClean="0"/>
              <a:t>Most aromatic component of petroleum fluids</a:t>
            </a:r>
          </a:p>
          <a:p>
            <a:r>
              <a:rPr lang="en-US" dirty="0" smtClean="0"/>
              <a:t>Industrial nuisance</a:t>
            </a:r>
          </a:p>
          <a:p>
            <a:r>
              <a:rPr lang="en-US" dirty="0" smtClean="0"/>
              <a:t>Form pickering emulsions in oil spills</a:t>
            </a:r>
          </a:p>
          <a:p>
            <a:r>
              <a:rPr lang="en-US" dirty="0" smtClean="0"/>
              <a:t>Fracking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water</a:t>
            </a:r>
          </a:p>
        </p:txBody>
      </p:sp>
      <p:pic>
        <p:nvPicPr>
          <p:cNvPr id="6" name="Picture 2" descr="TWOil_CloggedP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612"/>
          <a:stretch>
            <a:fillRect/>
          </a:stretch>
        </p:blipFill>
        <p:spPr bwMode="auto">
          <a:xfrm>
            <a:off x="5772875" y="1284297"/>
            <a:ext cx="3014699" cy="2605631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72876" y="3520041"/>
            <a:ext cx="3014698" cy="3698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photonics.com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4553"/>
          <a:stretch/>
        </p:blipFill>
        <p:spPr>
          <a:xfrm>
            <a:off x="2657717" y="3904358"/>
            <a:ext cx="3100057" cy="2859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3027" t="29178" r="9253" b="44945"/>
          <a:stretch/>
        </p:blipFill>
        <p:spPr>
          <a:xfrm>
            <a:off x="5757774" y="5009430"/>
            <a:ext cx="3134886" cy="15214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26157" y="4363099"/>
            <a:ext cx="296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Particle-stabilized droplets</a:t>
            </a:r>
          </a:p>
          <a:p>
            <a:pPr algn="ctr"/>
            <a:r>
              <a:rPr lang="en-US" dirty="0" smtClean="0"/>
              <a:t>Stable; difficult to separate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28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15" descr="conductivity_cmc_BA4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3250"/>
            <a:ext cx="82296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libri" charset="0"/>
              </a:rPr>
              <a:t>Dispersant </a:t>
            </a:r>
            <a:r>
              <a:rPr lang="en-US" dirty="0" smtClean="0">
                <a:latin typeface="Calibri" charset="0"/>
              </a:rPr>
              <a:t>critical micelle concentration</a:t>
            </a:r>
            <a:endParaRPr lang="en-US" dirty="0">
              <a:latin typeface="Calibri" charset="0"/>
            </a:endParaRPr>
          </a:p>
        </p:txBody>
      </p:sp>
      <p:pic>
        <p:nvPicPr>
          <p:cNvPr id="110597" name="Picture 11" descr="surfactants-and-micell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/>
          <a:stretch>
            <a:fillRect/>
          </a:stretch>
        </p:blipFill>
        <p:spPr bwMode="auto">
          <a:xfrm>
            <a:off x="6248400" y="3866438"/>
            <a:ext cx="1371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17" descr="conductivity_cmc_4Finset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85238"/>
            <a:ext cx="36576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9" name="Content Placeholder 9"/>
          <p:cNvSpPr txBox="1">
            <a:spLocks/>
          </p:cNvSpPr>
          <p:nvPr/>
        </p:nvSpPr>
        <p:spPr bwMode="auto">
          <a:xfrm>
            <a:off x="1981200" y="107085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charset="0"/>
              </a:rPr>
              <a:t>by conductivity measurements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4419600" y="4399838"/>
            <a:ext cx="14478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601" name="Picture 16" descr="surfactants-and-micell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/>
          <a:stretch>
            <a:fillRect/>
          </a:stretch>
        </p:blipFill>
        <p:spPr bwMode="auto">
          <a:xfrm>
            <a:off x="1828800" y="3866438"/>
            <a:ext cx="1143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3" name="Picture 14" descr="cmc-on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86182" r="35123" b="5624"/>
          <a:stretch>
            <a:fillRect/>
          </a:stretch>
        </p:blipFill>
        <p:spPr bwMode="auto">
          <a:xfrm>
            <a:off x="3962400" y="602385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04" name="Picture 19" descr="cmc-on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86182" r="35123" b="5624"/>
          <a:stretch>
            <a:fillRect/>
          </a:stretch>
        </p:blipFill>
        <p:spPr bwMode="auto">
          <a:xfrm>
            <a:off x="3962400" y="3966450"/>
            <a:ext cx="109696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10595" name="Content Placeholder 9"/>
          <p:cNvSpPr>
            <a:spLocks noGrp="1"/>
          </p:cNvSpPr>
          <p:nvPr>
            <p:ph sz="half" idx="1"/>
          </p:nvPr>
        </p:nvSpPr>
        <p:spPr>
          <a:xfrm>
            <a:off x="1676400" y="6324600"/>
            <a:ext cx="62484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BA ~ 10 ppm		</a:t>
            </a:r>
            <a:r>
              <a:rPr lang="en-US" b="1" dirty="0">
                <a:solidFill>
                  <a:srgbClr val="C00000"/>
                </a:solidFill>
                <a:latin typeface="Calibri" charset="0"/>
              </a:rPr>
              <a:t>4F ~ 100 ppm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5" descr="conductivity_cmc_BA4F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3250"/>
            <a:ext cx="8229600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conductivity_cmc_BAinset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2590800" y="1885238"/>
            <a:ext cx="3352800" cy="232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Dispersant micellization</a:t>
            </a:r>
          </a:p>
        </p:txBody>
      </p:sp>
      <p:pic>
        <p:nvPicPr>
          <p:cNvPr id="108550" name="Picture 11" descr="surfactants-and-micell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/>
          <a:stretch>
            <a:fillRect/>
          </a:stretch>
        </p:blipFill>
        <p:spPr bwMode="auto">
          <a:xfrm>
            <a:off x="6248400" y="3866438"/>
            <a:ext cx="1371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16" descr="surfactants-and-micelles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/>
          <a:stretch>
            <a:fillRect/>
          </a:stretch>
        </p:blipFill>
        <p:spPr bwMode="auto">
          <a:xfrm>
            <a:off x="1828800" y="3866438"/>
            <a:ext cx="1143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2" name="Content Placeholder 9"/>
          <p:cNvSpPr txBox="1">
            <a:spLocks/>
          </p:cNvSpPr>
          <p:nvPr/>
        </p:nvSpPr>
        <p:spPr bwMode="auto">
          <a:xfrm>
            <a:off x="1981200" y="1070850"/>
            <a:ext cx="5410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>
                <a:latin typeface="Calibri" charset="0"/>
              </a:rPr>
              <a:t>by conductivity measurements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999707" y="4894344"/>
            <a:ext cx="1295400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555" name="Picture 14" descr="cmc-on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86182" r="35123" b="5624"/>
          <a:stretch>
            <a:fillRect/>
          </a:stretch>
        </p:blipFill>
        <p:spPr bwMode="auto">
          <a:xfrm>
            <a:off x="3962400" y="6023850"/>
            <a:ext cx="1371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cmc-onl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 t="86182" r="35123" b="5624"/>
          <a:stretch>
            <a:fillRect/>
          </a:stretch>
        </p:blipFill>
        <p:spPr bwMode="auto">
          <a:xfrm>
            <a:off x="3962400" y="3966450"/>
            <a:ext cx="1096963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676400" y="6324600"/>
            <a:ext cx="6248400" cy="533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C00000"/>
                </a:solidFill>
                <a:latin typeface="Calibri" charset="0"/>
              </a:rPr>
              <a:t>BA ~ 10 ppm</a:t>
            </a:r>
            <a:r>
              <a:rPr lang="en-US" dirty="0">
                <a:latin typeface="Calibri" charset="0"/>
              </a:rPr>
              <a:t>		4F ~ 100 ppm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7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4fsizeslogscaledc-err-aot-line022111_2017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52" y="928848"/>
            <a:ext cx="6839873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Micellization</a:t>
            </a:r>
            <a:r>
              <a:rPr lang="en-US" dirty="0" smtClean="0"/>
              <a:t> explains the limit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94572" y="4811037"/>
            <a:ext cx="5052657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79607" y="1912263"/>
            <a:ext cx="2106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Behavior collapses</a:t>
            </a:r>
            <a:endParaRPr lang="en-US" dirty="0"/>
          </a:p>
        </p:txBody>
      </p:sp>
      <p:pic>
        <p:nvPicPr>
          <p:cNvPr id="12" name="Picture 11" descr="surfactants-and-micell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5"/>
          <a:stretch>
            <a:fillRect/>
          </a:stretch>
        </p:blipFill>
        <p:spPr bwMode="auto">
          <a:xfrm>
            <a:off x="5552410" y="2798599"/>
            <a:ext cx="13716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urfactants-and-micell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63"/>
          <a:stretch>
            <a:fillRect/>
          </a:stretch>
        </p:blipFill>
        <p:spPr bwMode="auto">
          <a:xfrm>
            <a:off x="2636948" y="3520115"/>
            <a:ext cx="11430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32905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But can adsorption alone induce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interparticle</a:t>
            </a:r>
            <a:r>
              <a:rPr lang="en-US" sz="2800" b="1" i="1" dirty="0" smtClean="0">
                <a:solidFill>
                  <a:srgbClr val="FF0000"/>
                </a:solidFill>
              </a:rPr>
              <a:t> repulsion?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5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In/Stability &amp; </a:t>
            </a:r>
            <a:r>
              <a:rPr lang="en-US" dirty="0" err="1" smtClean="0">
                <a:latin typeface="+mj-lt"/>
                <a:cs typeface="Times New Roman" pitchFamily="18" charset="0"/>
              </a:rPr>
              <a:t>interparticle</a:t>
            </a:r>
            <a:r>
              <a:rPr lang="en-US" dirty="0" smtClean="0">
                <a:latin typeface="+mj-lt"/>
                <a:cs typeface="Times New Roman" pitchFamily="18" charset="0"/>
              </a:rPr>
              <a:t> interactions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4672" r="6667" b="20477"/>
          <a:stretch>
            <a:fillRect/>
          </a:stretch>
        </p:blipFill>
        <p:spPr bwMode="auto">
          <a:xfrm>
            <a:off x="381000" y="3374316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88113"/>
            <a:ext cx="23622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Times New Roman" pitchFamily="18" charset="0"/>
              </a:rPr>
              <a:t>physics.nyu.edu/~pc86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313" r="6667" b="55269"/>
          <a:stretch>
            <a:fillRect/>
          </a:stretch>
        </p:blipFill>
        <p:spPr bwMode="auto">
          <a:xfrm>
            <a:off x="381000" y="1545516"/>
            <a:ext cx="8305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1000" y="1545516"/>
            <a:ext cx="83058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2002716"/>
            <a:ext cx="10858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Universal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4624803"/>
            <a:ext cx="5382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Repulsion Required</a:t>
            </a:r>
            <a:endParaRPr lang="en-US" sz="24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2400" y="2002716"/>
            <a:ext cx="3657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+mj-lt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23</a:t>
            </a:fld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298167" y="2723832"/>
            <a:ext cx="1355726" cy="3896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8733" y="5067612"/>
            <a:ext cx="7539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Brushes: short-ranged</a:t>
            </a:r>
          </a:p>
          <a:p>
            <a:pPr>
              <a:defRPr/>
            </a:pPr>
            <a:r>
              <a:rPr lang="en-US" sz="2400" dirty="0" smtClean="0">
                <a:latin typeface="+mj-lt"/>
                <a:cs typeface="Times New Roman" pitchFamily="18" charset="0"/>
              </a:rPr>
              <a:t>Electrostatics: good candidate to explain stability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13143" y="3393346"/>
            <a:ext cx="1040057" cy="389618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594308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1"/>
                </a:solidFill>
                <a:cs typeface="Times New Roman" pitchFamily="18" charset="0"/>
              </a:rPr>
              <a:t>However, asphaltene suspensions are non-polar…</a:t>
            </a:r>
          </a:p>
        </p:txBody>
      </p:sp>
    </p:spTree>
    <p:extLst>
      <p:ext uri="{BB962C8B-B14F-4D97-AF65-F5344CB8AC3E}">
        <p14:creationId xmlns:p14="http://schemas.microsoft.com/office/powerpoint/2010/main" val="18826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17" grpId="0" animBg="1"/>
      <p:bldP spid="19" grpId="0"/>
      <p:bldP spid="20" grpId="0" animBg="1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25217"/>
          <a:stretch/>
        </p:blipFill>
        <p:spPr>
          <a:xfrm>
            <a:off x="239056" y="1067076"/>
            <a:ext cx="3899647" cy="49425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608919" y="1492084"/>
            <a:ext cx="3203388" cy="195729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cs typeface="Times New Roman" pitchFamily="18" charset="0"/>
              </a:rPr>
              <a:t>Electrostatics in </a:t>
            </a:r>
            <a:r>
              <a:rPr lang="en-US" i="1" dirty="0" smtClean="0">
                <a:latin typeface="+mj-lt"/>
                <a:cs typeface="Times New Roman" pitchFamily="18" charset="0"/>
              </a:rPr>
              <a:t>Non-Polar </a:t>
            </a:r>
            <a:r>
              <a:rPr lang="en-US" dirty="0" smtClean="0">
                <a:latin typeface="+mj-lt"/>
                <a:cs typeface="Times New Roman" pitchFamily="18" charset="0"/>
              </a:rPr>
              <a:t>Systems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24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5971352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Electrostatic attraction is longer range in oil than in water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6006355" y="1898485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425767" y="1871591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400020" y="2998629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8133979" y="2006063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732496" y="2170414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336120" y="2932412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96322" y="1705868"/>
            <a:ext cx="1779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Double layer indicates range of electrostatic interactions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08919" y="1492084"/>
            <a:ext cx="3203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Aqueous suspensions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Thin double layers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5615677" y="3879588"/>
            <a:ext cx="3203388" cy="1957295"/>
          </a:xfrm>
          <a:prstGeom prst="roundRect">
            <a:avLst/>
          </a:prstGeom>
          <a:solidFill>
            <a:schemeClr val="accent6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6013112" y="4330812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432524" y="4303918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6406777" y="5147077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8140736" y="4602741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6739253" y="4602741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7342877" y="5200388"/>
            <a:ext cx="332476" cy="329184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1651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615677" y="3879588"/>
            <a:ext cx="3203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Non-polar suspensions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Thick double layers</a:t>
            </a:r>
            <a:endParaRPr lang="en-US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8166851" y="2785985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703680" y="2322814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134875" y="2322814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180745" y="2457283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639879" y="2633585"/>
            <a:ext cx="184709" cy="182880"/>
          </a:xfrm>
          <a:prstGeom prst="ellipse">
            <a:avLst/>
          </a:prstGeom>
          <a:solidFill>
            <a:schemeClr val="accent5">
              <a:alpha val="50000"/>
            </a:schemeClr>
          </a:solidFill>
          <a:ln w="635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4123764" y="5469798"/>
            <a:ext cx="672353" cy="4056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359644" y="1514790"/>
            <a:ext cx="612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/>
              <a:t>-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4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1"/>
      <p:bldP spid="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jectory_with_drift+big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78" y="2238778"/>
            <a:ext cx="2784592" cy="2088444"/>
          </a:xfrm>
          <a:prstGeom prst="rect">
            <a:avLst/>
          </a:prstGeom>
        </p:spPr>
      </p:pic>
      <p:graphicFrame>
        <p:nvGraphicFramePr>
          <p:cNvPr id="737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888390"/>
              </p:ext>
            </p:extLst>
          </p:nvPr>
        </p:nvGraphicFramePr>
        <p:xfrm>
          <a:off x="5076457" y="6103974"/>
          <a:ext cx="123825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0" name="Equation" r:id="rId5" imgW="660400" imgH="431800" progId="Equation.3">
                  <p:embed/>
                </p:oleObj>
              </mc:Choice>
              <mc:Fallback>
                <p:oleObj name="Equation" r:id="rId5" imgW="660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457" y="6103974"/>
                        <a:ext cx="1238250" cy="81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6" name="TextBox 16"/>
          <p:cNvSpPr txBox="1">
            <a:spLocks noChangeArrowheads="1"/>
          </p:cNvSpPr>
          <p:nvPr/>
        </p:nvSpPr>
        <p:spPr bwMode="auto">
          <a:xfrm>
            <a:off x="233969" y="4358997"/>
            <a:ext cx="58012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j-lt"/>
                <a:cs typeface="Times"/>
              </a:rPr>
              <a:t>Balance </a:t>
            </a:r>
            <a:r>
              <a:rPr lang="en-US" dirty="0" smtClean="0">
                <a:latin typeface="+mj-lt"/>
                <a:cs typeface="Times"/>
              </a:rPr>
              <a:t>electrostatic force: </a:t>
            </a:r>
          </a:p>
        </p:txBody>
      </p:sp>
      <p:sp>
        <p:nvSpPr>
          <p:cNvPr id="73738" name="TextBox 18"/>
          <p:cNvSpPr txBox="1">
            <a:spLocks noChangeArrowheads="1"/>
          </p:cNvSpPr>
          <p:nvPr/>
        </p:nvSpPr>
        <p:spPr bwMode="auto">
          <a:xfrm>
            <a:off x="2102425" y="171088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+mj-lt"/>
                <a:cs typeface="Times"/>
              </a:rPr>
              <a:t>+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483425" y="1914088"/>
            <a:ext cx="0" cy="2178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58350" y="1914088"/>
            <a:ext cx="0" cy="2178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51" name="TextBox 32"/>
          <p:cNvSpPr txBox="1">
            <a:spLocks noChangeArrowheads="1"/>
          </p:cNvSpPr>
          <p:nvPr/>
        </p:nvSpPr>
        <p:spPr bwMode="auto">
          <a:xfrm>
            <a:off x="6658350" y="1710888"/>
            <a:ext cx="38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latin typeface="+mj-lt"/>
                <a:cs typeface="Times"/>
              </a:rPr>
              <a:t>-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471310" y="2332439"/>
            <a:ext cx="2180292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7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21700"/>
              </p:ext>
            </p:extLst>
          </p:nvPr>
        </p:nvGraphicFramePr>
        <p:xfrm>
          <a:off x="4789695" y="5512033"/>
          <a:ext cx="8128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1" name="Equation" r:id="rId7" imgW="431613" imgH="393529" progId="Equation.3">
                  <p:embed/>
                </p:oleObj>
              </mc:Choice>
              <mc:Fallback>
                <p:oleObj name="Equation" r:id="rId7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695" y="5512033"/>
                        <a:ext cx="8128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65320"/>
              </p:ext>
            </p:extLst>
          </p:nvPr>
        </p:nvGraphicFramePr>
        <p:xfrm>
          <a:off x="5109734" y="1942974"/>
          <a:ext cx="2159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2" name="Equation" r:id="rId9" imgW="114201" imgH="139579" progId="Equation.3">
                  <p:embed/>
                </p:oleObj>
              </mc:Choice>
              <mc:Fallback>
                <p:oleObj name="Equation" r:id="rId9" imgW="114201" imgH="1395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734" y="1942974"/>
                        <a:ext cx="2159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115602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j-lt"/>
                <a:cs typeface="Times"/>
              </a:rPr>
              <a:t>w</a:t>
            </a:r>
            <a:r>
              <a:rPr lang="en-US" sz="2800" dirty="0" smtClean="0">
                <a:latin typeface="+mj-lt"/>
                <a:cs typeface="Times"/>
              </a:rPr>
              <a:t>ith electric field </a:t>
            </a:r>
            <a:r>
              <a:rPr lang="en-US" sz="2800" i="1" dirty="0">
                <a:latin typeface="+mj-lt"/>
                <a:cs typeface="Times"/>
              </a:rPr>
              <a:t> </a:t>
            </a:r>
            <a:r>
              <a:rPr lang="en-US" sz="2800" i="1" dirty="0" smtClean="0">
                <a:latin typeface="+mj-lt"/>
                <a:cs typeface="Times"/>
              </a:rPr>
              <a:t>  </a:t>
            </a:r>
            <a:r>
              <a:rPr lang="en-US" sz="2800" dirty="0" smtClean="0">
                <a:latin typeface="+mj-lt"/>
                <a:cs typeface="Times"/>
              </a:rPr>
              <a:t>: diffusion with drift</a:t>
            </a:r>
            <a:endParaRPr lang="en-US" sz="2800" dirty="0">
              <a:latin typeface="+mj-lt"/>
              <a:cs typeface="Times"/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Times"/>
              </a:rPr>
              <a:t>Measurement Concept: Zeta Potential</a:t>
            </a:r>
            <a:endParaRPr lang="en-US" dirty="0">
              <a:cs typeface="Times"/>
            </a:endParaRPr>
          </a:p>
        </p:txBody>
      </p: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1494294" y="5643083"/>
            <a:ext cx="4664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+mj-lt"/>
                <a:cs typeface="Times"/>
              </a:rPr>
              <a:t>Electrophoretic mobility:			</a:t>
            </a:r>
            <a:endParaRPr lang="en-US" dirty="0">
              <a:latin typeface="+mj-lt"/>
              <a:cs typeface="Times"/>
            </a:endParaRPr>
          </a:p>
        </p:txBody>
      </p:sp>
      <p:sp>
        <p:nvSpPr>
          <p:cNvPr id="34" name="TextBox 16"/>
          <p:cNvSpPr txBox="1">
            <a:spLocks noChangeArrowheads="1"/>
          </p:cNvSpPr>
          <p:nvPr/>
        </p:nvSpPr>
        <p:spPr bwMode="auto">
          <a:xfrm>
            <a:off x="3454377" y="1838668"/>
            <a:ext cx="20150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j-lt"/>
                <a:cs typeface="Times"/>
              </a:rPr>
              <a:t>Drift velocity:</a:t>
            </a:r>
            <a:endParaRPr lang="en-US" sz="2000" dirty="0">
              <a:latin typeface="+mj-lt"/>
              <a:cs typeface="Time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9829" y="2070406"/>
            <a:ext cx="1143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DB00"/>
                </a:solidFill>
                <a:cs typeface="Times"/>
              </a:rPr>
              <a:t>Initial position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+mj-lt"/>
                <a:cs typeface="Times"/>
              </a:rPr>
              <a:t>Diffusive trajectory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j-lt"/>
                <a:cs typeface="Times"/>
              </a:rPr>
              <a:t>Final position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50048"/>
              </p:ext>
            </p:extLst>
          </p:nvPr>
        </p:nvGraphicFramePr>
        <p:xfrm>
          <a:off x="4217143" y="4440923"/>
          <a:ext cx="952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3" name="Equation" r:id="rId11" imgW="508000" imgH="215900" progId="Equation.3">
                  <p:embed/>
                </p:oleObj>
              </mc:Choice>
              <mc:Fallback>
                <p:oleObj name="Equation" r:id="rId11" imgW="508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143" y="4440923"/>
                        <a:ext cx="952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603226"/>
              </p:ext>
            </p:extLst>
          </p:nvPr>
        </p:nvGraphicFramePr>
        <p:xfrm>
          <a:off x="4196882" y="4971770"/>
          <a:ext cx="14049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4" name="Equation" r:id="rId13" imgW="749300" imgH="215900" progId="Equation.3">
                  <p:embed/>
                </p:oleObj>
              </mc:Choice>
              <mc:Fallback>
                <p:oleObj name="Equation" r:id="rId13" imgW="7493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882" y="4971770"/>
                        <a:ext cx="1404937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808869"/>
              </p:ext>
            </p:extLst>
          </p:nvPr>
        </p:nvGraphicFramePr>
        <p:xfrm>
          <a:off x="4292487" y="1272628"/>
          <a:ext cx="32004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5" name="Equation" r:id="rId15" imgW="152400" imgH="152400" progId="Equation.3">
                  <p:embed/>
                </p:oleObj>
              </mc:Choice>
              <mc:Fallback>
                <p:oleObj name="Equation" r:id="rId15" imgW="1524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92487" y="1272628"/>
                        <a:ext cx="320040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169494"/>
              </p:ext>
            </p:extLst>
          </p:nvPr>
        </p:nvGraphicFramePr>
        <p:xfrm>
          <a:off x="3318598" y="3878332"/>
          <a:ext cx="2381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6" name="Equation" r:id="rId17" imgW="127000" imgH="165100" progId="Equation.3">
                  <p:embed/>
                </p:oleObj>
              </mc:Choice>
              <mc:Fallback>
                <p:oleObj name="Equation" r:id="rId17" imgW="1270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598" y="3878332"/>
                        <a:ext cx="2381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233969" y="4884588"/>
            <a:ext cx="3768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cs typeface="Times"/>
              </a:rPr>
              <a:t>Against hydrodynamic force:</a:t>
            </a:r>
          </a:p>
        </p:txBody>
      </p:sp>
      <p:sp>
        <p:nvSpPr>
          <p:cNvPr id="7" name="Rectangle 6"/>
          <p:cNvSpPr/>
          <p:nvPr/>
        </p:nvSpPr>
        <p:spPr>
          <a:xfrm>
            <a:off x="1494293" y="6222108"/>
            <a:ext cx="4832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cs typeface="Times"/>
              </a:rPr>
              <a:t>Related </a:t>
            </a:r>
            <a:r>
              <a:rPr lang="en-US" sz="2400" dirty="0">
                <a:cs typeface="Times"/>
              </a:rPr>
              <a:t>to surface </a:t>
            </a:r>
            <a:r>
              <a:rPr lang="en-US" sz="2400" dirty="0" smtClean="0">
                <a:cs typeface="Times"/>
              </a:rPr>
              <a:t>charge: </a:t>
            </a:r>
            <a:endParaRPr lang="en-US" sz="2400" dirty="0">
              <a:cs typeface="Times"/>
            </a:endParaRPr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416715"/>
              </p:ext>
            </p:extLst>
          </p:nvPr>
        </p:nvGraphicFramePr>
        <p:xfrm>
          <a:off x="6825784" y="4705200"/>
          <a:ext cx="1476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7" name="Equation" r:id="rId19" imgW="787400" imgH="190500" progId="Equation.3">
                  <p:embed/>
                </p:oleObj>
              </mc:Choice>
              <mc:Fallback>
                <p:oleObj name="Equation" r:id="rId19" imgW="787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5784" y="4705200"/>
                        <a:ext cx="14763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16"/>
          <p:cNvSpPr txBox="1">
            <a:spLocks noChangeArrowheads="1"/>
          </p:cNvSpPr>
          <p:nvPr/>
        </p:nvSpPr>
        <p:spPr bwMode="auto">
          <a:xfrm>
            <a:off x="2483425" y="3463281"/>
            <a:ext cx="970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+mj-lt"/>
                <a:cs typeface="Times"/>
              </a:rPr>
              <a:t>Surface charge</a:t>
            </a:r>
            <a:endParaRPr lang="en-US" sz="2000" dirty="0">
              <a:latin typeface="+mj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6355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9" descr="Figure1-histograms-b-i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882650"/>
            <a:ext cx="7954962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Electrophoretic mobility at </a:t>
            </a:r>
            <a:r>
              <a:rPr lang="en-US" i="1">
                <a:latin typeface="Calibri" charset="0"/>
              </a:rPr>
              <a:t>c</a:t>
            </a:r>
            <a:r>
              <a:rPr lang="en-US">
                <a:latin typeface="Calibri" charset="0"/>
              </a:rPr>
              <a:t>=0 ppm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F365B56-E5A8-4446-8FDF-3858EA90BF4E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5783" name="Rectangle 17"/>
          <p:cNvSpPr>
            <a:spLocks noChangeArrowheads="1"/>
          </p:cNvSpPr>
          <p:nvPr/>
        </p:nvSpPr>
        <p:spPr bwMode="auto">
          <a:xfrm>
            <a:off x="0" y="6477000"/>
            <a:ext cx="5240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alibri" charset="0"/>
              </a:rPr>
              <a:t>Hashmi, Firoozabadi. </a:t>
            </a:r>
            <a:r>
              <a:rPr lang="en-US" sz="2000" i="1">
                <a:latin typeface="Calibri" charset="0"/>
              </a:rPr>
              <a:t>Soft Matter </a:t>
            </a:r>
            <a:r>
              <a:rPr lang="en-US" sz="2000" b="1">
                <a:latin typeface="Calibri" charset="0"/>
              </a:rPr>
              <a:t>8, </a:t>
            </a:r>
            <a:r>
              <a:rPr lang="en-US" sz="2000">
                <a:latin typeface="Calibri" charset="0"/>
              </a:rPr>
              <a:t>1878 (2012).</a:t>
            </a:r>
            <a:endParaRPr lang="en-US" sz="2000" b="1">
              <a:latin typeface="Calibri" charset="0"/>
            </a:endParaRPr>
          </a:p>
        </p:txBody>
      </p:sp>
      <p:pic>
        <p:nvPicPr>
          <p:cNvPr id="757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392363" cy="1981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6737350" y="2057400"/>
            <a:ext cx="381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+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185150" y="2819400"/>
            <a:ext cx="381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+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6889750" y="2743200"/>
            <a:ext cx="381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+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8337550" y="1600200"/>
            <a:ext cx="381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+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7270750" y="1752600"/>
            <a:ext cx="381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7804150" y="2667000"/>
            <a:ext cx="381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423150" y="2667000"/>
            <a:ext cx="381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499350" y="1524000"/>
            <a:ext cx="381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-</a:t>
            </a:r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7543800" y="3505200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E46C0A"/>
                </a:solidFill>
                <a:latin typeface="Calibri" charset="0"/>
              </a:rPr>
              <a:t>π</a:t>
            </a:r>
            <a:r>
              <a:rPr lang="en-US" sz="2400" b="1">
                <a:solidFill>
                  <a:srgbClr val="E46C0A"/>
                </a:solidFill>
                <a:latin typeface="Calibri" charset="0"/>
              </a:rPr>
              <a:t> electrons</a:t>
            </a:r>
          </a:p>
        </p:txBody>
      </p:sp>
      <p:sp>
        <p:nvSpPr>
          <p:cNvPr id="33" name="Rectangle 13"/>
          <p:cNvSpPr>
            <a:spLocks noChangeArrowheads="1"/>
          </p:cNvSpPr>
          <p:nvPr/>
        </p:nvSpPr>
        <p:spPr bwMode="auto">
          <a:xfrm>
            <a:off x="7543800" y="3957638"/>
            <a:ext cx="1517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n-ea"/>
                <a:cs typeface="Arial" pitchFamily="34" charset="0"/>
              </a:rPr>
              <a:t>metal ions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8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eta-average-CVwBAerr-02051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089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zeta-average-QABwBAerr-0205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18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u_c_SBwBA-30chi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0413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57200" y="11430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477000"/>
            <a:ext cx="535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alibri" charset="0"/>
              </a:rPr>
              <a:t>Hashmi, Firoozabadi. </a:t>
            </a:r>
            <a:r>
              <a:rPr lang="en-US" sz="2000" i="1">
                <a:latin typeface="Calibri" charset="0"/>
              </a:rPr>
              <a:t>Soft Matter</a:t>
            </a:r>
            <a:r>
              <a:rPr lang="en-US" sz="2000">
                <a:latin typeface="Calibri" charset="0"/>
              </a:rPr>
              <a:t> </a:t>
            </a:r>
            <a:r>
              <a:rPr lang="en-US" sz="2000" b="1">
                <a:latin typeface="Calibri" charset="0"/>
              </a:rPr>
              <a:t>7</a:t>
            </a:r>
            <a:r>
              <a:rPr lang="en-US" sz="2000">
                <a:latin typeface="Calibri" charset="0"/>
              </a:rPr>
              <a:t>, 8384 (2011).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Dispersant increases surface charge</a:t>
            </a:r>
            <a:endParaRPr lang="en-US" dirty="0">
              <a:latin typeface="Calibri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28800" y="3816350"/>
            <a:ext cx="1676400" cy="1670050"/>
          </a:xfrm>
          <a:prstGeom prst="ellipse">
            <a:avLst/>
          </a:prstGeom>
          <a:noFill/>
          <a:ln w="38100">
            <a:solidFill>
              <a:srgbClr val="CD02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68500" y="4724400"/>
            <a:ext cx="1460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D0202"/>
                </a:solidFill>
                <a:latin typeface="Calibri" charset="0"/>
              </a:rPr>
              <a:t>aggregation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486400" y="3429000"/>
            <a:ext cx="218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D0202"/>
                </a:solidFill>
                <a:latin typeface="Calibri" charset="0"/>
              </a:rPr>
              <a:t>stable suspensions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419600" y="4552950"/>
            <a:ext cx="240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alibri" charset="0"/>
              </a:rPr>
              <a:t>cmc of BA in heptane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86400" y="50292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139825" y="4773613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H="1">
            <a:off x="1216025" y="5078413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flipH="1">
            <a:off x="990600" y="5002213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flipH="1">
            <a:off x="298450" y="4922838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03250" y="5075238"/>
            <a:ext cx="403225" cy="1587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6708775" y="274637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 flipH="1">
            <a:off x="6784975" y="305117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flipH="1">
            <a:off x="6559550" y="297497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flipH="1">
            <a:off x="5943600" y="2895600"/>
            <a:ext cx="119063" cy="1190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6400800" y="2590800"/>
            <a:ext cx="914400" cy="914400"/>
            <a:chOff x="2590800" y="1295400"/>
            <a:chExt cx="1219200" cy="2819400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2590800" y="1295400"/>
              <a:ext cx="1219200" cy="2819400"/>
            </a:xfrm>
            <a:prstGeom prst="line">
              <a:avLst/>
            </a:prstGeom>
            <a:ln w="190500">
              <a:solidFill>
                <a:srgbClr val="C00000">
                  <a:alpha val="6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590800" y="1295400"/>
              <a:ext cx="1219200" cy="2819400"/>
            </a:xfrm>
            <a:prstGeom prst="line">
              <a:avLst/>
            </a:prstGeom>
            <a:ln w="190500">
              <a:solidFill>
                <a:srgbClr val="C00000">
                  <a:alpha val="6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>
            <a:spLocks noChangeAspect="1"/>
          </p:cNvSpPr>
          <p:nvPr/>
        </p:nvSpPr>
        <p:spPr>
          <a:xfrm flipH="1">
            <a:off x="222250" y="5307013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flipH="1">
            <a:off x="76200" y="4618038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flipH="1">
            <a:off x="5824538" y="2700338"/>
            <a:ext cx="119062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flipH="1">
            <a:off x="6165850" y="3005138"/>
            <a:ext cx="119063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flipH="1">
            <a:off x="6096000" y="3352800"/>
            <a:ext cx="119063" cy="1190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flipH="1">
            <a:off x="6129338" y="2776538"/>
            <a:ext cx="119062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flipH="1">
            <a:off x="5937250" y="3157538"/>
            <a:ext cx="119063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flipH="1">
            <a:off x="5748338" y="3233738"/>
            <a:ext cx="119062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flipH="1">
            <a:off x="5715000" y="2928938"/>
            <a:ext cx="119063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7400" y="1447800"/>
            <a:ext cx="1143000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CV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57400" y="1447800"/>
            <a:ext cx="1143000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QAB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7400" y="1447800"/>
            <a:ext cx="1143000" cy="5842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atin typeface="+mj-lt"/>
              </a:rPr>
              <a:t>SB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53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99029" y="1521198"/>
            <a:ext cx="718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Surfactant adsorption on particle surface prevents further growth and aggregation</a:t>
            </a:r>
            <a:endParaRPr lang="en-US" sz="2400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175502" y="5793922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flipH="1">
            <a:off x="3251702" y="6098722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flipH="1">
            <a:off x="3026277" y="6022522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flipH="1">
            <a:off x="2334127" y="5943147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638927" y="6095547"/>
            <a:ext cx="403225" cy="1588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>
            <a:spLocks noChangeAspect="1"/>
          </p:cNvSpPr>
          <p:nvPr/>
        </p:nvSpPr>
        <p:spPr>
          <a:xfrm flipH="1">
            <a:off x="2257927" y="6327322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flipH="1">
            <a:off x="2111877" y="5638347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7470665" y="5826012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flipH="1">
            <a:off x="7546865" y="6130812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flipH="1">
            <a:off x="7321440" y="6054612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flipH="1">
            <a:off x="6705490" y="5975237"/>
            <a:ext cx="119063" cy="1190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7162690" y="5670437"/>
            <a:ext cx="914400" cy="914400"/>
            <a:chOff x="2590800" y="1295400"/>
            <a:chExt cx="1219200" cy="2819400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2590800" y="1295400"/>
              <a:ext cx="1219200" cy="2819400"/>
            </a:xfrm>
            <a:prstGeom prst="line">
              <a:avLst/>
            </a:prstGeom>
            <a:ln w="190500">
              <a:solidFill>
                <a:srgbClr val="C00000">
                  <a:alpha val="6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590800" y="1295400"/>
              <a:ext cx="1219200" cy="2819400"/>
            </a:xfrm>
            <a:prstGeom prst="line">
              <a:avLst/>
            </a:prstGeom>
            <a:ln w="190500">
              <a:solidFill>
                <a:srgbClr val="C00000">
                  <a:alpha val="64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4"/>
          <p:cNvSpPr>
            <a:spLocks noChangeAspect="1"/>
          </p:cNvSpPr>
          <p:nvPr/>
        </p:nvSpPr>
        <p:spPr>
          <a:xfrm flipH="1">
            <a:off x="6586428" y="5779975"/>
            <a:ext cx="119062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 flipH="1">
            <a:off x="6927740" y="6084775"/>
            <a:ext cx="119063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 flipH="1">
            <a:off x="6857890" y="6432437"/>
            <a:ext cx="119063" cy="1190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 flipH="1">
            <a:off x="6891228" y="5856175"/>
            <a:ext cx="119062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 flipH="1">
            <a:off x="6699140" y="6237175"/>
            <a:ext cx="119063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 flipH="1">
            <a:off x="6510228" y="6313375"/>
            <a:ext cx="119062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 flipH="1">
            <a:off x="6476890" y="6008575"/>
            <a:ext cx="119063" cy="119062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9029" y="5074787"/>
            <a:ext cx="344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unstable</a:t>
            </a:r>
            <a:endParaRPr lang="en-US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5629256" y="5074787"/>
            <a:ext cx="3449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stable</a:t>
            </a:r>
            <a:endParaRPr lang="en-US" sz="2400" dirty="0"/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399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Adsorption &amp; electrostatic stabilization</a:t>
            </a:r>
            <a:endParaRPr lang="en-US" dirty="0"/>
          </a:p>
        </p:txBody>
      </p:sp>
      <p:pic>
        <p:nvPicPr>
          <p:cNvPr id="56" name="Picture 11" descr="FigureTO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57264"/>
            <a:ext cx="883920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>
          <a:xfrm>
            <a:off x="2056432" y="1551863"/>
            <a:ext cx="3044952" cy="2286000"/>
          </a:xfrm>
          <a:prstGeom prst="ellipse">
            <a:avLst/>
          </a:prstGeom>
          <a:noFill/>
          <a:ln w="1143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1"/>
                </a:solidFill>
              </a:rPr>
              <a:t>Nanoparticles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30462" y="105558"/>
            <a:ext cx="3044952" cy="2286000"/>
          </a:xfrm>
          <a:prstGeom prst="ellipse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Molecules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4001775" y="3013109"/>
            <a:ext cx="3044952" cy="2286000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1143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2"/>
                </a:solidFill>
              </a:rPr>
              <a:t>Suspensions</a:t>
            </a:r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5924654" y="4443502"/>
            <a:ext cx="3044952" cy="2286000"/>
          </a:xfrm>
          <a:prstGeom prst="ellipse">
            <a:avLst/>
          </a:prstGeom>
          <a:noFill/>
          <a:ln w="1143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err="1" smtClean="0">
                <a:solidFill>
                  <a:schemeClr val="accent3">
                    <a:lumMod val="75000"/>
                  </a:schemeClr>
                </a:solidFill>
              </a:rPr>
              <a:t>Macroscale</a:t>
            </a:r>
            <a:r>
              <a:rPr lang="en-US" sz="2100" b="1" dirty="0" smtClean="0">
                <a:solidFill>
                  <a:schemeClr val="accent3">
                    <a:lumMod val="75000"/>
                  </a:schemeClr>
                </a:solidFill>
              </a:rPr>
              <a:t> Flows</a:t>
            </a:r>
          </a:p>
        </p:txBody>
      </p:sp>
      <p:pic>
        <p:nvPicPr>
          <p:cNvPr id="9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" y="136954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" y="137253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4805527" y="11904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H="1">
            <a:off x="4881727" y="1465358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H="1">
            <a:off x="4656302" y="14190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flipH="1">
            <a:off x="3844624" y="13396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4247" y="1492065"/>
            <a:ext cx="403225" cy="1588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 flipH="1">
            <a:off x="3768424" y="17238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flipH="1">
            <a:off x="3622374" y="10348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11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51441" r="50716" b="9307"/>
          <a:stretch/>
        </p:blipFill>
        <p:spPr bwMode="auto">
          <a:xfrm>
            <a:off x="3416148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1" t="51441" r="29224" b="9307"/>
          <a:stretch/>
        </p:blipFill>
        <p:spPr bwMode="auto">
          <a:xfrm>
            <a:off x="4877689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4148114" y="5183589"/>
            <a:ext cx="714634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220px-Limescale-in-pi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05" y="3570944"/>
            <a:ext cx="1555701" cy="13435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1529" y="373529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10582" y="3203601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16066" y="3243445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cm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24744" y="6149183"/>
            <a:ext cx="166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cm </a:t>
            </a:r>
            <a:r>
              <a:rPr lang="en-US" dirty="0" smtClean="0">
                <a:sym typeface="Wingdings"/>
              </a:rPr>
              <a:t> 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31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Asphaltene precipitation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5943600" y="2020465"/>
            <a:ext cx="2895600" cy="1295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162800" y="2706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934200" y="2553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162800" y="2401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467600" y="2477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172200" y="2401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8458200" y="2553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6934200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620000" y="2782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8458200" y="2706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6172200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81800" y="2630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7848600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7010400" y="2477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6934200" y="3011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7696200" y="2401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281863" y="27443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7239000" y="2249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7010400" y="3087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8077200" y="2782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924800" y="2477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7467600" y="2325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096000" y="2706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7216775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7386638" y="2726903"/>
            <a:ext cx="80962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229600" y="2782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8610600" y="2325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7010400" y="2782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7924800" y="2325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7315200" y="3163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8077200" y="2553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6858000" y="2553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7620000" y="3163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8229600" y="2249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6629400" y="2782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7369175" y="3087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7454900" y="3087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7924800" y="3087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7316788" y="296661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705600" y="3163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7772400" y="2096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6705600" y="2782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8305800" y="2630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400800" y="2401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8458200" y="3087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7772400" y="2782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248400" y="3011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629400" y="2325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705600" y="2325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7010400" y="3163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6248400" y="2172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6324600" y="3163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flipH="1">
            <a:off x="6324600" y="2630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 flipH="1">
            <a:off x="7696200" y="2325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flipH="1">
            <a:off x="7467600" y="2630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 flipH="1">
            <a:off x="7442200" y="2791990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 flipH="1">
            <a:off x="6400800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 flipH="1">
            <a:off x="7848600" y="2477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 flipH="1">
            <a:off x="7696200" y="2630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 flipH="1">
            <a:off x="6477000" y="2172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 flipH="1">
            <a:off x="7239000" y="2553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 flipH="1">
            <a:off x="7924800" y="2477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 flipH="1">
            <a:off x="7391400" y="2401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 flipH="1">
            <a:off x="8229600" y="2706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 flipH="1">
            <a:off x="7924800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 flipH="1">
            <a:off x="6477000" y="2630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 flipH="1">
            <a:off x="6934200" y="2249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 flipH="1">
            <a:off x="6553200" y="3011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 flipH="1">
            <a:off x="7772400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 flipH="1">
            <a:off x="6400800" y="3087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 flipH="1">
            <a:off x="6553200" y="2477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 flipH="1">
            <a:off x="6781800" y="2553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0" name="Oval 79"/>
          <p:cNvSpPr>
            <a:spLocks noChangeAspect="1"/>
          </p:cNvSpPr>
          <p:nvPr/>
        </p:nvSpPr>
        <p:spPr>
          <a:xfrm flipH="1">
            <a:off x="8077200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 flipH="1">
            <a:off x="6324600" y="2325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 flipH="1">
            <a:off x="6858000" y="3087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8305800" y="2401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7467600" y="24014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7489825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8382000" y="2858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7848600" y="2630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499350" y="2936453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8001000" y="2706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0" name="Oval 89"/>
          <p:cNvSpPr>
            <a:spLocks noChangeAspect="1"/>
          </p:cNvSpPr>
          <p:nvPr/>
        </p:nvSpPr>
        <p:spPr>
          <a:xfrm>
            <a:off x="8001000" y="3011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7696200" y="30110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2" name="Oval 91"/>
          <p:cNvSpPr>
            <a:spLocks noChangeAspect="1"/>
          </p:cNvSpPr>
          <p:nvPr/>
        </p:nvSpPr>
        <p:spPr>
          <a:xfrm>
            <a:off x="7848600" y="2934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>
            <a:off x="8305800" y="2934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7289800" y="2855490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8077200" y="23252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>
            <a:off x="7772400" y="2553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6781800" y="29348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8077200" y="2477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8305800" y="2477665"/>
            <a:ext cx="82550" cy="82550"/>
          </a:xfrm>
          <a:prstGeom prst="ellipse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1" name="Content Placeholder 2"/>
          <p:cNvSpPr>
            <a:spLocks/>
          </p:cNvSpPr>
          <p:nvPr/>
        </p:nvSpPr>
        <p:spPr bwMode="auto">
          <a:xfrm>
            <a:off x="1004087" y="1791865"/>
            <a:ext cx="38122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n-US" sz="2800" b="1" i="1" dirty="0" smtClean="0">
                <a:solidFill>
                  <a:srgbClr val="0000FF"/>
                </a:solidFill>
                <a:latin typeface="Calibri" charset="0"/>
              </a:rPr>
              <a:t>Cascading length scales</a:t>
            </a:r>
            <a:endParaRPr lang="en-US" sz="2800" b="1" i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5410200" y="1563265"/>
            <a:ext cx="38100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C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olloid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growth &amp; aggregation</a:t>
            </a:r>
          </a:p>
        </p:txBody>
      </p:sp>
      <p:pic>
        <p:nvPicPr>
          <p:cNvPr id="103" name="Picture 2" descr="TWOil_CloggedPi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612"/>
          <a:stretch>
            <a:fillRect/>
          </a:stretch>
        </p:blipFill>
        <p:spPr bwMode="auto">
          <a:xfrm>
            <a:off x="6142038" y="4267200"/>
            <a:ext cx="2468562" cy="2133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6142038" y="6030913"/>
            <a:ext cx="2468562" cy="36988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photonics.com</a:t>
            </a:r>
          </a:p>
        </p:txBody>
      </p:sp>
      <p:pic>
        <p:nvPicPr>
          <p:cNvPr id="226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r="2875" b="5263"/>
          <a:stretch>
            <a:fillRect/>
          </a:stretch>
        </p:blipFill>
        <p:spPr bwMode="auto">
          <a:xfrm>
            <a:off x="304800" y="3429000"/>
            <a:ext cx="2286000" cy="26670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000500"/>
            <a:ext cx="2070100" cy="17145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Content Placeholder 2"/>
          <p:cNvSpPr>
            <a:spLocks/>
          </p:cNvSpPr>
          <p:nvPr/>
        </p:nvSpPr>
        <p:spPr bwMode="auto">
          <a:xfrm>
            <a:off x="2743200" y="5715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</a:pPr>
            <a:r>
              <a:rPr lang="el-GR" sz="2400">
                <a:latin typeface="Calibri" charset="0"/>
              </a:rPr>
              <a:t>π</a:t>
            </a:r>
            <a:r>
              <a:rPr lang="en-US" sz="2400">
                <a:latin typeface="Calibri" charset="0"/>
              </a:rPr>
              <a:t>-stack even when stable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276600" y="3048000"/>
            <a:ext cx="194468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Liquid-liquid separation</a:t>
            </a:r>
            <a:endParaRPr lang="en-US" sz="24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5486400" y="3810000"/>
            <a:ext cx="36861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Sedimentation &amp; deposition</a:t>
            </a:r>
          </a:p>
        </p:txBody>
      </p:sp>
      <p:sp>
        <p:nvSpPr>
          <p:cNvPr id="112" name="Content Placeholder 2"/>
          <p:cNvSpPr txBox="1">
            <a:spLocks/>
          </p:cNvSpPr>
          <p:nvPr/>
        </p:nvSpPr>
        <p:spPr>
          <a:xfrm>
            <a:off x="0" y="2590800"/>
            <a:ext cx="2971800" cy="381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Highly aromatic crude components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2743200" y="4875213"/>
            <a:ext cx="533400" cy="1587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-2700000">
            <a:off x="5259388" y="3467100"/>
            <a:ext cx="533400" cy="1588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7123907" y="3694906"/>
            <a:ext cx="533400" cy="1587"/>
          </a:xfrm>
          <a:prstGeom prst="straightConnector1">
            <a:avLst/>
          </a:prstGeom>
          <a:ln w="63500">
            <a:solidFill>
              <a:schemeClr val="accent6">
                <a:lumMod val="50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382000" y="2096665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>
            <a:spLocks noChangeArrowheads="1"/>
          </p:cNvSpPr>
          <p:nvPr/>
        </p:nvSpPr>
        <p:spPr bwMode="auto">
          <a:xfrm>
            <a:off x="3505200" y="40386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nm</a:t>
            </a:r>
          </a:p>
        </p:txBody>
      </p:sp>
      <p:sp>
        <p:nvSpPr>
          <p:cNvPr id="120" name="TextBox 119"/>
          <p:cNvSpPr txBox="1">
            <a:spLocks noChangeArrowheads="1"/>
          </p:cNvSpPr>
          <p:nvPr/>
        </p:nvSpPr>
        <p:spPr bwMode="auto">
          <a:xfrm>
            <a:off x="8305800" y="2031578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µm</a:t>
            </a: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581400" y="41148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2059590" y="36309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A</a:t>
            </a:r>
            <a:endParaRPr lang="en-US" sz="1800" dirty="0">
              <a:latin typeface="Calibri" charset="0"/>
            </a:endParaRPr>
          </a:p>
        </p:txBody>
      </p:sp>
      <p:cxnSp>
        <p:nvCxnSpPr>
          <p:cNvPr id="122" name="Straight Connector 121"/>
          <p:cNvCxnSpPr/>
          <p:nvPr/>
        </p:nvCxnSpPr>
        <p:spPr>
          <a:xfrm>
            <a:off x="2057400" y="3628700"/>
            <a:ext cx="304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2070888" y="3516740"/>
            <a:ext cx="609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latin typeface="Calibri" charset="0"/>
              </a:rPr>
              <a:t>o</a:t>
            </a:r>
            <a:endParaRPr lang="en-US" sz="1400" dirty="0">
              <a:latin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3939" y="1078468"/>
            <a:ext cx="659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Induced by pressure; temperature; </a:t>
            </a:r>
            <a:r>
              <a:rPr lang="en-US" sz="2400" b="1" dirty="0" smtClean="0">
                <a:solidFill>
                  <a:srgbClr val="008000"/>
                </a:solidFill>
                <a:latin typeface="Calibri" pitchFamily="34" charset="0"/>
                <a:cs typeface="Times New Roman" pitchFamily="18" charset="0"/>
              </a:rPr>
              <a:t>composition</a:t>
            </a:r>
            <a:endParaRPr lang="en-US" sz="2400" b="1" dirty="0">
              <a:solidFill>
                <a:srgbClr val="008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8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2" grpId="0"/>
      <p:bldP spid="104" grpId="0" animBg="1"/>
      <p:bldP spid="109" grpId="0"/>
      <p:bldP spid="110" grpId="0"/>
      <p:bldP spid="111" grpId="0"/>
      <p:bldP spid="119" grpId="0"/>
      <p:bldP spid="1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62813" y="274638"/>
            <a:ext cx="8828787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Controlling Sedimentation in Bulk</a:t>
            </a:r>
            <a:endParaRPr lang="en-US" dirty="0"/>
          </a:p>
        </p:txBody>
      </p:sp>
      <p:pic>
        <p:nvPicPr>
          <p:cNvPr id="77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>
            <a:fillRect/>
          </a:stretch>
        </p:blipFill>
        <p:spPr bwMode="auto">
          <a:xfrm>
            <a:off x="459695" y="2237303"/>
            <a:ext cx="3775207" cy="325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TextBox 5"/>
          <p:cNvSpPr txBox="1">
            <a:spLocks noChangeArrowheads="1"/>
          </p:cNvSpPr>
          <p:nvPr/>
        </p:nvSpPr>
        <p:spPr bwMode="auto">
          <a:xfrm>
            <a:off x="300852" y="5575135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 dirty="0">
                <a:latin typeface="Calibri" charset="0"/>
              </a:rPr>
              <a:t>t</a:t>
            </a:r>
            <a:r>
              <a:rPr lang="en-US" sz="2000" dirty="0">
                <a:latin typeface="Calibri" charset="0"/>
              </a:rPr>
              <a:t>=0       </a:t>
            </a:r>
            <a:r>
              <a:rPr lang="en-US" sz="2000" i="1" dirty="0">
                <a:latin typeface="Calibri" charset="0"/>
              </a:rPr>
              <a:t>t</a:t>
            </a:r>
            <a:r>
              <a:rPr lang="en-US" sz="2000" dirty="0">
                <a:latin typeface="Calibri" charset="0"/>
              </a:rPr>
              <a:t>=3       t=4       </a:t>
            </a:r>
            <a:r>
              <a:rPr lang="en-US" sz="2000" i="1" dirty="0">
                <a:latin typeface="Calibri" charset="0"/>
              </a:rPr>
              <a:t>t</a:t>
            </a:r>
            <a:r>
              <a:rPr lang="en-US" sz="2000" dirty="0">
                <a:latin typeface="Calibri" charset="0"/>
              </a:rPr>
              <a:t>=6    </a:t>
            </a:r>
            <a:r>
              <a:rPr lang="en-US" sz="2000" i="1" dirty="0">
                <a:latin typeface="Calibri" charset="0"/>
              </a:rPr>
              <a:t>t</a:t>
            </a:r>
            <a:r>
              <a:rPr lang="en-US" sz="2000" dirty="0">
                <a:latin typeface="Calibri" charset="0"/>
              </a:rPr>
              <a:t>=100  min</a:t>
            </a:r>
          </a:p>
        </p:txBody>
      </p:sp>
      <p:pic>
        <p:nvPicPr>
          <p:cNvPr id="87" name="Picture 12" descr="P1050543.JPG"/>
          <p:cNvPicPr>
            <a:picLocks noChangeAspect="1"/>
          </p:cNvPicPr>
          <p:nvPr/>
        </p:nvPicPr>
        <p:blipFill>
          <a:blip r:embed="rId3" cstate="print">
            <a:lum bright="30000" contrast="36000"/>
          </a:blip>
          <a:srcRect l="71249" t="16251" r="20313" b="21249"/>
          <a:stretch>
            <a:fillRect/>
          </a:stretch>
        </p:blipFill>
        <p:spPr bwMode="auto">
          <a:xfrm>
            <a:off x="5679733" y="2224501"/>
            <a:ext cx="68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11" descr="P1050543.JPG"/>
          <p:cNvPicPr>
            <a:picLocks noChangeAspect="1"/>
          </p:cNvPicPr>
          <p:nvPr/>
        </p:nvPicPr>
        <p:blipFill>
          <a:blip r:embed="rId4" cstate="print">
            <a:lum bright="30000" contrast="36000"/>
          </a:blip>
          <a:srcRect l="21564" t="16251" r="68124" b="21249"/>
          <a:stretch>
            <a:fillRect/>
          </a:stretch>
        </p:blipFill>
        <p:spPr bwMode="auto">
          <a:xfrm>
            <a:off x="7974456" y="2207076"/>
            <a:ext cx="83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Oval 88"/>
          <p:cNvSpPr/>
          <p:nvPr/>
        </p:nvSpPr>
        <p:spPr>
          <a:xfrm>
            <a:off x="7745856" y="4950276"/>
            <a:ext cx="1295400" cy="1219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5883996" y="2722519"/>
            <a:ext cx="20717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dirty="0"/>
              <a:t>d</a:t>
            </a:r>
            <a:r>
              <a:rPr lang="en-US" sz="2800" dirty="0" smtClean="0"/>
              <a:t>ays or </a:t>
            </a:r>
            <a:r>
              <a:rPr lang="en-US" sz="2800" i="1" dirty="0" smtClean="0"/>
              <a:t>weeks</a:t>
            </a:r>
            <a:endParaRPr lang="en-US" sz="2800" i="1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527271" y="4129501"/>
            <a:ext cx="1251573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0" y="6488113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alibri" charset="0"/>
              </a:rPr>
              <a:t>Hashmi &amp; Firoozabadi </a:t>
            </a:r>
            <a:r>
              <a:rPr lang="en-US" sz="2000" i="1">
                <a:latin typeface="Calibri" charset="0"/>
              </a:rPr>
              <a:t>J. Phys. Chem. B</a:t>
            </a:r>
            <a:r>
              <a:rPr lang="en-US" sz="2000">
                <a:latin typeface="Calibri" charset="0"/>
              </a:rPr>
              <a:t> </a:t>
            </a:r>
            <a:r>
              <a:rPr lang="en-US" sz="2000" b="1">
                <a:latin typeface="Calibri" charset="0"/>
              </a:rPr>
              <a:t>114</a:t>
            </a:r>
            <a:r>
              <a:rPr lang="en-US" sz="2000">
                <a:latin typeface="Calibri" charset="0"/>
              </a:rPr>
              <a:t> 15780 (2010).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852" y="1417638"/>
            <a:ext cx="3921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Mix with heptane to induce separation </a:t>
            </a:r>
          </a:p>
          <a:p>
            <a:pPr algn="ctr"/>
            <a:r>
              <a:rPr lang="en-US" dirty="0" smtClean="0">
                <a:sym typeface="Wingdings"/>
              </a:rPr>
              <a:t> FAST separation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225915" y="152712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/>
              </a:rPr>
              <a:t>GOAL: slow dynamics</a:t>
            </a:r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4" descr="silica-pics-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4975"/>
            <a:ext cx="6781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Hard sphere systems: linear front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3554413" y="5211763"/>
            <a:ext cx="398462" cy="1587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148263" y="4983163"/>
            <a:ext cx="396875" cy="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6400800" y="4951413"/>
            <a:ext cx="396875" cy="1587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3" name="TextBox 13"/>
          <p:cNvSpPr txBox="1">
            <a:spLocks noChangeArrowheads="1"/>
          </p:cNvSpPr>
          <p:nvPr/>
        </p:nvSpPr>
        <p:spPr bwMode="auto">
          <a:xfrm>
            <a:off x="1368425" y="5932488"/>
            <a:ext cx="6708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t = 0 min        t = 60 min        t = 95 min      t = 150 min     t = 210 min     </a:t>
            </a:r>
          </a:p>
        </p:txBody>
      </p:sp>
      <p:sp>
        <p:nvSpPr>
          <p:cNvPr id="55304" name="TextBox 17"/>
          <p:cNvSpPr txBox="1">
            <a:spLocks noChangeArrowheads="1"/>
          </p:cNvSpPr>
          <p:nvPr/>
        </p:nvSpPr>
        <p:spPr bwMode="auto">
          <a:xfrm>
            <a:off x="1219200" y="13716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latin typeface="Calibri" charset="0"/>
              </a:rPr>
              <a:t>1.57 </a:t>
            </a:r>
            <a:r>
              <a:rPr lang="el-GR" dirty="0">
                <a:latin typeface="Calibri" charset="0"/>
              </a:rPr>
              <a:t>µ</a:t>
            </a:r>
            <a:r>
              <a:rPr lang="en-US" dirty="0">
                <a:latin typeface="Calibri" charset="0"/>
              </a:rPr>
              <a:t>m </a:t>
            </a:r>
            <a:r>
              <a:rPr lang="en-US" dirty="0" smtClean="0">
                <a:latin typeface="Calibri" charset="0"/>
              </a:rPr>
              <a:t>radius silica </a:t>
            </a:r>
            <a:r>
              <a:rPr lang="en-US" dirty="0">
                <a:latin typeface="Calibri" charset="0"/>
              </a:rPr>
              <a:t>spheres in water at </a:t>
            </a:r>
            <a:r>
              <a:rPr lang="el-GR" dirty="0">
                <a:latin typeface="Calibri" charset="0"/>
              </a:rPr>
              <a:t>Φ</a:t>
            </a:r>
            <a:r>
              <a:rPr lang="en-US" dirty="0">
                <a:latin typeface="Calibri" charset="0"/>
              </a:rPr>
              <a:t>=0.05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5" descr="silica314allconc2bw-fitr2cm-ita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7588"/>
            <a:ext cx="9144000" cy="516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300199" y="6027003"/>
            <a:ext cx="30911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</a:rPr>
              <a:t>Measured </a:t>
            </a:r>
            <a:r>
              <a:rPr lang="en-US" i="1" dirty="0">
                <a:latin typeface="Calibri" charset="0"/>
              </a:rPr>
              <a:t>v</a:t>
            </a:r>
            <a:r>
              <a:rPr lang="en-US" dirty="0">
                <a:latin typeface="Calibri" charset="0"/>
              </a:rPr>
              <a:t> ~ 2 to </a:t>
            </a:r>
            <a:r>
              <a:rPr lang="en-US" dirty="0" smtClean="0">
                <a:latin typeface="Calibri" charset="0"/>
              </a:rPr>
              <a:t>3x slower </a:t>
            </a:r>
            <a:r>
              <a:rPr lang="en-US" dirty="0">
                <a:latin typeface="Calibri" charset="0"/>
              </a:rPr>
              <a:t>than </a:t>
            </a:r>
            <a:r>
              <a:rPr lang="en-US" dirty="0" smtClean="0">
                <a:latin typeface="Calibri" charset="0"/>
              </a:rPr>
              <a:t>expected</a:t>
            </a:r>
            <a:endParaRPr lang="en-US" dirty="0">
              <a:latin typeface="Calibri" charset="0"/>
            </a:endParaRPr>
          </a:p>
        </p:txBody>
      </p:sp>
      <p:sp>
        <p:nvSpPr>
          <p:cNvPr id="57347" name="TextBox 7"/>
          <p:cNvSpPr txBox="1">
            <a:spLocks noChangeArrowheads="1"/>
          </p:cNvSpPr>
          <p:nvPr/>
        </p:nvSpPr>
        <p:spPr bwMode="auto">
          <a:xfrm>
            <a:off x="7086600" y="9906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000" i="1">
                <a:latin typeface="Calibri" charset="0"/>
              </a:rPr>
              <a:t>Φ</a:t>
            </a:r>
            <a:endParaRPr lang="en-US" sz="2000" i="1">
              <a:latin typeface="Calibri" charset="0"/>
            </a:endParaRPr>
          </a:p>
        </p:txBody>
      </p:sp>
      <p:sp>
        <p:nvSpPr>
          <p:cNvPr id="57348" name="TextBox 8"/>
          <p:cNvSpPr txBox="1">
            <a:spLocks noChangeArrowheads="1"/>
          </p:cNvSpPr>
          <p:nvPr/>
        </p:nvSpPr>
        <p:spPr bwMode="auto">
          <a:xfrm>
            <a:off x="1295400" y="1371600"/>
            <a:ext cx="541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i="1">
                <a:latin typeface="Calibri" charset="0"/>
              </a:rPr>
              <a:t>a</a:t>
            </a:r>
            <a:r>
              <a:rPr lang="en-US" sz="2800">
                <a:latin typeface="Calibri" charset="0"/>
              </a:rPr>
              <a:t> = 1.57 </a:t>
            </a:r>
            <a:r>
              <a:rPr lang="en-US" sz="2800" i="1">
                <a:latin typeface="Calibri" charset="0"/>
              </a:rPr>
              <a:t>µ</a:t>
            </a:r>
            <a:r>
              <a:rPr lang="en-US" sz="2800">
                <a:latin typeface="Calibri" charset="0"/>
              </a:rPr>
              <a:t>m; silica particles in water</a:t>
            </a:r>
          </a:p>
        </p:txBody>
      </p:sp>
      <p:sp>
        <p:nvSpPr>
          <p:cNvPr id="573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Hard sphere systems: linear front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2000250"/>
            <a:ext cx="2438400" cy="1046163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 charset="0"/>
              </a:rPr>
              <a:t>Sedimentation Velocity:</a:t>
            </a:r>
          </a:p>
          <a:p>
            <a:pPr eaLnBrk="1" hangingPunct="1"/>
            <a:endParaRPr lang="en-US" sz="1800" dirty="0">
              <a:latin typeface="Calibri" charset="0"/>
            </a:endParaRPr>
          </a:p>
          <a:p>
            <a:pPr eaLnBrk="1" hangingPunct="1"/>
            <a:endParaRPr lang="en-US" sz="1800" dirty="0">
              <a:latin typeface="Calibri" charset="0"/>
            </a:endParaRPr>
          </a:p>
          <a:p>
            <a:pPr eaLnBrk="1" hangingPunct="1"/>
            <a:endParaRPr lang="en-US" sz="800" dirty="0">
              <a:latin typeface="Calibri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438400" y="2686050"/>
            <a:ext cx="1905000" cy="1219200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338540"/>
              </p:ext>
            </p:extLst>
          </p:nvPr>
        </p:nvGraphicFramePr>
        <p:xfrm>
          <a:off x="4478338" y="2312988"/>
          <a:ext cx="15906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tion" r:id="rId5" imgW="1028700" imgH="673100" progId="Equation.3">
                  <p:embed/>
                </p:oleObj>
              </mc:Choice>
              <mc:Fallback>
                <p:oleObj name="Equation" r:id="rId5" imgW="10287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338" y="2312988"/>
                        <a:ext cx="1590675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19800" y="2468563"/>
            <a:ext cx="76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>
                <a:latin typeface="Calibri" charset="0"/>
              </a:rPr>
              <a:t>µ</a:t>
            </a:r>
            <a:r>
              <a:rPr lang="en-US" sz="1800">
                <a:latin typeface="Calibri" charset="0"/>
              </a:rPr>
              <a:t>m/s</a:t>
            </a:r>
          </a:p>
        </p:txBody>
      </p:sp>
      <p:sp>
        <p:nvSpPr>
          <p:cNvPr id="57356" name="TextBox 21"/>
          <p:cNvSpPr txBox="1">
            <a:spLocks noChangeArrowheads="1"/>
          </p:cNvSpPr>
          <p:nvPr/>
        </p:nvSpPr>
        <p:spPr bwMode="auto">
          <a:xfrm>
            <a:off x="5384499" y="60198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Silica zeta potential:</a:t>
            </a:r>
          </a:p>
          <a:p>
            <a:pPr eaLnBrk="1" hangingPunct="1"/>
            <a:r>
              <a:rPr lang="el-GR" i="1">
                <a:latin typeface="Calibri" charset="0"/>
              </a:rPr>
              <a:t>ζ</a:t>
            </a:r>
            <a:r>
              <a:rPr lang="en-US">
                <a:latin typeface="Calibri" charset="0"/>
              </a:rPr>
              <a:t> = -18.25 +/- 0.31  mV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332735"/>
              </p:ext>
            </p:extLst>
          </p:nvPr>
        </p:nvGraphicFramePr>
        <p:xfrm>
          <a:off x="5317273" y="3658843"/>
          <a:ext cx="5302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7" name="Equation" r:id="rId7" imgW="342900" imgH="203200" progId="Equation.3">
                  <p:embed/>
                </p:oleObj>
              </mc:Choice>
              <mc:Fallback>
                <p:oleObj name="Equation" r:id="rId7" imgW="34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7273" y="3658843"/>
                        <a:ext cx="5302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302393"/>
              </p:ext>
            </p:extLst>
          </p:nvPr>
        </p:nvGraphicFramePr>
        <p:xfrm>
          <a:off x="5493917" y="3262787"/>
          <a:ext cx="373062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8" name="Equation" r:id="rId9" imgW="241300" imgH="165100" progId="Equation.3">
                  <p:embed/>
                </p:oleObj>
              </mc:Choice>
              <mc:Fallback>
                <p:oleObj name="Equation" r:id="rId9" imgW="241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917" y="3262787"/>
                        <a:ext cx="373062" cy="25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194380" y="1904797"/>
            <a:ext cx="2326845" cy="3780741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41392" y="3612689"/>
            <a:ext cx="189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Density difference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931892" y="3163229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Gravity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0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11" grpId="0" animBg="1"/>
      <p:bldP spid="15" grpId="0"/>
      <p:bldP spid="57356" grpId="0"/>
      <p:bldP spid="10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Asphaltene sedimentation dynamics</a:t>
            </a:r>
            <a:endParaRPr lang="en-US" dirty="0">
              <a:latin typeface="Calibri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b="1" i="1" dirty="0" smtClean="0">
                <a:solidFill>
                  <a:schemeClr val="accent2"/>
                </a:solidFill>
                <a:latin typeface="Calibri" charset="0"/>
              </a:rPr>
              <a:t>Adding heptane lowers concentration, </a:t>
            </a:r>
            <a:r>
              <a:rPr lang="en-US" sz="2800" b="1" i="1" dirty="0">
                <a:solidFill>
                  <a:schemeClr val="accent2"/>
                </a:solidFill>
                <a:latin typeface="Calibri" charset="0"/>
              </a:rPr>
              <a:t>slows dynamics</a:t>
            </a:r>
          </a:p>
        </p:txBody>
      </p:sp>
      <p:pic>
        <p:nvPicPr>
          <p:cNvPr id="4301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>
            <a:fillRect/>
          </a:stretch>
        </p:blipFill>
        <p:spPr bwMode="auto">
          <a:xfrm>
            <a:off x="152400" y="2874963"/>
            <a:ext cx="3505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152400" y="2438400"/>
            <a:ext cx="320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M2;</a:t>
            </a:r>
            <a:r>
              <a:rPr lang="en-US" sz="2000" i="1">
                <a:latin typeface="Calibri" charset="0"/>
              </a:rPr>
              <a:t> </a:t>
            </a:r>
            <a:r>
              <a:rPr lang="el-GR" sz="2000">
                <a:latin typeface="Calibri" charset="0"/>
              </a:rPr>
              <a:t>χ</a:t>
            </a:r>
            <a:r>
              <a:rPr lang="en-US" sz="2000">
                <a:latin typeface="Calibri" charset="0"/>
              </a:rPr>
              <a:t> =40 (mL/g)</a:t>
            </a:r>
            <a:r>
              <a:rPr lang="en-US" sz="2000" i="1">
                <a:latin typeface="Calibri" charset="0"/>
              </a:rPr>
              <a:t>; c</a:t>
            </a:r>
            <a:r>
              <a:rPr lang="en-US" sz="2000">
                <a:latin typeface="Calibri" charset="0"/>
              </a:rPr>
              <a:t> = 0 ppm</a:t>
            </a:r>
          </a:p>
        </p:txBody>
      </p:sp>
      <p:pic>
        <p:nvPicPr>
          <p:cNvPr id="43014" name="Picture 7" descr="Fig6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7" r="6447"/>
          <a:stretch>
            <a:fillRect/>
          </a:stretch>
        </p:blipFill>
        <p:spPr bwMode="auto">
          <a:xfrm>
            <a:off x="3679825" y="2941638"/>
            <a:ext cx="5464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096000" y="3322638"/>
            <a:ext cx="1752600" cy="167640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3016" name="TextBox 5"/>
          <p:cNvSpPr txBox="1">
            <a:spLocks noChangeArrowheads="1"/>
          </p:cNvSpPr>
          <p:nvPr/>
        </p:nvSpPr>
        <p:spPr bwMode="auto">
          <a:xfrm>
            <a:off x="152400" y="5878513"/>
            <a:ext cx="426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i="1">
                <a:latin typeface="Calibri" charset="0"/>
              </a:rPr>
              <a:t>t</a:t>
            </a:r>
            <a:r>
              <a:rPr lang="en-US" sz="2000">
                <a:latin typeface="Calibri" charset="0"/>
              </a:rPr>
              <a:t>=0       </a:t>
            </a:r>
            <a:r>
              <a:rPr lang="en-US" sz="2000" i="1">
                <a:latin typeface="Calibri" charset="0"/>
              </a:rPr>
              <a:t>t</a:t>
            </a:r>
            <a:r>
              <a:rPr lang="en-US" sz="2000">
                <a:latin typeface="Calibri" charset="0"/>
              </a:rPr>
              <a:t>=3       t=4       </a:t>
            </a:r>
            <a:r>
              <a:rPr lang="en-US" sz="2000" i="1">
                <a:latin typeface="Calibri" charset="0"/>
              </a:rPr>
              <a:t>t</a:t>
            </a:r>
            <a:r>
              <a:rPr lang="en-US" sz="2000">
                <a:latin typeface="Calibri" charset="0"/>
              </a:rPr>
              <a:t>=6    </a:t>
            </a:r>
            <a:r>
              <a:rPr lang="en-US" sz="2000" i="1">
                <a:latin typeface="Calibri" charset="0"/>
              </a:rPr>
              <a:t>t</a:t>
            </a:r>
            <a:r>
              <a:rPr lang="en-US" sz="2000">
                <a:latin typeface="Calibri" charset="0"/>
              </a:rPr>
              <a:t>=100  min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6488113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alibri" charset="0"/>
              </a:rPr>
              <a:t>Hashmi &amp; Firoozabadi </a:t>
            </a:r>
            <a:r>
              <a:rPr lang="en-US" sz="2000" i="1">
                <a:latin typeface="Calibri" charset="0"/>
              </a:rPr>
              <a:t>J. Phys. Chem. B</a:t>
            </a:r>
            <a:r>
              <a:rPr lang="en-US" sz="2000">
                <a:latin typeface="Calibri" charset="0"/>
              </a:rPr>
              <a:t> </a:t>
            </a:r>
            <a:r>
              <a:rPr lang="en-US" sz="2000" b="1">
                <a:latin typeface="Calibri" charset="0"/>
              </a:rPr>
              <a:t>114</a:t>
            </a:r>
            <a:r>
              <a:rPr lang="en-US" sz="2000">
                <a:latin typeface="Calibri" charset="0"/>
              </a:rPr>
              <a:t> 15780 (2010).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597525" y="2941638"/>
            <a:ext cx="339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" charset="0"/>
              </a:rPr>
              <a:t>Falling, compacting fronts</a:t>
            </a:r>
          </a:p>
        </p:txBody>
      </p:sp>
      <p:sp>
        <p:nvSpPr>
          <p:cNvPr id="43019" name="Rectangle 13"/>
          <p:cNvSpPr>
            <a:spLocks noChangeArrowheads="1"/>
          </p:cNvSpPr>
          <p:nvPr/>
        </p:nvSpPr>
        <p:spPr bwMode="auto">
          <a:xfrm>
            <a:off x="5562600" y="257175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latin typeface="Calibri" charset="0"/>
              </a:rPr>
              <a:t>SB; </a:t>
            </a:r>
            <a:r>
              <a:rPr lang="en-US" sz="2000" i="1">
                <a:latin typeface="Calibri" charset="0"/>
              </a:rPr>
              <a:t>c</a:t>
            </a:r>
            <a:r>
              <a:rPr lang="en-US" sz="2000">
                <a:latin typeface="Calibri" charset="0"/>
              </a:rPr>
              <a:t> = 0 ppm</a:t>
            </a:r>
          </a:p>
        </p:txBody>
      </p:sp>
      <p:sp>
        <p:nvSpPr>
          <p:cNvPr id="43020" name="Rectangle 14"/>
          <p:cNvSpPr>
            <a:spLocks noChangeArrowheads="1"/>
          </p:cNvSpPr>
          <p:nvPr/>
        </p:nvSpPr>
        <p:spPr bwMode="auto">
          <a:xfrm>
            <a:off x="4443413" y="2541588"/>
            <a:ext cx="10668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l-GR" sz="2000">
                <a:latin typeface="Calibri" charset="0"/>
              </a:rPr>
              <a:t>χ</a:t>
            </a:r>
            <a:r>
              <a:rPr lang="en-US" sz="2000">
                <a:latin typeface="Calibri" charset="0"/>
              </a:rPr>
              <a:t> (mL/g)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9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normal.img-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3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b="42674"/>
          <a:stretch>
            <a:fillRect/>
          </a:stretch>
        </p:blipFill>
        <p:spPr bwMode="auto">
          <a:xfrm>
            <a:off x="5029200" y="1384300"/>
            <a:ext cx="4111625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Gelling systems: sudden collapse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0" y="64770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Lietor-Santos et. al. </a:t>
            </a:r>
            <a:r>
              <a:rPr lang="en-US" sz="1800" i="1">
                <a:latin typeface="Calibri" charset="0"/>
              </a:rPr>
              <a:t>Langmuir. </a:t>
            </a:r>
            <a:r>
              <a:rPr lang="en-US" sz="1800" b="1">
                <a:latin typeface="Calibri" charset="0"/>
              </a:rPr>
              <a:t>26</a:t>
            </a:r>
            <a:r>
              <a:rPr lang="en-US" sz="1800">
                <a:latin typeface="Calibri" charset="0"/>
              </a:rPr>
              <a:t>(5), 3174 (2010).</a:t>
            </a: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4584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Box 12"/>
          <p:cNvSpPr txBox="1">
            <a:spLocks noChangeArrowheads="1"/>
          </p:cNvSpPr>
          <p:nvPr/>
        </p:nvSpPr>
        <p:spPr bwMode="auto">
          <a:xfrm>
            <a:off x="0" y="6172200"/>
            <a:ext cx="594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Poon et. al. </a:t>
            </a:r>
            <a:r>
              <a:rPr lang="en-US" sz="1800" i="1">
                <a:latin typeface="Calibri" charset="0"/>
              </a:rPr>
              <a:t>Faraday Discuss. </a:t>
            </a:r>
            <a:r>
              <a:rPr lang="en-US" sz="1800" b="1">
                <a:latin typeface="Calibri" charset="0"/>
              </a:rPr>
              <a:t>112</a:t>
            </a:r>
            <a:r>
              <a:rPr lang="en-US" sz="1800">
                <a:latin typeface="Calibri" charset="0"/>
              </a:rPr>
              <a:t>, 143 (1999).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8200" y="2057400"/>
            <a:ext cx="304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9401" name="Picture 2" descr="normal.img-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3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8" r="90160" b="69566"/>
          <a:stretch>
            <a:fillRect/>
          </a:stretch>
        </p:blipFill>
        <p:spPr bwMode="auto">
          <a:xfrm>
            <a:off x="4800600" y="2362200"/>
            <a:ext cx="457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543800" y="1371600"/>
            <a:ext cx="1371600" cy="3581400"/>
          </a:xfrm>
          <a:prstGeom prst="roundRect">
            <a:avLst/>
          </a:prstGeom>
          <a:solidFill>
            <a:srgbClr val="C0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62813" y="274638"/>
            <a:ext cx="8828787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Times New Roman" pitchFamily="18" charset="0"/>
              </a:rPr>
              <a:t>Sedimentation of unstable particles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810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38200" y="2395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668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33400" y="2547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38200" y="2928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33400" y="3233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0668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144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2000" y="41480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" y="3614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670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971800" y="2471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3528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19400" y="2547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2004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194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3528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718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276600" y="3995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95600" y="3614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1054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438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" y="483388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NP formation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33600" y="483388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Aggregation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82941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FAST Sedimentation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62800" y="48338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FAST</a:t>
            </a:r>
          </a:p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Separation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5240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8862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4008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410200" y="3157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57912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5257800" y="3233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56388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5257800" y="3690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57912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410200" y="3690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5715000" y="3995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3340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rot="5400000">
            <a:off x="5180012" y="3994092"/>
            <a:ext cx="915988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543800" y="4071880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85983"/>
              </p:ext>
            </p:extLst>
          </p:nvPr>
        </p:nvGraphicFramePr>
        <p:xfrm>
          <a:off x="6448425" y="5940425"/>
          <a:ext cx="16732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Equation" r:id="rId3" imgW="876300" imgH="431800" progId="Equation.3">
                  <p:embed/>
                </p:oleObj>
              </mc:Choice>
              <mc:Fallback>
                <p:oleObj name="Equation" r:id="rId3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5940425"/>
                        <a:ext cx="1673225" cy="83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593784" y="612551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Sedimentation speed ~ (aggregate size)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2</a:t>
            </a:r>
            <a:endParaRPr lang="en-US" sz="2400" i="1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752297" y="6077784"/>
            <a:ext cx="369353" cy="476408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0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0" grpId="0"/>
      <p:bldP spid="81" grpId="0"/>
      <p:bldP spid="82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102" grpId="0"/>
      <p:bldP spid="10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Dispersants slow sedimentation</a:t>
            </a:r>
            <a:endParaRPr lang="en-US" dirty="0"/>
          </a:p>
        </p:txBody>
      </p:sp>
      <p:pic>
        <p:nvPicPr>
          <p:cNvPr id="4" name="Content Placeholder 3" descr="Fig-QAB-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54231" r="7066"/>
          <a:stretch>
            <a:fillRect/>
          </a:stretch>
        </p:blipFill>
        <p:spPr bwMode="auto">
          <a:xfrm>
            <a:off x="782852" y="1471504"/>
            <a:ext cx="7341940" cy="494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669795" y="4806477"/>
            <a:ext cx="3257709" cy="92590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547813" y="1380456"/>
            <a:ext cx="97231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Calibri" charset="0"/>
              </a:rPr>
              <a:t>c</a:t>
            </a:r>
            <a:r>
              <a:rPr lang="en-US" sz="2000">
                <a:latin typeface="Calibri" charset="0"/>
              </a:rPr>
              <a:t> (ppm)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12056" y="2158536"/>
            <a:ext cx="0" cy="2286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9986" y="1933664"/>
            <a:ext cx="1529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ollapsing front disappears</a:t>
            </a:r>
            <a:endParaRPr lang="en-US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6488113"/>
            <a:ext cx="6121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Calibri" charset="0"/>
              </a:rPr>
              <a:t>Hashmi &amp; Firoozabadi </a:t>
            </a:r>
            <a:r>
              <a:rPr lang="en-US" sz="2000" i="1">
                <a:latin typeface="Calibri" charset="0"/>
              </a:rPr>
              <a:t>J. Phys. Chem. B</a:t>
            </a:r>
            <a:r>
              <a:rPr lang="en-US" sz="2000">
                <a:latin typeface="Calibri" charset="0"/>
              </a:rPr>
              <a:t> </a:t>
            </a:r>
            <a:r>
              <a:rPr lang="en-US" sz="2000" b="1">
                <a:latin typeface="Calibri" charset="0"/>
              </a:rPr>
              <a:t>114</a:t>
            </a:r>
            <a:r>
              <a:rPr lang="en-US" sz="2000">
                <a:latin typeface="Calibri" charset="0"/>
              </a:rPr>
              <a:t> 15780 (2010).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5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7182406" y="1857263"/>
            <a:ext cx="1797616" cy="3807615"/>
          </a:xfrm>
          <a:prstGeom prst="rect">
            <a:avLst/>
          </a:prstGeom>
          <a:pattFill prst="wdUpDiag">
            <a:fgClr>
              <a:schemeClr val="accent2">
                <a:lumMod val="60000"/>
                <a:lumOff val="40000"/>
              </a:schemeClr>
            </a:fgClr>
            <a:bgClr>
              <a:prstClr val="white"/>
            </a:bgClr>
          </a:pattFill>
          <a:ln w="38100">
            <a:solidFill>
              <a:schemeClr val="accent6">
                <a:lumMod val="50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5" name="Title 1"/>
          <p:cNvSpPr>
            <a:spLocks noGrp="1"/>
          </p:cNvSpPr>
          <p:nvPr>
            <p:ph type="title"/>
          </p:nvPr>
        </p:nvSpPr>
        <p:spPr>
          <a:xfrm>
            <a:off x="162813" y="274638"/>
            <a:ext cx="882878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Stable particles slow </a:t>
            </a:r>
            <a:r>
              <a:rPr lang="en-US" dirty="0"/>
              <a:t>aggregation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810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838200" y="2395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10668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33400" y="2547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838200" y="2928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33400" y="3233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0668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9144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62000" y="41480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" y="3614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670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971800" y="2471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3528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2819400" y="25478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200400" y="27764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28194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352800" y="3843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2971800" y="34622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3276600" y="3995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2895600" y="361468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543800" y="209068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6200" y="483388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NP formation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33600" y="483388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Aggregation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82941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SLOW Sedimentation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162800" y="483388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SLOW Separation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15240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38862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400800" y="3309880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prstDash val="dash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543800" y="4071880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325299"/>
              </p:ext>
            </p:extLst>
          </p:nvPr>
        </p:nvGraphicFramePr>
        <p:xfrm>
          <a:off x="6448425" y="5940425"/>
          <a:ext cx="167322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3" imgW="876300" imgH="431800" progId="Equation.3">
                  <p:embed/>
                </p:oleObj>
              </mc:Choice>
              <mc:Fallback>
                <p:oleObj name="Equation" r:id="rId3" imgW="876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8425" y="5940425"/>
                        <a:ext cx="1673225" cy="830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TextBox 99"/>
          <p:cNvSpPr txBox="1"/>
          <p:nvPr/>
        </p:nvSpPr>
        <p:spPr>
          <a:xfrm>
            <a:off x="593784" y="6125517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Times New Roman" pitchFamily="18" charset="0"/>
              </a:rPr>
              <a:t>Sedimentation speed ~ (aggregate size)</a:t>
            </a:r>
            <a:r>
              <a:rPr lang="en-US" sz="2400" baseline="30000" dirty="0" smtClean="0">
                <a:latin typeface="+mj-lt"/>
                <a:cs typeface="Times New Roman" pitchFamily="18" charset="0"/>
              </a:rPr>
              <a:t>2</a:t>
            </a:r>
            <a:endParaRPr lang="en-US" sz="2400" i="1" baseline="30000" dirty="0">
              <a:latin typeface="+mj-lt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105400" y="2087450"/>
            <a:ext cx="10668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562600" y="23922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791200" y="27732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57800" y="25446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562600" y="29256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57800" y="32304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91200" y="38400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638800" y="34590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5486400" y="41448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5334000" y="36114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5180013" y="3990863"/>
            <a:ext cx="915987" cy="15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288150" y="1863691"/>
            <a:ext cx="1797616" cy="3796721"/>
          </a:xfrm>
          <a:prstGeom prst="rect">
            <a:avLst/>
          </a:prstGeom>
          <a:solidFill>
            <a:schemeClr val="accent2">
              <a:alpha val="22000"/>
            </a:schemeClr>
          </a:solidFill>
          <a:ln w="38100">
            <a:solidFill>
              <a:schemeClr val="accent6">
                <a:lumMod val="50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Times New Roman" pitchFamily="18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H="1">
            <a:off x="2288150" y="1857263"/>
            <a:ext cx="1797616" cy="38031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288150" y="1857263"/>
            <a:ext cx="1797616" cy="380314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752297" y="6077784"/>
            <a:ext cx="369353" cy="476408"/>
          </a:xfrm>
          <a:prstGeom prst="ellipse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40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78" grpId="0" animBg="1"/>
      <p:bldP spid="81" grpId="0"/>
      <p:bldP spid="82" grpId="0"/>
      <p:bldP spid="9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101" grpId="0" animBg="1"/>
      <p:bldP spid="102" grpId="0" animBg="1"/>
      <p:bldP spid="10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>
          <a:xfrm>
            <a:off x="2056432" y="1551863"/>
            <a:ext cx="3044952" cy="2286000"/>
          </a:xfrm>
          <a:prstGeom prst="ellipse">
            <a:avLst/>
          </a:prstGeom>
          <a:noFill/>
          <a:ln w="1143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1"/>
                </a:solidFill>
              </a:rPr>
              <a:t>Nanoparticles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30462" y="105558"/>
            <a:ext cx="3044952" cy="2286000"/>
          </a:xfrm>
          <a:prstGeom prst="ellipse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Molecules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4001775" y="3013109"/>
            <a:ext cx="3044952" cy="2286000"/>
          </a:xfrm>
          <a:prstGeom prst="ellipse">
            <a:avLst/>
          </a:prstGeom>
          <a:noFill/>
          <a:ln w="1143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2"/>
                </a:solidFill>
              </a:rPr>
              <a:t>Suspensions</a:t>
            </a:r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5924654" y="4443502"/>
            <a:ext cx="3044952" cy="2286000"/>
          </a:xfrm>
          <a:prstGeom prst="ellipse">
            <a:avLst/>
          </a:prstGeom>
          <a:solidFill>
            <a:schemeClr val="accent3">
              <a:alpha val="50000"/>
            </a:schemeClr>
          </a:solidFill>
          <a:ln w="1143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err="1" smtClean="0">
                <a:solidFill>
                  <a:schemeClr val="accent3">
                    <a:lumMod val="75000"/>
                  </a:schemeClr>
                </a:solidFill>
              </a:rPr>
              <a:t>Macroscale</a:t>
            </a:r>
            <a:r>
              <a:rPr lang="en-US" sz="2100" b="1" dirty="0" smtClean="0">
                <a:solidFill>
                  <a:schemeClr val="accent3">
                    <a:lumMod val="75000"/>
                  </a:schemeClr>
                </a:solidFill>
              </a:rPr>
              <a:t> Flows</a:t>
            </a:r>
          </a:p>
        </p:txBody>
      </p:sp>
      <p:pic>
        <p:nvPicPr>
          <p:cNvPr id="9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" y="136954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" y="137253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4805527" y="11904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H="1">
            <a:off x="4881727" y="1465358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H="1">
            <a:off x="4656302" y="14190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flipH="1">
            <a:off x="3844624" y="13396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4247" y="1492065"/>
            <a:ext cx="403225" cy="1588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 flipH="1">
            <a:off x="3768424" y="17238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flipH="1">
            <a:off x="3622374" y="10348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11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51441" r="50716" b="9307"/>
          <a:stretch/>
        </p:blipFill>
        <p:spPr bwMode="auto">
          <a:xfrm>
            <a:off x="3416148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1" t="51441" r="29224" b="9307"/>
          <a:stretch/>
        </p:blipFill>
        <p:spPr bwMode="auto">
          <a:xfrm>
            <a:off x="4877689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4148114" y="5183589"/>
            <a:ext cx="714634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220px-Limescale-in-pi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05" y="3570944"/>
            <a:ext cx="1555701" cy="13435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1529" y="373529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10582" y="3203601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16066" y="3243445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cm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24744" y="6149183"/>
            <a:ext cx="166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cm </a:t>
            </a:r>
            <a:r>
              <a:rPr lang="en-US" dirty="0" smtClean="0">
                <a:sym typeface="Wingdings"/>
              </a:rPr>
              <a:t> 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8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Address Clogging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1667" y="4826489"/>
            <a:ext cx="2209878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cm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m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mL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43" y="2229838"/>
            <a:ext cx="4395976" cy="19125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40" y="4672340"/>
            <a:ext cx="2852282" cy="18404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465346" y="401742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Transducer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838355" y="2783333"/>
            <a:ext cx="797827" cy="36933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L</a:t>
            </a:r>
            <a:r>
              <a:rPr lang="en-US" dirty="0" smtClean="0"/>
              <a:t> &gt;&gt; </a:t>
            </a:r>
            <a:r>
              <a:rPr lang="en-US" i="1" dirty="0"/>
              <a:t>R</a:t>
            </a:r>
          </a:p>
        </p:txBody>
      </p:sp>
      <p:pic>
        <p:nvPicPr>
          <p:cNvPr id="26" name="Picture 25" descr="Figure4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60" r="49779"/>
          <a:stretch/>
        </p:blipFill>
        <p:spPr>
          <a:xfrm>
            <a:off x="4559799" y="1308055"/>
            <a:ext cx="4584202" cy="350400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25316" y="5380899"/>
            <a:ext cx="981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Nozzle for mixing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668606"/>
              </p:ext>
            </p:extLst>
          </p:nvPr>
        </p:nvGraphicFramePr>
        <p:xfrm>
          <a:off x="6984775" y="4788774"/>
          <a:ext cx="1586575" cy="82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" name="Equation" r:id="rId7" imgW="762000" imgH="393700" progId="Equation.3">
                  <p:embed/>
                </p:oleObj>
              </mc:Choice>
              <mc:Fallback>
                <p:oleObj name="Equation" r:id="rId7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775" y="4788774"/>
                        <a:ext cx="1586575" cy="820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696840"/>
              </p:ext>
            </p:extLst>
          </p:nvPr>
        </p:nvGraphicFramePr>
        <p:xfrm>
          <a:off x="3141793" y="4922744"/>
          <a:ext cx="12700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" name="Equation" r:id="rId9" imgW="609600" imgH="647700" progId="Equation.3">
                  <p:embed/>
                </p:oleObj>
              </mc:Choice>
              <mc:Fallback>
                <p:oleObj name="Equation" r:id="rId9" imgW="6096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793" y="4922744"/>
                        <a:ext cx="12700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18236" y="1659217"/>
            <a:ext cx="396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Mix with heptane to precipitate: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427302"/>
              </p:ext>
            </p:extLst>
          </p:nvPr>
        </p:nvGraphicFramePr>
        <p:xfrm>
          <a:off x="5495754" y="6155258"/>
          <a:ext cx="5556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6" name="Equation" r:id="rId11" imgW="266700" imgH="190500" progId="Equation.3">
                  <p:embed/>
                </p:oleObj>
              </mc:Choice>
              <mc:Fallback>
                <p:oleObj name="Equation" r:id="rId11" imgW="266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754" y="6155258"/>
                        <a:ext cx="55562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613029"/>
              </p:ext>
            </p:extLst>
          </p:nvPr>
        </p:nvGraphicFramePr>
        <p:xfrm>
          <a:off x="5487132" y="5680686"/>
          <a:ext cx="741362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7" name="Equation" r:id="rId13" imgW="355600" imgH="165100" progId="Equation.3">
                  <p:embed/>
                </p:oleObj>
              </mc:Choice>
              <mc:Fallback>
                <p:oleObj name="Equation" r:id="rId13" imgW="3556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132" y="5680686"/>
                        <a:ext cx="741362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250149" y="5508520"/>
            <a:ext cx="220987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Pressure drop</a:t>
            </a:r>
          </a:p>
          <a:p>
            <a:pPr>
              <a:lnSpc>
                <a:spcPct val="130000"/>
              </a:lnSpc>
            </a:pPr>
            <a:r>
              <a:rPr lang="en-US" sz="2400" dirty="0" smtClean="0"/>
              <a:t>Flow rate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26606" y="4826901"/>
            <a:ext cx="2209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/>
              <a:t>Pipe Flow:</a:t>
            </a:r>
          </a:p>
        </p:txBody>
      </p:sp>
    </p:spTree>
    <p:extLst>
      <p:ext uri="{BB962C8B-B14F-4D97-AF65-F5344CB8AC3E}">
        <p14:creationId xmlns:p14="http://schemas.microsoft.com/office/powerpoint/2010/main" val="210908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>
          <a:xfrm>
            <a:off x="2056432" y="1551863"/>
            <a:ext cx="3044952" cy="2286000"/>
          </a:xfrm>
          <a:prstGeom prst="ellipse">
            <a:avLst/>
          </a:prstGeom>
          <a:noFill/>
          <a:ln w="1143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1"/>
                </a:solidFill>
              </a:rPr>
              <a:t>Nanoparticles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30462" y="105558"/>
            <a:ext cx="3044952" cy="2286000"/>
          </a:xfrm>
          <a:prstGeom prst="ellipse">
            <a:avLst/>
          </a:prstGeom>
          <a:noFill/>
          <a:ln w="1143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Molecules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4001775" y="3013109"/>
            <a:ext cx="3044952" cy="2286000"/>
          </a:xfrm>
          <a:prstGeom prst="ellipse">
            <a:avLst/>
          </a:prstGeom>
          <a:noFill/>
          <a:ln w="1143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2"/>
                </a:solidFill>
              </a:rPr>
              <a:t>Suspensions</a:t>
            </a:r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5924654" y="4443502"/>
            <a:ext cx="3044952" cy="2286000"/>
          </a:xfrm>
          <a:prstGeom prst="ellipse">
            <a:avLst/>
          </a:prstGeom>
          <a:noFill/>
          <a:ln w="1143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err="1" smtClean="0">
                <a:solidFill>
                  <a:schemeClr val="accent3">
                    <a:lumMod val="75000"/>
                  </a:schemeClr>
                </a:solidFill>
              </a:rPr>
              <a:t>Macroscale</a:t>
            </a:r>
            <a:r>
              <a:rPr lang="en-US" sz="2100" b="1" dirty="0" smtClean="0">
                <a:solidFill>
                  <a:schemeClr val="accent3">
                    <a:lumMod val="75000"/>
                  </a:schemeClr>
                </a:solidFill>
              </a:rPr>
              <a:t> Flows</a:t>
            </a:r>
          </a:p>
        </p:txBody>
      </p:sp>
      <p:pic>
        <p:nvPicPr>
          <p:cNvPr id="9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" y="136954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" y="137253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4805527" y="11904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H="1">
            <a:off x="4881727" y="1465358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H="1">
            <a:off x="4656302" y="14190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flipH="1">
            <a:off x="3844624" y="13396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4247" y="1492065"/>
            <a:ext cx="403225" cy="1588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 flipH="1">
            <a:off x="3768424" y="17238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flipH="1">
            <a:off x="3622374" y="10348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11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51441" r="50716" b="9307"/>
          <a:stretch/>
        </p:blipFill>
        <p:spPr bwMode="auto">
          <a:xfrm>
            <a:off x="3416148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1" t="51441" r="29224" b="9307"/>
          <a:stretch/>
        </p:blipFill>
        <p:spPr bwMode="auto">
          <a:xfrm>
            <a:off x="4877689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4148114" y="5183589"/>
            <a:ext cx="714634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220px-Limescale-in-pi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05" y="3570944"/>
            <a:ext cx="1555701" cy="13435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1529" y="373529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10582" y="3203601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16066" y="3243445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cm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24744" y="6149183"/>
            <a:ext cx="166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cm </a:t>
            </a:r>
            <a:r>
              <a:rPr lang="en-US" dirty="0" smtClean="0">
                <a:sym typeface="Wingdings"/>
              </a:rPr>
              <a:t>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73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Convection-Diffusion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r="43553"/>
          <a:stretch/>
        </p:blipFill>
        <p:spPr>
          <a:xfrm>
            <a:off x="4580096" y="1379837"/>
            <a:ext cx="2835166" cy="221872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69132" y="5295920"/>
            <a:ext cx="3656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Diffusive boundary layer: particles within the layer are prone to stick; particles beyond continue flowing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011336" y="2179859"/>
            <a:ext cx="1717015" cy="171729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1360482" y="2546915"/>
            <a:ext cx="987391" cy="987552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TextBox 41"/>
          <p:cNvSpPr txBox="1"/>
          <p:nvPr/>
        </p:nvSpPr>
        <p:spPr>
          <a:xfrm>
            <a:off x="1933825" y="2954094"/>
            <a:ext cx="321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524817" y="2234273"/>
            <a:ext cx="7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r>
              <a:rPr lang="en-US" sz="2400" baseline="-25000" dirty="0" smtClean="0"/>
              <a:t>0</a:t>
            </a:r>
            <a:endParaRPr lang="en-US" sz="2400" baseline="-25000" dirty="0"/>
          </a:p>
        </p:txBody>
      </p:sp>
      <p:cxnSp>
        <p:nvCxnSpPr>
          <p:cNvPr id="44" name="Straight Connector 43"/>
          <p:cNvCxnSpPr>
            <a:endCxn id="41" idx="6"/>
          </p:cNvCxnSpPr>
          <p:nvPr/>
        </p:nvCxnSpPr>
        <p:spPr>
          <a:xfrm>
            <a:off x="1892163" y="3038506"/>
            <a:ext cx="455710" cy="218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1883589" y="2179859"/>
            <a:ext cx="0" cy="85005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948044"/>
              </p:ext>
            </p:extLst>
          </p:nvPr>
        </p:nvGraphicFramePr>
        <p:xfrm>
          <a:off x="369132" y="4070515"/>
          <a:ext cx="294163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7" name="Equation" r:id="rId4" imgW="1409700" imgH="393700" progId="Equation.3">
                  <p:embed/>
                </p:oleObj>
              </mc:Choice>
              <mc:Fallback>
                <p:oleObj name="Equation" r:id="rId4" imgW="1409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32" y="4070515"/>
                        <a:ext cx="294163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802645"/>
              </p:ext>
            </p:extLst>
          </p:nvPr>
        </p:nvGraphicFramePr>
        <p:xfrm>
          <a:off x="7546975" y="2530951"/>
          <a:ext cx="1139825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8" name="Equation" r:id="rId6" imgW="546100" imgH="393700" progId="Equation.3">
                  <p:embed/>
                </p:oleObj>
              </mc:Choice>
              <mc:Fallback>
                <p:oleObj name="Equation" r:id="rId6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2530951"/>
                        <a:ext cx="1139825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" name="Picture 47" descr="MA40fitataukpa2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44" y="3896649"/>
            <a:ext cx="3731456" cy="279859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65746" y="1431120"/>
            <a:ext cx="270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Deposition constricts pipe: requires higher pressure </a:t>
            </a:r>
            <a:endParaRPr lang="en-US" dirty="0"/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987832"/>
              </p:ext>
            </p:extLst>
          </p:nvPr>
        </p:nvGraphicFramePr>
        <p:xfrm>
          <a:off x="5671258" y="4204228"/>
          <a:ext cx="1371192" cy="709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59" name="Equation" r:id="rId9" imgW="762000" imgH="393700" progId="Equation.3">
                  <p:embed/>
                </p:oleObj>
              </mc:Choice>
              <mc:Fallback>
                <p:oleObj name="Equation" r:id="rId9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1258" y="4204228"/>
                        <a:ext cx="1371192" cy="709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16082" y="6494303"/>
            <a:ext cx="789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Hashmi</a:t>
            </a:r>
            <a:r>
              <a:rPr lang="en-US" dirty="0"/>
              <a:t> </a:t>
            </a:r>
            <a:r>
              <a:rPr lang="en-US" dirty="0" smtClean="0"/>
              <a:t>et. al. Physics of Fluids (2015).</a:t>
            </a:r>
            <a:endParaRPr lang="en-US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Dispersants reduce deposition</a:t>
            </a:r>
            <a:endParaRPr lang="en-US" dirty="0"/>
          </a:p>
        </p:txBody>
      </p:sp>
      <p:pic>
        <p:nvPicPr>
          <p:cNvPr id="375" name="Picture 374" descr="q07-avgs-line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03" y="1362075"/>
            <a:ext cx="7112000" cy="5359400"/>
          </a:xfrm>
          <a:prstGeom prst="rect">
            <a:avLst/>
          </a:prstGeom>
        </p:spPr>
      </p:pic>
      <p:sp>
        <p:nvSpPr>
          <p:cNvPr id="376" name="TextBox 375"/>
          <p:cNvSpPr txBox="1"/>
          <p:nvPr/>
        </p:nvSpPr>
        <p:spPr>
          <a:xfrm>
            <a:off x="3289416" y="1417638"/>
            <a:ext cx="3930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Mixture C;</a:t>
            </a:r>
            <a:r>
              <a:rPr lang="en-US" sz="2000" i="1" dirty="0" smtClean="0"/>
              <a:t> Q</a:t>
            </a:r>
            <a:r>
              <a:rPr lang="en-US" sz="2000" dirty="0" smtClean="0"/>
              <a:t> = 4.2 mL/</a:t>
            </a:r>
            <a:r>
              <a:rPr lang="en-US" sz="2000" dirty="0" err="1" smtClean="0"/>
              <a:t>hr</a:t>
            </a:r>
            <a:r>
              <a:rPr lang="en-US" sz="2000" dirty="0" smtClean="0"/>
              <a:t>; Pipe 1;</a:t>
            </a:r>
          </a:p>
          <a:p>
            <a:pPr algn="ctr"/>
            <a:r>
              <a:rPr lang="en-US" sz="2000" dirty="0" smtClean="0"/>
              <a:t>Each trace is average of 5 runs</a:t>
            </a:r>
            <a:endParaRPr lang="en-US" sz="2000" dirty="0"/>
          </a:p>
        </p:txBody>
      </p:sp>
      <p:sp>
        <p:nvSpPr>
          <p:cNvPr id="377" name="TextBox 376"/>
          <p:cNvSpPr txBox="1"/>
          <p:nvPr/>
        </p:nvSpPr>
        <p:spPr>
          <a:xfrm>
            <a:off x="2190980" y="1362075"/>
            <a:ext cx="1080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 (ppm)</a:t>
            </a:r>
            <a:endParaRPr lang="en-US" sz="2000" dirty="0"/>
          </a:p>
        </p:txBody>
      </p:sp>
      <p:sp>
        <p:nvSpPr>
          <p:cNvPr id="378" name="TextBox 377"/>
          <p:cNvSpPr txBox="1"/>
          <p:nvPr/>
        </p:nvSpPr>
        <p:spPr>
          <a:xfrm>
            <a:off x="2863031" y="5202989"/>
            <a:ext cx="393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Parameter: changing particle size</a:t>
            </a:r>
            <a:endParaRPr lang="en-US" sz="2000" dirty="0"/>
          </a:p>
        </p:txBody>
      </p:sp>
      <p:sp>
        <p:nvSpPr>
          <p:cNvPr id="379" name="TextBox 378"/>
          <p:cNvSpPr txBox="1"/>
          <p:nvPr/>
        </p:nvSpPr>
        <p:spPr>
          <a:xfrm>
            <a:off x="2863031" y="4899329"/>
            <a:ext cx="393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“Inhibition”</a:t>
            </a:r>
            <a:endParaRPr lang="en-US" sz="2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8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Dispersants reduce deposition</a:t>
            </a:r>
            <a:endParaRPr lang="en-US" dirty="0"/>
          </a:p>
        </p:txBody>
      </p:sp>
      <p:pic>
        <p:nvPicPr>
          <p:cNvPr id="3" name="Picture 2" descr="BABdelpvsBA2pipes_02091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4" y="1524000"/>
            <a:ext cx="7112000" cy="533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1405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More dispersant (</a:t>
            </a:r>
            <a:r>
              <a:rPr lang="en-US" sz="2400" b="1" i="1" dirty="0" smtClean="0">
                <a:solidFill>
                  <a:srgbClr val="0000FF"/>
                </a:solidFill>
              </a:rPr>
              <a:t>c</a:t>
            </a:r>
            <a:r>
              <a:rPr lang="en-US" sz="2400" b="1" dirty="0" smtClean="0">
                <a:solidFill>
                  <a:srgbClr val="0000FF"/>
                </a:solidFill>
              </a:rPr>
              <a:t>)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 s</a:t>
            </a:r>
            <a:r>
              <a:rPr lang="en-US" sz="2400" b="1" dirty="0" smtClean="0">
                <a:solidFill>
                  <a:srgbClr val="0000FF"/>
                </a:solidFill>
              </a:rPr>
              <a:t>maller particles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 less clogging (Δ</a:t>
            </a:r>
            <a:r>
              <a:rPr lang="en-US" sz="2400" b="1" i="1" dirty="0" smtClean="0">
                <a:solidFill>
                  <a:srgbClr val="0000FF"/>
                </a:solidFill>
                <a:sym typeface="Wingdings"/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)!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2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Dispersants reduce deposition</a:t>
            </a:r>
            <a:endParaRPr lang="en-US" dirty="0"/>
          </a:p>
        </p:txBody>
      </p:sp>
      <p:sp>
        <p:nvSpPr>
          <p:cNvPr id="12" name="Title 8"/>
          <p:cNvSpPr txBox="1">
            <a:spLocks/>
          </p:cNvSpPr>
          <p:nvPr/>
        </p:nvSpPr>
        <p:spPr bwMode="auto">
          <a:xfrm>
            <a:off x="533400" y="14478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 rot="5400000">
            <a:off x="4583906" y="1998927"/>
            <a:ext cx="1119187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457200" y="230505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cs typeface="Arial" charset="0"/>
              </a:rPr>
              <a:t>Without dispersant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457200" y="4425420"/>
            <a:ext cx="152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cs typeface="Arial" charset="0"/>
              </a:rPr>
              <a:t>With dispersant</a:t>
            </a: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1752600" y="3796770"/>
            <a:ext cx="640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Charge-stabilized colloids </a:t>
            </a:r>
            <a:r>
              <a:rPr lang="en-US" sz="2000" dirty="0" smtClean="0">
                <a:cs typeface="Arial" charset="0"/>
              </a:rPr>
              <a:t>flow </a:t>
            </a:r>
            <a:r>
              <a:rPr lang="en-US" sz="2000" dirty="0">
                <a:cs typeface="Arial" charset="0"/>
              </a:rPr>
              <a:t>rather than stick</a:t>
            </a:r>
          </a:p>
        </p:txBody>
      </p:sp>
      <p:sp>
        <p:nvSpPr>
          <p:cNvPr id="25" name="TextBox 33"/>
          <p:cNvSpPr txBox="1">
            <a:spLocks noChangeArrowheads="1"/>
          </p:cNvSpPr>
          <p:nvPr/>
        </p:nvSpPr>
        <p:spPr bwMode="auto">
          <a:xfrm>
            <a:off x="1752600" y="1752600"/>
            <a:ext cx="640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>
                <a:cs typeface="Arial" charset="0"/>
              </a:rPr>
              <a:t>Destabilized asphaltenes deposit on the metal pipe</a:t>
            </a:r>
          </a:p>
        </p:txBody>
      </p:sp>
      <p:sp>
        <p:nvSpPr>
          <p:cNvPr id="26" name="Rectangle 25"/>
          <p:cNvSpPr/>
          <p:nvPr/>
        </p:nvSpPr>
        <p:spPr>
          <a:xfrm rot="5400000">
            <a:off x="4581525" y="-66675"/>
            <a:ext cx="1123950" cy="5715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 rot="5400000">
            <a:off x="5457825" y="2533650"/>
            <a:ext cx="133350" cy="1333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 rot="5400000">
            <a:off x="5152231" y="3066257"/>
            <a:ext cx="134937" cy="1333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 rot="5400000">
            <a:off x="5076825" y="2386013"/>
            <a:ext cx="133350" cy="1333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1" name="Oval 30"/>
          <p:cNvSpPr/>
          <p:nvPr/>
        </p:nvSpPr>
        <p:spPr>
          <a:xfrm rot="5400000">
            <a:off x="2786063" y="2838450"/>
            <a:ext cx="33338" cy="3333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>
          <a:xfrm rot="5400000">
            <a:off x="2895600" y="2609850"/>
            <a:ext cx="33338" cy="3333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>
          <a:xfrm rot="5400000">
            <a:off x="4466431" y="2839244"/>
            <a:ext cx="134938" cy="1333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 rot="5400000">
            <a:off x="3598069" y="2763044"/>
            <a:ext cx="88900" cy="873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 rot="5400000">
            <a:off x="3090863" y="2681288"/>
            <a:ext cx="33337" cy="3333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 rot="5400000">
            <a:off x="4467225" y="2462213"/>
            <a:ext cx="133350" cy="13335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 rot="5400000">
            <a:off x="3521869" y="2386807"/>
            <a:ext cx="88900" cy="873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 rot="5400000">
            <a:off x="3940969" y="3112294"/>
            <a:ext cx="88900" cy="873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 rot="5400000">
            <a:off x="4169569" y="2424907"/>
            <a:ext cx="88900" cy="873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 rot="5400000">
            <a:off x="3200400" y="2914650"/>
            <a:ext cx="33338" cy="3333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Oval 40"/>
          <p:cNvSpPr/>
          <p:nvPr/>
        </p:nvSpPr>
        <p:spPr>
          <a:xfrm rot="5400000">
            <a:off x="3864769" y="2577307"/>
            <a:ext cx="88900" cy="873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5638800" y="2743200"/>
            <a:ext cx="144780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715000" y="4830233"/>
            <a:ext cx="1447800" cy="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>
            <a:spLocks/>
          </p:cNvSpPr>
          <p:nvPr/>
        </p:nvSpPr>
        <p:spPr>
          <a:xfrm>
            <a:off x="4119563" y="430477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45" name="Oval 44"/>
          <p:cNvSpPr>
            <a:spLocks/>
          </p:cNvSpPr>
          <p:nvPr/>
        </p:nvSpPr>
        <p:spPr>
          <a:xfrm>
            <a:off x="4211638" y="42936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46" name="Oval 45"/>
          <p:cNvSpPr>
            <a:spLocks/>
          </p:cNvSpPr>
          <p:nvPr/>
        </p:nvSpPr>
        <p:spPr>
          <a:xfrm>
            <a:off x="4325938" y="42968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47" name="Oval 46"/>
          <p:cNvSpPr>
            <a:spLocks/>
          </p:cNvSpPr>
          <p:nvPr/>
        </p:nvSpPr>
        <p:spPr>
          <a:xfrm>
            <a:off x="4418013" y="42984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3751263" y="42841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49" name="Oval 48"/>
          <p:cNvSpPr>
            <a:spLocks/>
          </p:cNvSpPr>
          <p:nvPr/>
        </p:nvSpPr>
        <p:spPr>
          <a:xfrm>
            <a:off x="3843338" y="42730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0" name="Oval 49"/>
          <p:cNvSpPr>
            <a:spLocks/>
          </p:cNvSpPr>
          <p:nvPr/>
        </p:nvSpPr>
        <p:spPr>
          <a:xfrm>
            <a:off x="3957638" y="42761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1" name="Oval 50"/>
          <p:cNvSpPr>
            <a:spLocks/>
          </p:cNvSpPr>
          <p:nvPr/>
        </p:nvSpPr>
        <p:spPr>
          <a:xfrm>
            <a:off x="4049713" y="42777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2" name="Oval 51"/>
          <p:cNvSpPr>
            <a:spLocks/>
          </p:cNvSpPr>
          <p:nvPr/>
        </p:nvSpPr>
        <p:spPr>
          <a:xfrm>
            <a:off x="4914900" y="42968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3" name="Oval 52"/>
          <p:cNvSpPr>
            <a:spLocks/>
          </p:cNvSpPr>
          <p:nvPr/>
        </p:nvSpPr>
        <p:spPr>
          <a:xfrm>
            <a:off x="5006975" y="42857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4" name="Oval 53"/>
          <p:cNvSpPr>
            <a:spLocks/>
          </p:cNvSpPr>
          <p:nvPr/>
        </p:nvSpPr>
        <p:spPr>
          <a:xfrm>
            <a:off x="5119688" y="42888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5" name="Oval 54"/>
          <p:cNvSpPr>
            <a:spLocks/>
          </p:cNvSpPr>
          <p:nvPr/>
        </p:nvSpPr>
        <p:spPr>
          <a:xfrm>
            <a:off x="5211763" y="42904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6" name="Oval 55"/>
          <p:cNvSpPr>
            <a:spLocks/>
          </p:cNvSpPr>
          <p:nvPr/>
        </p:nvSpPr>
        <p:spPr>
          <a:xfrm>
            <a:off x="4545013" y="42761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7" name="Oval 56"/>
          <p:cNvSpPr>
            <a:spLocks/>
          </p:cNvSpPr>
          <p:nvPr/>
        </p:nvSpPr>
        <p:spPr>
          <a:xfrm>
            <a:off x="4637088" y="42650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8" name="Oval 57"/>
          <p:cNvSpPr>
            <a:spLocks/>
          </p:cNvSpPr>
          <p:nvPr/>
        </p:nvSpPr>
        <p:spPr>
          <a:xfrm>
            <a:off x="4751388" y="42682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59" name="Oval 58"/>
          <p:cNvSpPr>
            <a:spLocks/>
          </p:cNvSpPr>
          <p:nvPr/>
        </p:nvSpPr>
        <p:spPr>
          <a:xfrm>
            <a:off x="4843463" y="426984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0" name="Oval 59"/>
          <p:cNvSpPr>
            <a:spLocks/>
          </p:cNvSpPr>
          <p:nvPr/>
        </p:nvSpPr>
        <p:spPr>
          <a:xfrm>
            <a:off x="2654300" y="42968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1" name="Oval 60"/>
          <p:cNvSpPr>
            <a:spLocks/>
          </p:cNvSpPr>
          <p:nvPr/>
        </p:nvSpPr>
        <p:spPr>
          <a:xfrm>
            <a:off x="2746375" y="42857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2" name="Oval 61"/>
          <p:cNvSpPr>
            <a:spLocks/>
          </p:cNvSpPr>
          <p:nvPr/>
        </p:nvSpPr>
        <p:spPr>
          <a:xfrm>
            <a:off x="2860675" y="42888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>
          <a:xfrm>
            <a:off x="2952750" y="42904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4" name="Oval 63"/>
          <p:cNvSpPr>
            <a:spLocks/>
          </p:cNvSpPr>
          <p:nvPr/>
        </p:nvSpPr>
        <p:spPr>
          <a:xfrm>
            <a:off x="2286000" y="42761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>
          <a:xfrm>
            <a:off x="2378075" y="42650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6" name="Oval 65"/>
          <p:cNvSpPr>
            <a:spLocks/>
          </p:cNvSpPr>
          <p:nvPr/>
        </p:nvSpPr>
        <p:spPr>
          <a:xfrm>
            <a:off x="2492375" y="42682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>
          <a:xfrm>
            <a:off x="2584450" y="426984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8" name="Oval 67"/>
          <p:cNvSpPr>
            <a:spLocks/>
          </p:cNvSpPr>
          <p:nvPr/>
        </p:nvSpPr>
        <p:spPr>
          <a:xfrm>
            <a:off x="3449638" y="42888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69" name="Oval 68"/>
          <p:cNvSpPr>
            <a:spLocks/>
          </p:cNvSpPr>
          <p:nvPr/>
        </p:nvSpPr>
        <p:spPr>
          <a:xfrm>
            <a:off x="3541713" y="42777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>
          <a:xfrm>
            <a:off x="3654425" y="42809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1" name="Oval 70"/>
          <p:cNvSpPr>
            <a:spLocks/>
          </p:cNvSpPr>
          <p:nvPr/>
        </p:nvSpPr>
        <p:spPr>
          <a:xfrm>
            <a:off x="3746500" y="428254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2" name="Oval 71"/>
          <p:cNvSpPr>
            <a:spLocks/>
          </p:cNvSpPr>
          <p:nvPr/>
        </p:nvSpPr>
        <p:spPr>
          <a:xfrm>
            <a:off x="3079750" y="42682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3" name="Oval 72"/>
          <p:cNvSpPr>
            <a:spLocks/>
          </p:cNvSpPr>
          <p:nvPr/>
        </p:nvSpPr>
        <p:spPr>
          <a:xfrm>
            <a:off x="3171825" y="425714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4" name="Oval 73"/>
          <p:cNvSpPr>
            <a:spLocks/>
          </p:cNvSpPr>
          <p:nvPr/>
        </p:nvSpPr>
        <p:spPr>
          <a:xfrm>
            <a:off x="3286125" y="42603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5" name="Oval 74"/>
          <p:cNvSpPr>
            <a:spLocks/>
          </p:cNvSpPr>
          <p:nvPr/>
        </p:nvSpPr>
        <p:spPr>
          <a:xfrm>
            <a:off x="3378200" y="426190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6" name="Oval 75"/>
          <p:cNvSpPr>
            <a:spLocks/>
          </p:cNvSpPr>
          <p:nvPr/>
        </p:nvSpPr>
        <p:spPr>
          <a:xfrm>
            <a:off x="4110038" y="43349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7" name="Oval 76"/>
          <p:cNvSpPr>
            <a:spLocks/>
          </p:cNvSpPr>
          <p:nvPr/>
        </p:nvSpPr>
        <p:spPr>
          <a:xfrm>
            <a:off x="4202113" y="43365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8" name="Oval 77"/>
          <p:cNvSpPr>
            <a:spLocks/>
          </p:cNvSpPr>
          <p:nvPr/>
        </p:nvSpPr>
        <p:spPr>
          <a:xfrm>
            <a:off x="5243513" y="428254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79" name="Oval 78"/>
          <p:cNvSpPr>
            <a:spLocks/>
          </p:cNvSpPr>
          <p:nvPr/>
        </p:nvSpPr>
        <p:spPr>
          <a:xfrm>
            <a:off x="6711950" y="430477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>
          <a:xfrm>
            <a:off x="6804025" y="42936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1" name="Oval 80"/>
          <p:cNvSpPr>
            <a:spLocks/>
          </p:cNvSpPr>
          <p:nvPr/>
        </p:nvSpPr>
        <p:spPr>
          <a:xfrm>
            <a:off x="6918325" y="42968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2" name="Oval 81"/>
          <p:cNvSpPr>
            <a:spLocks/>
          </p:cNvSpPr>
          <p:nvPr/>
        </p:nvSpPr>
        <p:spPr>
          <a:xfrm>
            <a:off x="7010400" y="42984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3" name="Oval 82"/>
          <p:cNvSpPr>
            <a:spLocks/>
          </p:cNvSpPr>
          <p:nvPr/>
        </p:nvSpPr>
        <p:spPr>
          <a:xfrm>
            <a:off x="6343650" y="42841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4" name="Oval 83"/>
          <p:cNvSpPr>
            <a:spLocks/>
          </p:cNvSpPr>
          <p:nvPr/>
        </p:nvSpPr>
        <p:spPr>
          <a:xfrm>
            <a:off x="6435725" y="42730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5" name="Oval 84"/>
          <p:cNvSpPr>
            <a:spLocks/>
          </p:cNvSpPr>
          <p:nvPr/>
        </p:nvSpPr>
        <p:spPr>
          <a:xfrm>
            <a:off x="6550025" y="42761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6" name="Oval 85"/>
          <p:cNvSpPr>
            <a:spLocks/>
          </p:cNvSpPr>
          <p:nvPr/>
        </p:nvSpPr>
        <p:spPr>
          <a:xfrm>
            <a:off x="6642100" y="42777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7" name="Oval 86"/>
          <p:cNvSpPr>
            <a:spLocks/>
          </p:cNvSpPr>
          <p:nvPr/>
        </p:nvSpPr>
        <p:spPr>
          <a:xfrm>
            <a:off x="7507288" y="42968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8" name="Oval 87"/>
          <p:cNvSpPr>
            <a:spLocks/>
          </p:cNvSpPr>
          <p:nvPr/>
        </p:nvSpPr>
        <p:spPr>
          <a:xfrm>
            <a:off x="7599363" y="42857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89" name="Oval 88"/>
          <p:cNvSpPr>
            <a:spLocks/>
          </p:cNvSpPr>
          <p:nvPr/>
        </p:nvSpPr>
        <p:spPr>
          <a:xfrm>
            <a:off x="7712075" y="42888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0" name="Oval 89"/>
          <p:cNvSpPr>
            <a:spLocks/>
          </p:cNvSpPr>
          <p:nvPr/>
        </p:nvSpPr>
        <p:spPr>
          <a:xfrm>
            <a:off x="7804150" y="42904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1" name="Oval 90"/>
          <p:cNvSpPr>
            <a:spLocks/>
          </p:cNvSpPr>
          <p:nvPr/>
        </p:nvSpPr>
        <p:spPr>
          <a:xfrm>
            <a:off x="7137400" y="42761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2" name="Oval 91"/>
          <p:cNvSpPr>
            <a:spLocks/>
          </p:cNvSpPr>
          <p:nvPr/>
        </p:nvSpPr>
        <p:spPr>
          <a:xfrm>
            <a:off x="7229475" y="42650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3" name="Oval 92"/>
          <p:cNvSpPr>
            <a:spLocks/>
          </p:cNvSpPr>
          <p:nvPr/>
        </p:nvSpPr>
        <p:spPr>
          <a:xfrm>
            <a:off x="7343775" y="42682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4" name="Oval 93"/>
          <p:cNvSpPr>
            <a:spLocks/>
          </p:cNvSpPr>
          <p:nvPr/>
        </p:nvSpPr>
        <p:spPr>
          <a:xfrm>
            <a:off x="7435850" y="426984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5246688" y="42968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5338763" y="42857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5453063" y="42888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8" name="Oval 97"/>
          <p:cNvSpPr>
            <a:spLocks/>
          </p:cNvSpPr>
          <p:nvPr/>
        </p:nvSpPr>
        <p:spPr>
          <a:xfrm>
            <a:off x="5545138" y="42904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99" name="Oval 98"/>
          <p:cNvSpPr>
            <a:spLocks/>
          </p:cNvSpPr>
          <p:nvPr/>
        </p:nvSpPr>
        <p:spPr>
          <a:xfrm>
            <a:off x="4878388" y="42761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0" name="Oval 99"/>
          <p:cNvSpPr>
            <a:spLocks/>
          </p:cNvSpPr>
          <p:nvPr/>
        </p:nvSpPr>
        <p:spPr>
          <a:xfrm>
            <a:off x="4970463" y="42650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1" name="Oval 100"/>
          <p:cNvSpPr>
            <a:spLocks/>
          </p:cNvSpPr>
          <p:nvPr/>
        </p:nvSpPr>
        <p:spPr>
          <a:xfrm>
            <a:off x="5084763" y="42682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2" name="Oval 101"/>
          <p:cNvSpPr>
            <a:spLocks/>
          </p:cNvSpPr>
          <p:nvPr/>
        </p:nvSpPr>
        <p:spPr>
          <a:xfrm>
            <a:off x="5176838" y="426984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3" name="Oval 102"/>
          <p:cNvSpPr>
            <a:spLocks/>
          </p:cNvSpPr>
          <p:nvPr/>
        </p:nvSpPr>
        <p:spPr>
          <a:xfrm>
            <a:off x="6042025" y="42888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4" name="Oval 103"/>
          <p:cNvSpPr>
            <a:spLocks/>
          </p:cNvSpPr>
          <p:nvPr/>
        </p:nvSpPr>
        <p:spPr>
          <a:xfrm>
            <a:off x="6134100" y="42777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5" name="Oval 104"/>
          <p:cNvSpPr>
            <a:spLocks/>
          </p:cNvSpPr>
          <p:nvPr/>
        </p:nvSpPr>
        <p:spPr>
          <a:xfrm>
            <a:off x="6246813" y="42809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6" name="Oval 105"/>
          <p:cNvSpPr>
            <a:spLocks/>
          </p:cNvSpPr>
          <p:nvPr/>
        </p:nvSpPr>
        <p:spPr>
          <a:xfrm>
            <a:off x="6338888" y="428254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7" name="Oval 106"/>
          <p:cNvSpPr>
            <a:spLocks/>
          </p:cNvSpPr>
          <p:nvPr/>
        </p:nvSpPr>
        <p:spPr>
          <a:xfrm>
            <a:off x="5672138" y="42682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8" name="Oval 107"/>
          <p:cNvSpPr>
            <a:spLocks/>
          </p:cNvSpPr>
          <p:nvPr/>
        </p:nvSpPr>
        <p:spPr>
          <a:xfrm>
            <a:off x="5764213" y="425714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09" name="Oval 108"/>
          <p:cNvSpPr>
            <a:spLocks/>
          </p:cNvSpPr>
          <p:nvPr/>
        </p:nvSpPr>
        <p:spPr>
          <a:xfrm>
            <a:off x="5878513" y="42603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0" name="Oval 109"/>
          <p:cNvSpPr>
            <a:spLocks/>
          </p:cNvSpPr>
          <p:nvPr/>
        </p:nvSpPr>
        <p:spPr>
          <a:xfrm>
            <a:off x="5970588" y="426190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1" name="Oval 110"/>
          <p:cNvSpPr>
            <a:spLocks/>
          </p:cNvSpPr>
          <p:nvPr/>
        </p:nvSpPr>
        <p:spPr>
          <a:xfrm>
            <a:off x="6702425" y="43349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2" name="Oval 111"/>
          <p:cNvSpPr>
            <a:spLocks/>
          </p:cNvSpPr>
          <p:nvPr/>
        </p:nvSpPr>
        <p:spPr>
          <a:xfrm>
            <a:off x="6794500" y="43365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3" name="Oval 112"/>
          <p:cNvSpPr>
            <a:spLocks/>
          </p:cNvSpPr>
          <p:nvPr/>
        </p:nvSpPr>
        <p:spPr>
          <a:xfrm>
            <a:off x="7835900" y="428254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4119563" y="225742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4211638" y="224631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4325938" y="224948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4418013" y="225107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3751263" y="2236788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3843338" y="222567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3957638" y="2228850"/>
            <a:ext cx="163512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4049713" y="2230438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4914900" y="2249488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5006975" y="2238375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5119688" y="224155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5211763" y="224313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4545013" y="222885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4637088" y="2217738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4751388" y="2220913"/>
            <a:ext cx="163512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4843463" y="2222500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2654300" y="224948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2746375" y="223837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2860675" y="224155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2952750" y="224313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2286000" y="222885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2378075" y="2217738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2492375" y="2220913"/>
            <a:ext cx="163513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2584450" y="2222500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3449638" y="2241550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3541713" y="2230438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3654425" y="223361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3746500" y="223520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3079750" y="2220913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3171825" y="220980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3286125" y="221297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3378200" y="221456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4110038" y="2287588"/>
            <a:ext cx="163512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>
            <a:off x="4202113" y="2289175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5243513" y="223520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>
            <a:off x="6711950" y="225742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6804025" y="224631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1" name="Oval 150"/>
          <p:cNvSpPr>
            <a:spLocks noChangeAspect="1"/>
          </p:cNvSpPr>
          <p:nvPr/>
        </p:nvSpPr>
        <p:spPr>
          <a:xfrm>
            <a:off x="6918325" y="224948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2" name="Oval 151"/>
          <p:cNvSpPr>
            <a:spLocks noChangeAspect="1"/>
          </p:cNvSpPr>
          <p:nvPr/>
        </p:nvSpPr>
        <p:spPr>
          <a:xfrm>
            <a:off x="7010400" y="225107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3" name="Oval 152"/>
          <p:cNvSpPr>
            <a:spLocks noChangeAspect="1"/>
          </p:cNvSpPr>
          <p:nvPr/>
        </p:nvSpPr>
        <p:spPr>
          <a:xfrm>
            <a:off x="6343650" y="2236788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4" name="Oval 153"/>
          <p:cNvSpPr>
            <a:spLocks noChangeAspect="1"/>
          </p:cNvSpPr>
          <p:nvPr/>
        </p:nvSpPr>
        <p:spPr>
          <a:xfrm>
            <a:off x="6435725" y="222567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5" name="Oval 154"/>
          <p:cNvSpPr>
            <a:spLocks noChangeAspect="1"/>
          </p:cNvSpPr>
          <p:nvPr/>
        </p:nvSpPr>
        <p:spPr>
          <a:xfrm>
            <a:off x="6550025" y="2228850"/>
            <a:ext cx="163513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6" name="Oval 155"/>
          <p:cNvSpPr>
            <a:spLocks noChangeAspect="1"/>
          </p:cNvSpPr>
          <p:nvPr/>
        </p:nvSpPr>
        <p:spPr>
          <a:xfrm>
            <a:off x="6642100" y="2230438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7" name="Oval 156"/>
          <p:cNvSpPr>
            <a:spLocks noChangeAspect="1"/>
          </p:cNvSpPr>
          <p:nvPr/>
        </p:nvSpPr>
        <p:spPr>
          <a:xfrm>
            <a:off x="7507288" y="2249488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8" name="Oval 157"/>
          <p:cNvSpPr>
            <a:spLocks noChangeAspect="1"/>
          </p:cNvSpPr>
          <p:nvPr/>
        </p:nvSpPr>
        <p:spPr>
          <a:xfrm>
            <a:off x="7599363" y="2238375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59" name="Oval 158"/>
          <p:cNvSpPr>
            <a:spLocks noChangeAspect="1"/>
          </p:cNvSpPr>
          <p:nvPr/>
        </p:nvSpPr>
        <p:spPr>
          <a:xfrm>
            <a:off x="7712075" y="224155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0" name="Oval 159"/>
          <p:cNvSpPr>
            <a:spLocks noChangeAspect="1"/>
          </p:cNvSpPr>
          <p:nvPr/>
        </p:nvSpPr>
        <p:spPr>
          <a:xfrm>
            <a:off x="7804150" y="224313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1" name="Oval 160"/>
          <p:cNvSpPr>
            <a:spLocks noChangeAspect="1"/>
          </p:cNvSpPr>
          <p:nvPr/>
        </p:nvSpPr>
        <p:spPr>
          <a:xfrm>
            <a:off x="7137400" y="222885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2" name="Oval 161"/>
          <p:cNvSpPr>
            <a:spLocks noChangeAspect="1"/>
          </p:cNvSpPr>
          <p:nvPr/>
        </p:nvSpPr>
        <p:spPr>
          <a:xfrm>
            <a:off x="7229475" y="2217738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3" name="Oval 162"/>
          <p:cNvSpPr>
            <a:spLocks noChangeAspect="1"/>
          </p:cNvSpPr>
          <p:nvPr/>
        </p:nvSpPr>
        <p:spPr>
          <a:xfrm>
            <a:off x="7343775" y="2220913"/>
            <a:ext cx="163513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4" name="Oval 163"/>
          <p:cNvSpPr>
            <a:spLocks noChangeAspect="1"/>
          </p:cNvSpPr>
          <p:nvPr/>
        </p:nvSpPr>
        <p:spPr>
          <a:xfrm>
            <a:off x="7435850" y="2222500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5" name="Oval 164"/>
          <p:cNvSpPr>
            <a:spLocks noChangeAspect="1"/>
          </p:cNvSpPr>
          <p:nvPr/>
        </p:nvSpPr>
        <p:spPr>
          <a:xfrm>
            <a:off x="5246688" y="224948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6" name="Oval 165"/>
          <p:cNvSpPr>
            <a:spLocks noChangeAspect="1"/>
          </p:cNvSpPr>
          <p:nvPr/>
        </p:nvSpPr>
        <p:spPr>
          <a:xfrm>
            <a:off x="5338763" y="223837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7" name="Oval 166"/>
          <p:cNvSpPr>
            <a:spLocks noChangeAspect="1"/>
          </p:cNvSpPr>
          <p:nvPr/>
        </p:nvSpPr>
        <p:spPr>
          <a:xfrm>
            <a:off x="5453063" y="224155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8" name="Oval 167"/>
          <p:cNvSpPr>
            <a:spLocks noChangeAspect="1"/>
          </p:cNvSpPr>
          <p:nvPr/>
        </p:nvSpPr>
        <p:spPr>
          <a:xfrm>
            <a:off x="5545138" y="224313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69" name="Oval 168"/>
          <p:cNvSpPr>
            <a:spLocks noChangeAspect="1"/>
          </p:cNvSpPr>
          <p:nvPr/>
        </p:nvSpPr>
        <p:spPr>
          <a:xfrm>
            <a:off x="4878388" y="222885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>
          <a:xfrm>
            <a:off x="4970463" y="2217738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1" name="Oval 170"/>
          <p:cNvSpPr>
            <a:spLocks noChangeAspect="1"/>
          </p:cNvSpPr>
          <p:nvPr/>
        </p:nvSpPr>
        <p:spPr>
          <a:xfrm>
            <a:off x="5084763" y="2220913"/>
            <a:ext cx="163512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2" name="Oval 171"/>
          <p:cNvSpPr>
            <a:spLocks noChangeAspect="1"/>
          </p:cNvSpPr>
          <p:nvPr/>
        </p:nvSpPr>
        <p:spPr>
          <a:xfrm>
            <a:off x="5176838" y="2222500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3" name="Oval 172"/>
          <p:cNvSpPr>
            <a:spLocks noChangeAspect="1"/>
          </p:cNvSpPr>
          <p:nvPr/>
        </p:nvSpPr>
        <p:spPr>
          <a:xfrm>
            <a:off x="6042025" y="2241550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4" name="Oval 173"/>
          <p:cNvSpPr>
            <a:spLocks noChangeAspect="1"/>
          </p:cNvSpPr>
          <p:nvPr/>
        </p:nvSpPr>
        <p:spPr>
          <a:xfrm>
            <a:off x="6134100" y="2230438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5" name="Oval 174"/>
          <p:cNvSpPr>
            <a:spLocks noChangeAspect="1"/>
          </p:cNvSpPr>
          <p:nvPr/>
        </p:nvSpPr>
        <p:spPr>
          <a:xfrm>
            <a:off x="6246813" y="223361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6" name="Oval 175"/>
          <p:cNvSpPr>
            <a:spLocks noChangeAspect="1"/>
          </p:cNvSpPr>
          <p:nvPr/>
        </p:nvSpPr>
        <p:spPr>
          <a:xfrm>
            <a:off x="6338888" y="223520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5672138" y="2220913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5764213" y="220980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79" name="Oval 178"/>
          <p:cNvSpPr>
            <a:spLocks noChangeAspect="1"/>
          </p:cNvSpPr>
          <p:nvPr/>
        </p:nvSpPr>
        <p:spPr>
          <a:xfrm>
            <a:off x="5878513" y="221297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0" name="Oval 179"/>
          <p:cNvSpPr>
            <a:spLocks noChangeAspect="1"/>
          </p:cNvSpPr>
          <p:nvPr/>
        </p:nvSpPr>
        <p:spPr>
          <a:xfrm>
            <a:off x="5970588" y="221456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1" name="Oval 180"/>
          <p:cNvSpPr>
            <a:spLocks noChangeAspect="1"/>
          </p:cNvSpPr>
          <p:nvPr/>
        </p:nvSpPr>
        <p:spPr>
          <a:xfrm>
            <a:off x="6702425" y="2287588"/>
            <a:ext cx="163513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2" name="Oval 181"/>
          <p:cNvSpPr>
            <a:spLocks noChangeAspect="1"/>
          </p:cNvSpPr>
          <p:nvPr/>
        </p:nvSpPr>
        <p:spPr>
          <a:xfrm>
            <a:off x="6794500" y="2289175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3" name="Oval 182"/>
          <p:cNvSpPr>
            <a:spLocks noChangeAspect="1"/>
          </p:cNvSpPr>
          <p:nvPr/>
        </p:nvSpPr>
        <p:spPr>
          <a:xfrm>
            <a:off x="7835900" y="223520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4" name="Oval 183"/>
          <p:cNvSpPr>
            <a:spLocks/>
          </p:cNvSpPr>
          <p:nvPr/>
        </p:nvSpPr>
        <p:spPr>
          <a:xfrm>
            <a:off x="4119563" y="529060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5" name="Oval 184"/>
          <p:cNvSpPr>
            <a:spLocks/>
          </p:cNvSpPr>
          <p:nvPr/>
        </p:nvSpPr>
        <p:spPr>
          <a:xfrm>
            <a:off x="4211638" y="52794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6" name="Oval 185"/>
          <p:cNvSpPr>
            <a:spLocks/>
          </p:cNvSpPr>
          <p:nvPr/>
        </p:nvSpPr>
        <p:spPr>
          <a:xfrm>
            <a:off x="4325938" y="528267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7" name="Oval 186"/>
          <p:cNvSpPr>
            <a:spLocks/>
          </p:cNvSpPr>
          <p:nvPr/>
        </p:nvSpPr>
        <p:spPr>
          <a:xfrm>
            <a:off x="4418013" y="53350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8" name="Oval 187"/>
          <p:cNvSpPr>
            <a:spLocks/>
          </p:cNvSpPr>
          <p:nvPr/>
        </p:nvSpPr>
        <p:spPr>
          <a:xfrm>
            <a:off x="3751263" y="532077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89" name="Oval 188"/>
          <p:cNvSpPr>
            <a:spLocks/>
          </p:cNvSpPr>
          <p:nvPr/>
        </p:nvSpPr>
        <p:spPr>
          <a:xfrm>
            <a:off x="3843338" y="53096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0" name="Oval 189"/>
          <p:cNvSpPr>
            <a:spLocks/>
          </p:cNvSpPr>
          <p:nvPr/>
        </p:nvSpPr>
        <p:spPr>
          <a:xfrm>
            <a:off x="3957638" y="53128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1" name="Oval 190"/>
          <p:cNvSpPr>
            <a:spLocks/>
          </p:cNvSpPr>
          <p:nvPr/>
        </p:nvSpPr>
        <p:spPr>
          <a:xfrm>
            <a:off x="4049713" y="52636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2" name="Oval 191"/>
          <p:cNvSpPr>
            <a:spLocks/>
          </p:cNvSpPr>
          <p:nvPr/>
        </p:nvSpPr>
        <p:spPr>
          <a:xfrm>
            <a:off x="4914900" y="533347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3" name="Oval 192"/>
          <p:cNvSpPr>
            <a:spLocks/>
          </p:cNvSpPr>
          <p:nvPr/>
        </p:nvSpPr>
        <p:spPr>
          <a:xfrm>
            <a:off x="5006975" y="53223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4" name="Oval 193"/>
          <p:cNvSpPr>
            <a:spLocks/>
          </p:cNvSpPr>
          <p:nvPr/>
        </p:nvSpPr>
        <p:spPr>
          <a:xfrm>
            <a:off x="5119688" y="53255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5" name="Oval 194"/>
          <p:cNvSpPr>
            <a:spLocks/>
          </p:cNvSpPr>
          <p:nvPr/>
        </p:nvSpPr>
        <p:spPr>
          <a:xfrm>
            <a:off x="5211763" y="53271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6" name="Oval 195"/>
          <p:cNvSpPr>
            <a:spLocks/>
          </p:cNvSpPr>
          <p:nvPr/>
        </p:nvSpPr>
        <p:spPr>
          <a:xfrm>
            <a:off x="4545013" y="53128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7" name="Oval 196"/>
          <p:cNvSpPr>
            <a:spLocks/>
          </p:cNvSpPr>
          <p:nvPr/>
        </p:nvSpPr>
        <p:spPr>
          <a:xfrm>
            <a:off x="4637088" y="53017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8" name="Oval 197"/>
          <p:cNvSpPr>
            <a:spLocks/>
          </p:cNvSpPr>
          <p:nvPr/>
        </p:nvSpPr>
        <p:spPr>
          <a:xfrm>
            <a:off x="4751388" y="53048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199" name="Oval 198"/>
          <p:cNvSpPr>
            <a:spLocks/>
          </p:cNvSpPr>
          <p:nvPr/>
        </p:nvSpPr>
        <p:spPr>
          <a:xfrm>
            <a:off x="4843463" y="53064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0" name="Oval 199"/>
          <p:cNvSpPr>
            <a:spLocks/>
          </p:cNvSpPr>
          <p:nvPr/>
        </p:nvSpPr>
        <p:spPr>
          <a:xfrm>
            <a:off x="2654300" y="533347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1" name="Oval 200"/>
          <p:cNvSpPr>
            <a:spLocks/>
          </p:cNvSpPr>
          <p:nvPr/>
        </p:nvSpPr>
        <p:spPr>
          <a:xfrm>
            <a:off x="2746375" y="53223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2" name="Oval 201"/>
          <p:cNvSpPr>
            <a:spLocks/>
          </p:cNvSpPr>
          <p:nvPr/>
        </p:nvSpPr>
        <p:spPr>
          <a:xfrm>
            <a:off x="2860675" y="53255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3" name="Oval 202"/>
          <p:cNvSpPr>
            <a:spLocks/>
          </p:cNvSpPr>
          <p:nvPr/>
        </p:nvSpPr>
        <p:spPr>
          <a:xfrm>
            <a:off x="2952750" y="53271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4" name="Oval 203"/>
          <p:cNvSpPr>
            <a:spLocks/>
          </p:cNvSpPr>
          <p:nvPr/>
        </p:nvSpPr>
        <p:spPr>
          <a:xfrm>
            <a:off x="2286000" y="53128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5" name="Oval 204"/>
          <p:cNvSpPr>
            <a:spLocks/>
          </p:cNvSpPr>
          <p:nvPr/>
        </p:nvSpPr>
        <p:spPr>
          <a:xfrm>
            <a:off x="2378075" y="53017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6" name="Oval 205"/>
          <p:cNvSpPr>
            <a:spLocks/>
          </p:cNvSpPr>
          <p:nvPr/>
        </p:nvSpPr>
        <p:spPr>
          <a:xfrm>
            <a:off x="2492375" y="53048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7" name="Oval 206"/>
          <p:cNvSpPr>
            <a:spLocks/>
          </p:cNvSpPr>
          <p:nvPr/>
        </p:nvSpPr>
        <p:spPr>
          <a:xfrm>
            <a:off x="2584450" y="53064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8" name="Oval 207"/>
          <p:cNvSpPr>
            <a:spLocks/>
          </p:cNvSpPr>
          <p:nvPr/>
        </p:nvSpPr>
        <p:spPr>
          <a:xfrm>
            <a:off x="3449638" y="53255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09" name="Oval 208"/>
          <p:cNvSpPr>
            <a:spLocks/>
          </p:cNvSpPr>
          <p:nvPr/>
        </p:nvSpPr>
        <p:spPr>
          <a:xfrm>
            <a:off x="3541713" y="53144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0" name="Oval 209"/>
          <p:cNvSpPr>
            <a:spLocks/>
          </p:cNvSpPr>
          <p:nvPr/>
        </p:nvSpPr>
        <p:spPr>
          <a:xfrm>
            <a:off x="3654425" y="53175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1" name="Oval 210"/>
          <p:cNvSpPr>
            <a:spLocks/>
          </p:cNvSpPr>
          <p:nvPr/>
        </p:nvSpPr>
        <p:spPr>
          <a:xfrm>
            <a:off x="3746500" y="53191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2" name="Oval 211"/>
          <p:cNvSpPr>
            <a:spLocks/>
          </p:cNvSpPr>
          <p:nvPr/>
        </p:nvSpPr>
        <p:spPr>
          <a:xfrm>
            <a:off x="3079750" y="53048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3" name="Oval 212"/>
          <p:cNvSpPr>
            <a:spLocks/>
          </p:cNvSpPr>
          <p:nvPr/>
        </p:nvSpPr>
        <p:spPr>
          <a:xfrm>
            <a:off x="3171825" y="52937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4" name="Oval 213"/>
          <p:cNvSpPr>
            <a:spLocks/>
          </p:cNvSpPr>
          <p:nvPr/>
        </p:nvSpPr>
        <p:spPr>
          <a:xfrm>
            <a:off x="3286125" y="52969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5" name="Oval 214"/>
          <p:cNvSpPr>
            <a:spLocks/>
          </p:cNvSpPr>
          <p:nvPr/>
        </p:nvSpPr>
        <p:spPr>
          <a:xfrm>
            <a:off x="3378200" y="529854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6" name="Oval 215"/>
          <p:cNvSpPr>
            <a:spLocks/>
          </p:cNvSpPr>
          <p:nvPr/>
        </p:nvSpPr>
        <p:spPr>
          <a:xfrm>
            <a:off x="4110038" y="532077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7" name="Oval 216"/>
          <p:cNvSpPr>
            <a:spLocks/>
          </p:cNvSpPr>
          <p:nvPr/>
        </p:nvSpPr>
        <p:spPr>
          <a:xfrm>
            <a:off x="4202113" y="53223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8" name="Oval 217"/>
          <p:cNvSpPr>
            <a:spLocks/>
          </p:cNvSpPr>
          <p:nvPr/>
        </p:nvSpPr>
        <p:spPr>
          <a:xfrm>
            <a:off x="5243513" y="53191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19" name="Oval 218"/>
          <p:cNvSpPr>
            <a:spLocks/>
          </p:cNvSpPr>
          <p:nvPr/>
        </p:nvSpPr>
        <p:spPr>
          <a:xfrm>
            <a:off x="6711950" y="52636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0" name="Oval 219"/>
          <p:cNvSpPr>
            <a:spLocks/>
          </p:cNvSpPr>
          <p:nvPr/>
        </p:nvSpPr>
        <p:spPr>
          <a:xfrm>
            <a:off x="6804025" y="53302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1" name="Oval 220"/>
          <p:cNvSpPr>
            <a:spLocks/>
          </p:cNvSpPr>
          <p:nvPr/>
        </p:nvSpPr>
        <p:spPr>
          <a:xfrm>
            <a:off x="6918325" y="533347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2" name="Oval 221"/>
          <p:cNvSpPr>
            <a:spLocks/>
          </p:cNvSpPr>
          <p:nvPr/>
        </p:nvSpPr>
        <p:spPr>
          <a:xfrm>
            <a:off x="7010400" y="53350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3" name="Oval 222"/>
          <p:cNvSpPr>
            <a:spLocks/>
          </p:cNvSpPr>
          <p:nvPr/>
        </p:nvSpPr>
        <p:spPr>
          <a:xfrm>
            <a:off x="6343650" y="532077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4" name="Oval 223"/>
          <p:cNvSpPr>
            <a:spLocks/>
          </p:cNvSpPr>
          <p:nvPr/>
        </p:nvSpPr>
        <p:spPr>
          <a:xfrm>
            <a:off x="6435725" y="5309658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5" name="Oval 224"/>
          <p:cNvSpPr>
            <a:spLocks/>
          </p:cNvSpPr>
          <p:nvPr/>
        </p:nvSpPr>
        <p:spPr>
          <a:xfrm>
            <a:off x="6550025" y="53128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6" name="Oval 225"/>
          <p:cNvSpPr>
            <a:spLocks/>
          </p:cNvSpPr>
          <p:nvPr/>
        </p:nvSpPr>
        <p:spPr>
          <a:xfrm>
            <a:off x="6642100" y="53144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7" name="Oval 226"/>
          <p:cNvSpPr>
            <a:spLocks/>
          </p:cNvSpPr>
          <p:nvPr/>
        </p:nvSpPr>
        <p:spPr>
          <a:xfrm>
            <a:off x="7507288" y="533347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8" name="Oval 227"/>
          <p:cNvSpPr>
            <a:spLocks/>
          </p:cNvSpPr>
          <p:nvPr/>
        </p:nvSpPr>
        <p:spPr>
          <a:xfrm>
            <a:off x="7599363" y="53223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29" name="Oval 228"/>
          <p:cNvSpPr>
            <a:spLocks/>
          </p:cNvSpPr>
          <p:nvPr/>
        </p:nvSpPr>
        <p:spPr>
          <a:xfrm>
            <a:off x="7712075" y="53255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0" name="Oval 229"/>
          <p:cNvSpPr>
            <a:spLocks/>
          </p:cNvSpPr>
          <p:nvPr/>
        </p:nvSpPr>
        <p:spPr>
          <a:xfrm>
            <a:off x="7804150" y="53271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1" name="Oval 230"/>
          <p:cNvSpPr>
            <a:spLocks/>
          </p:cNvSpPr>
          <p:nvPr/>
        </p:nvSpPr>
        <p:spPr>
          <a:xfrm>
            <a:off x="7137400" y="53128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2" name="Oval 231"/>
          <p:cNvSpPr>
            <a:spLocks/>
          </p:cNvSpPr>
          <p:nvPr/>
        </p:nvSpPr>
        <p:spPr>
          <a:xfrm>
            <a:off x="7229475" y="53017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3" name="Oval 232"/>
          <p:cNvSpPr>
            <a:spLocks/>
          </p:cNvSpPr>
          <p:nvPr/>
        </p:nvSpPr>
        <p:spPr>
          <a:xfrm>
            <a:off x="7343775" y="5304895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4" name="Oval 233"/>
          <p:cNvSpPr>
            <a:spLocks/>
          </p:cNvSpPr>
          <p:nvPr/>
        </p:nvSpPr>
        <p:spPr>
          <a:xfrm>
            <a:off x="7435850" y="53064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5" name="Oval 234"/>
          <p:cNvSpPr>
            <a:spLocks/>
          </p:cNvSpPr>
          <p:nvPr/>
        </p:nvSpPr>
        <p:spPr>
          <a:xfrm>
            <a:off x="5246688" y="533347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6" name="Oval 235"/>
          <p:cNvSpPr>
            <a:spLocks/>
          </p:cNvSpPr>
          <p:nvPr/>
        </p:nvSpPr>
        <p:spPr>
          <a:xfrm>
            <a:off x="5338763" y="53223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7" name="Oval 236"/>
          <p:cNvSpPr>
            <a:spLocks/>
          </p:cNvSpPr>
          <p:nvPr/>
        </p:nvSpPr>
        <p:spPr>
          <a:xfrm>
            <a:off x="5453063" y="53255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8" name="Oval 237"/>
          <p:cNvSpPr>
            <a:spLocks/>
          </p:cNvSpPr>
          <p:nvPr/>
        </p:nvSpPr>
        <p:spPr>
          <a:xfrm>
            <a:off x="5545138" y="53271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39" name="Oval 238"/>
          <p:cNvSpPr>
            <a:spLocks/>
          </p:cNvSpPr>
          <p:nvPr/>
        </p:nvSpPr>
        <p:spPr>
          <a:xfrm>
            <a:off x="4878388" y="531283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0" name="Oval 239"/>
          <p:cNvSpPr>
            <a:spLocks/>
          </p:cNvSpPr>
          <p:nvPr/>
        </p:nvSpPr>
        <p:spPr>
          <a:xfrm>
            <a:off x="4970463" y="5301720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1" name="Oval 240"/>
          <p:cNvSpPr>
            <a:spLocks/>
          </p:cNvSpPr>
          <p:nvPr/>
        </p:nvSpPr>
        <p:spPr>
          <a:xfrm>
            <a:off x="5084763" y="53048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2" name="Oval 241"/>
          <p:cNvSpPr>
            <a:spLocks/>
          </p:cNvSpPr>
          <p:nvPr/>
        </p:nvSpPr>
        <p:spPr>
          <a:xfrm>
            <a:off x="5176838" y="53064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3" name="Oval 242"/>
          <p:cNvSpPr>
            <a:spLocks/>
          </p:cNvSpPr>
          <p:nvPr/>
        </p:nvSpPr>
        <p:spPr>
          <a:xfrm>
            <a:off x="6042025" y="532553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4" name="Oval 243"/>
          <p:cNvSpPr>
            <a:spLocks/>
          </p:cNvSpPr>
          <p:nvPr/>
        </p:nvSpPr>
        <p:spPr>
          <a:xfrm>
            <a:off x="6134100" y="533982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5" name="Oval 244"/>
          <p:cNvSpPr>
            <a:spLocks/>
          </p:cNvSpPr>
          <p:nvPr/>
        </p:nvSpPr>
        <p:spPr>
          <a:xfrm>
            <a:off x="6246813" y="53175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6" name="Oval 245"/>
          <p:cNvSpPr>
            <a:spLocks/>
          </p:cNvSpPr>
          <p:nvPr/>
        </p:nvSpPr>
        <p:spPr>
          <a:xfrm>
            <a:off x="6338888" y="53191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7" name="Oval 246"/>
          <p:cNvSpPr>
            <a:spLocks/>
          </p:cNvSpPr>
          <p:nvPr/>
        </p:nvSpPr>
        <p:spPr>
          <a:xfrm>
            <a:off x="5672138" y="530489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8" name="Oval 247"/>
          <p:cNvSpPr>
            <a:spLocks/>
          </p:cNvSpPr>
          <p:nvPr/>
        </p:nvSpPr>
        <p:spPr>
          <a:xfrm>
            <a:off x="5764213" y="5293783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49" name="Oval 248"/>
          <p:cNvSpPr>
            <a:spLocks/>
          </p:cNvSpPr>
          <p:nvPr/>
        </p:nvSpPr>
        <p:spPr>
          <a:xfrm>
            <a:off x="5878513" y="5296958"/>
            <a:ext cx="119062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0" name="Oval 249"/>
          <p:cNvSpPr>
            <a:spLocks/>
          </p:cNvSpPr>
          <p:nvPr/>
        </p:nvSpPr>
        <p:spPr>
          <a:xfrm>
            <a:off x="5970588" y="5298545"/>
            <a:ext cx="119062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1" name="Oval 250"/>
          <p:cNvSpPr>
            <a:spLocks/>
          </p:cNvSpPr>
          <p:nvPr/>
        </p:nvSpPr>
        <p:spPr>
          <a:xfrm>
            <a:off x="6702425" y="52937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2" name="Oval 251"/>
          <p:cNvSpPr>
            <a:spLocks/>
          </p:cNvSpPr>
          <p:nvPr/>
        </p:nvSpPr>
        <p:spPr>
          <a:xfrm>
            <a:off x="6794500" y="5295370"/>
            <a:ext cx="119063" cy="11906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3" name="Oval 252"/>
          <p:cNvSpPr>
            <a:spLocks/>
          </p:cNvSpPr>
          <p:nvPr/>
        </p:nvSpPr>
        <p:spPr>
          <a:xfrm>
            <a:off x="7835900" y="5319183"/>
            <a:ext cx="119063" cy="11906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4" name="Oval 253"/>
          <p:cNvSpPr>
            <a:spLocks noChangeAspect="1"/>
          </p:cNvSpPr>
          <p:nvPr/>
        </p:nvSpPr>
        <p:spPr>
          <a:xfrm>
            <a:off x="4119563" y="323215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5" name="Oval 254"/>
          <p:cNvSpPr>
            <a:spLocks noChangeAspect="1"/>
          </p:cNvSpPr>
          <p:nvPr/>
        </p:nvSpPr>
        <p:spPr>
          <a:xfrm>
            <a:off x="4211638" y="322103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6" name="Oval 255"/>
          <p:cNvSpPr>
            <a:spLocks noChangeAspect="1"/>
          </p:cNvSpPr>
          <p:nvPr/>
        </p:nvSpPr>
        <p:spPr>
          <a:xfrm>
            <a:off x="4325938" y="322421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7" name="Oval 256"/>
          <p:cNvSpPr>
            <a:spLocks noChangeAspect="1"/>
          </p:cNvSpPr>
          <p:nvPr/>
        </p:nvSpPr>
        <p:spPr>
          <a:xfrm>
            <a:off x="4418013" y="322580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8" name="Oval 257"/>
          <p:cNvSpPr>
            <a:spLocks noChangeAspect="1"/>
          </p:cNvSpPr>
          <p:nvPr/>
        </p:nvSpPr>
        <p:spPr>
          <a:xfrm>
            <a:off x="3751263" y="3211513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59" name="Oval 258"/>
          <p:cNvSpPr>
            <a:spLocks noChangeAspect="1"/>
          </p:cNvSpPr>
          <p:nvPr/>
        </p:nvSpPr>
        <p:spPr>
          <a:xfrm>
            <a:off x="3843338" y="320040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0" name="Oval 259"/>
          <p:cNvSpPr>
            <a:spLocks noChangeAspect="1"/>
          </p:cNvSpPr>
          <p:nvPr/>
        </p:nvSpPr>
        <p:spPr>
          <a:xfrm>
            <a:off x="3957638" y="3203575"/>
            <a:ext cx="163512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1" name="Oval 260"/>
          <p:cNvSpPr>
            <a:spLocks noChangeAspect="1"/>
          </p:cNvSpPr>
          <p:nvPr/>
        </p:nvSpPr>
        <p:spPr>
          <a:xfrm>
            <a:off x="4049713" y="3205163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2" name="Oval 261"/>
          <p:cNvSpPr>
            <a:spLocks noChangeAspect="1"/>
          </p:cNvSpPr>
          <p:nvPr/>
        </p:nvSpPr>
        <p:spPr>
          <a:xfrm>
            <a:off x="4914900" y="3224213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3" name="Oval 262"/>
          <p:cNvSpPr>
            <a:spLocks noChangeAspect="1"/>
          </p:cNvSpPr>
          <p:nvPr/>
        </p:nvSpPr>
        <p:spPr>
          <a:xfrm>
            <a:off x="5006975" y="3213100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4" name="Oval 263"/>
          <p:cNvSpPr>
            <a:spLocks noChangeAspect="1"/>
          </p:cNvSpPr>
          <p:nvPr/>
        </p:nvSpPr>
        <p:spPr>
          <a:xfrm>
            <a:off x="5119688" y="321627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5" name="Oval 264"/>
          <p:cNvSpPr>
            <a:spLocks noChangeAspect="1"/>
          </p:cNvSpPr>
          <p:nvPr/>
        </p:nvSpPr>
        <p:spPr>
          <a:xfrm>
            <a:off x="5211763" y="321786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6" name="Oval 265"/>
          <p:cNvSpPr>
            <a:spLocks noChangeAspect="1"/>
          </p:cNvSpPr>
          <p:nvPr/>
        </p:nvSpPr>
        <p:spPr>
          <a:xfrm>
            <a:off x="4545013" y="320357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7" name="Oval 266"/>
          <p:cNvSpPr>
            <a:spLocks noChangeAspect="1"/>
          </p:cNvSpPr>
          <p:nvPr/>
        </p:nvSpPr>
        <p:spPr>
          <a:xfrm>
            <a:off x="4637088" y="3192463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8" name="Oval 267"/>
          <p:cNvSpPr>
            <a:spLocks noChangeAspect="1"/>
          </p:cNvSpPr>
          <p:nvPr/>
        </p:nvSpPr>
        <p:spPr>
          <a:xfrm>
            <a:off x="4751388" y="3195638"/>
            <a:ext cx="163512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69" name="Oval 268"/>
          <p:cNvSpPr>
            <a:spLocks noChangeAspect="1"/>
          </p:cNvSpPr>
          <p:nvPr/>
        </p:nvSpPr>
        <p:spPr>
          <a:xfrm>
            <a:off x="4843463" y="3197225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0" name="Oval 269"/>
          <p:cNvSpPr>
            <a:spLocks noChangeAspect="1"/>
          </p:cNvSpPr>
          <p:nvPr/>
        </p:nvSpPr>
        <p:spPr>
          <a:xfrm>
            <a:off x="2654300" y="322421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1" name="Oval 270"/>
          <p:cNvSpPr>
            <a:spLocks noChangeAspect="1"/>
          </p:cNvSpPr>
          <p:nvPr/>
        </p:nvSpPr>
        <p:spPr>
          <a:xfrm>
            <a:off x="2746375" y="321310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2" name="Oval 271"/>
          <p:cNvSpPr>
            <a:spLocks noChangeAspect="1"/>
          </p:cNvSpPr>
          <p:nvPr/>
        </p:nvSpPr>
        <p:spPr>
          <a:xfrm>
            <a:off x="2860675" y="321627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3" name="Oval 272"/>
          <p:cNvSpPr>
            <a:spLocks noChangeAspect="1"/>
          </p:cNvSpPr>
          <p:nvPr/>
        </p:nvSpPr>
        <p:spPr>
          <a:xfrm>
            <a:off x="2952750" y="321786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4" name="Oval 273"/>
          <p:cNvSpPr>
            <a:spLocks noChangeAspect="1"/>
          </p:cNvSpPr>
          <p:nvPr/>
        </p:nvSpPr>
        <p:spPr>
          <a:xfrm>
            <a:off x="2286000" y="320357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5" name="Oval 274"/>
          <p:cNvSpPr>
            <a:spLocks noChangeAspect="1"/>
          </p:cNvSpPr>
          <p:nvPr/>
        </p:nvSpPr>
        <p:spPr>
          <a:xfrm>
            <a:off x="2378075" y="3192463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6" name="Oval 275"/>
          <p:cNvSpPr>
            <a:spLocks noChangeAspect="1"/>
          </p:cNvSpPr>
          <p:nvPr/>
        </p:nvSpPr>
        <p:spPr>
          <a:xfrm>
            <a:off x="2492375" y="3195638"/>
            <a:ext cx="163513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7" name="Oval 276"/>
          <p:cNvSpPr>
            <a:spLocks noChangeAspect="1"/>
          </p:cNvSpPr>
          <p:nvPr/>
        </p:nvSpPr>
        <p:spPr>
          <a:xfrm>
            <a:off x="2584450" y="3197225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8" name="Oval 277"/>
          <p:cNvSpPr>
            <a:spLocks noChangeAspect="1"/>
          </p:cNvSpPr>
          <p:nvPr/>
        </p:nvSpPr>
        <p:spPr>
          <a:xfrm>
            <a:off x="3449638" y="3216275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79" name="Oval 278"/>
          <p:cNvSpPr>
            <a:spLocks noChangeAspect="1"/>
          </p:cNvSpPr>
          <p:nvPr/>
        </p:nvSpPr>
        <p:spPr>
          <a:xfrm>
            <a:off x="3541713" y="3205163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0" name="Oval 279"/>
          <p:cNvSpPr>
            <a:spLocks noChangeAspect="1"/>
          </p:cNvSpPr>
          <p:nvPr/>
        </p:nvSpPr>
        <p:spPr>
          <a:xfrm>
            <a:off x="3654425" y="320833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1" name="Oval 280"/>
          <p:cNvSpPr>
            <a:spLocks noChangeAspect="1"/>
          </p:cNvSpPr>
          <p:nvPr/>
        </p:nvSpPr>
        <p:spPr>
          <a:xfrm>
            <a:off x="3746500" y="320992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2" name="Oval 281"/>
          <p:cNvSpPr>
            <a:spLocks noChangeAspect="1"/>
          </p:cNvSpPr>
          <p:nvPr/>
        </p:nvSpPr>
        <p:spPr>
          <a:xfrm>
            <a:off x="3079750" y="3195638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3" name="Oval 282"/>
          <p:cNvSpPr>
            <a:spLocks noChangeAspect="1"/>
          </p:cNvSpPr>
          <p:nvPr/>
        </p:nvSpPr>
        <p:spPr>
          <a:xfrm>
            <a:off x="3171825" y="318452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4" name="Oval 283"/>
          <p:cNvSpPr>
            <a:spLocks noChangeAspect="1"/>
          </p:cNvSpPr>
          <p:nvPr/>
        </p:nvSpPr>
        <p:spPr>
          <a:xfrm>
            <a:off x="3286125" y="318770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5" name="Oval 284"/>
          <p:cNvSpPr>
            <a:spLocks noChangeAspect="1"/>
          </p:cNvSpPr>
          <p:nvPr/>
        </p:nvSpPr>
        <p:spPr>
          <a:xfrm>
            <a:off x="3378200" y="318928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6" name="Oval 285"/>
          <p:cNvSpPr>
            <a:spLocks noChangeAspect="1"/>
          </p:cNvSpPr>
          <p:nvPr/>
        </p:nvSpPr>
        <p:spPr>
          <a:xfrm>
            <a:off x="4110038" y="3262313"/>
            <a:ext cx="163512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7" name="Oval 286"/>
          <p:cNvSpPr>
            <a:spLocks noChangeAspect="1"/>
          </p:cNvSpPr>
          <p:nvPr/>
        </p:nvSpPr>
        <p:spPr>
          <a:xfrm>
            <a:off x="4202113" y="3263900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8" name="Oval 287"/>
          <p:cNvSpPr>
            <a:spLocks noChangeAspect="1"/>
          </p:cNvSpPr>
          <p:nvPr/>
        </p:nvSpPr>
        <p:spPr>
          <a:xfrm>
            <a:off x="5243513" y="320992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89" name="Oval 288"/>
          <p:cNvSpPr>
            <a:spLocks noChangeAspect="1"/>
          </p:cNvSpPr>
          <p:nvPr/>
        </p:nvSpPr>
        <p:spPr>
          <a:xfrm>
            <a:off x="6711950" y="323215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0" name="Oval 289"/>
          <p:cNvSpPr>
            <a:spLocks noChangeAspect="1"/>
          </p:cNvSpPr>
          <p:nvPr/>
        </p:nvSpPr>
        <p:spPr>
          <a:xfrm>
            <a:off x="6804025" y="322103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1" name="Oval 290"/>
          <p:cNvSpPr>
            <a:spLocks noChangeAspect="1"/>
          </p:cNvSpPr>
          <p:nvPr/>
        </p:nvSpPr>
        <p:spPr>
          <a:xfrm>
            <a:off x="6918325" y="322421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2" name="Oval 291"/>
          <p:cNvSpPr>
            <a:spLocks noChangeAspect="1"/>
          </p:cNvSpPr>
          <p:nvPr/>
        </p:nvSpPr>
        <p:spPr>
          <a:xfrm>
            <a:off x="7010400" y="322580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3" name="Oval 292"/>
          <p:cNvSpPr>
            <a:spLocks noChangeAspect="1"/>
          </p:cNvSpPr>
          <p:nvPr/>
        </p:nvSpPr>
        <p:spPr>
          <a:xfrm>
            <a:off x="6343650" y="3211513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4" name="Oval 293"/>
          <p:cNvSpPr>
            <a:spLocks noChangeAspect="1"/>
          </p:cNvSpPr>
          <p:nvPr/>
        </p:nvSpPr>
        <p:spPr>
          <a:xfrm>
            <a:off x="6435725" y="320040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5" name="Oval 294"/>
          <p:cNvSpPr>
            <a:spLocks noChangeAspect="1"/>
          </p:cNvSpPr>
          <p:nvPr/>
        </p:nvSpPr>
        <p:spPr>
          <a:xfrm>
            <a:off x="6550025" y="3203575"/>
            <a:ext cx="163513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6" name="Oval 295"/>
          <p:cNvSpPr>
            <a:spLocks noChangeAspect="1"/>
          </p:cNvSpPr>
          <p:nvPr/>
        </p:nvSpPr>
        <p:spPr>
          <a:xfrm>
            <a:off x="6642100" y="3205163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7" name="Oval 296"/>
          <p:cNvSpPr>
            <a:spLocks noChangeAspect="1"/>
          </p:cNvSpPr>
          <p:nvPr/>
        </p:nvSpPr>
        <p:spPr>
          <a:xfrm>
            <a:off x="7507288" y="3224213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8" name="Oval 297"/>
          <p:cNvSpPr>
            <a:spLocks noChangeAspect="1"/>
          </p:cNvSpPr>
          <p:nvPr/>
        </p:nvSpPr>
        <p:spPr>
          <a:xfrm>
            <a:off x="7599363" y="3213100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299" name="Oval 298"/>
          <p:cNvSpPr>
            <a:spLocks noChangeAspect="1"/>
          </p:cNvSpPr>
          <p:nvPr/>
        </p:nvSpPr>
        <p:spPr>
          <a:xfrm>
            <a:off x="7712075" y="321627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0" name="Oval 299"/>
          <p:cNvSpPr>
            <a:spLocks noChangeAspect="1"/>
          </p:cNvSpPr>
          <p:nvPr/>
        </p:nvSpPr>
        <p:spPr>
          <a:xfrm>
            <a:off x="7804150" y="321786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1" name="Oval 300"/>
          <p:cNvSpPr>
            <a:spLocks noChangeAspect="1"/>
          </p:cNvSpPr>
          <p:nvPr/>
        </p:nvSpPr>
        <p:spPr>
          <a:xfrm>
            <a:off x="7137400" y="320357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2" name="Oval 301"/>
          <p:cNvSpPr>
            <a:spLocks noChangeAspect="1"/>
          </p:cNvSpPr>
          <p:nvPr/>
        </p:nvSpPr>
        <p:spPr>
          <a:xfrm>
            <a:off x="7229475" y="3192463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3" name="Oval 302"/>
          <p:cNvSpPr>
            <a:spLocks noChangeAspect="1"/>
          </p:cNvSpPr>
          <p:nvPr/>
        </p:nvSpPr>
        <p:spPr>
          <a:xfrm>
            <a:off x="7343775" y="3195638"/>
            <a:ext cx="163513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4" name="Oval 303"/>
          <p:cNvSpPr>
            <a:spLocks noChangeAspect="1"/>
          </p:cNvSpPr>
          <p:nvPr/>
        </p:nvSpPr>
        <p:spPr>
          <a:xfrm>
            <a:off x="7435850" y="3197225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5" name="Oval 304"/>
          <p:cNvSpPr>
            <a:spLocks noChangeAspect="1"/>
          </p:cNvSpPr>
          <p:nvPr/>
        </p:nvSpPr>
        <p:spPr>
          <a:xfrm>
            <a:off x="5246688" y="322421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6" name="Oval 305"/>
          <p:cNvSpPr>
            <a:spLocks noChangeAspect="1"/>
          </p:cNvSpPr>
          <p:nvPr/>
        </p:nvSpPr>
        <p:spPr>
          <a:xfrm>
            <a:off x="5338763" y="3213100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7" name="Oval 306"/>
          <p:cNvSpPr>
            <a:spLocks noChangeAspect="1"/>
          </p:cNvSpPr>
          <p:nvPr/>
        </p:nvSpPr>
        <p:spPr>
          <a:xfrm>
            <a:off x="5453063" y="321627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8" name="Oval 307"/>
          <p:cNvSpPr>
            <a:spLocks noChangeAspect="1"/>
          </p:cNvSpPr>
          <p:nvPr/>
        </p:nvSpPr>
        <p:spPr>
          <a:xfrm>
            <a:off x="5545138" y="3217863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09" name="Oval 308"/>
          <p:cNvSpPr>
            <a:spLocks noChangeAspect="1"/>
          </p:cNvSpPr>
          <p:nvPr/>
        </p:nvSpPr>
        <p:spPr>
          <a:xfrm>
            <a:off x="4878388" y="320357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0" name="Oval 309"/>
          <p:cNvSpPr>
            <a:spLocks noChangeAspect="1"/>
          </p:cNvSpPr>
          <p:nvPr/>
        </p:nvSpPr>
        <p:spPr>
          <a:xfrm>
            <a:off x="4970463" y="3192463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1" name="Oval 310"/>
          <p:cNvSpPr>
            <a:spLocks noChangeAspect="1"/>
          </p:cNvSpPr>
          <p:nvPr/>
        </p:nvSpPr>
        <p:spPr>
          <a:xfrm>
            <a:off x="5084763" y="3195638"/>
            <a:ext cx="163512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2" name="Oval 311"/>
          <p:cNvSpPr>
            <a:spLocks noChangeAspect="1"/>
          </p:cNvSpPr>
          <p:nvPr/>
        </p:nvSpPr>
        <p:spPr>
          <a:xfrm>
            <a:off x="5176838" y="3197225"/>
            <a:ext cx="163512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3" name="Oval 312"/>
          <p:cNvSpPr>
            <a:spLocks noChangeAspect="1"/>
          </p:cNvSpPr>
          <p:nvPr/>
        </p:nvSpPr>
        <p:spPr>
          <a:xfrm>
            <a:off x="6042025" y="3216275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4" name="Oval 313"/>
          <p:cNvSpPr>
            <a:spLocks noChangeAspect="1"/>
          </p:cNvSpPr>
          <p:nvPr/>
        </p:nvSpPr>
        <p:spPr>
          <a:xfrm>
            <a:off x="6134100" y="3205163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5" name="Oval 314"/>
          <p:cNvSpPr>
            <a:spLocks noChangeAspect="1"/>
          </p:cNvSpPr>
          <p:nvPr/>
        </p:nvSpPr>
        <p:spPr>
          <a:xfrm>
            <a:off x="6246813" y="320833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6" name="Oval 315"/>
          <p:cNvSpPr>
            <a:spLocks noChangeAspect="1"/>
          </p:cNvSpPr>
          <p:nvPr/>
        </p:nvSpPr>
        <p:spPr>
          <a:xfrm>
            <a:off x="6338888" y="320992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7" name="Oval 316"/>
          <p:cNvSpPr>
            <a:spLocks noChangeAspect="1"/>
          </p:cNvSpPr>
          <p:nvPr/>
        </p:nvSpPr>
        <p:spPr>
          <a:xfrm>
            <a:off x="5672138" y="3195638"/>
            <a:ext cx="165100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8" name="Oval 317"/>
          <p:cNvSpPr>
            <a:spLocks noChangeAspect="1"/>
          </p:cNvSpPr>
          <p:nvPr/>
        </p:nvSpPr>
        <p:spPr>
          <a:xfrm>
            <a:off x="5764213" y="3184525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19" name="Oval 318"/>
          <p:cNvSpPr>
            <a:spLocks noChangeAspect="1"/>
          </p:cNvSpPr>
          <p:nvPr/>
        </p:nvSpPr>
        <p:spPr>
          <a:xfrm>
            <a:off x="5878513" y="3187700"/>
            <a:ext cx="165100" cy="163513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20" name="Oval 319"/>
          <p:cNvSpPr>
            <a:spLocks noChangeAspect="1"/>
          </p:cNvSpPr>
          <p:nvPr/>
        </p:nvSpPr>
        <p:spPr>
          <a:xfrm>
            <a:off x="5970588" y="3189288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21" name="Oval 320"/>
          <p:cNvSpPr>
            <a:spLocks noChangeAspect="1"/>
          </p:cNvSpPr>
          <p:nvPr/>
        </p:nvSpPr>
        <p:spPr>
          <a:xfrm>
            <a:off x="6702425" y="3262313"/>
            <a:ext cx="163513" cy="163512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22" name="Oval 321"/>
          <p:cNvSpPr>
            <a:spLocks noChangeAspect="1"/>
          </p:cNvSpPr>
          <p:nvPr/>
        </p:nvSpPr>
        <p:spPr>
          <a:xfrm>
            <a:off x="6794500" y="3263900"/>
            <a:ext cx="163513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sp>
        <p:nvSpPr>
          <p:cNvPr id="323" name="Oval 322"/>
          <p:cNvSpPr>
            <a:spLocks noChangeAspect="1"/>
          </p:cNvSpPr>
          <p:nvPr/>
        </p:nvSpPr>
        <p:spPr>
          <a:xfrm>
            <a:off x="7835900" y="3209925"/>
            <a:ext cx="165100" cy="165100"/>
          </a:xfrm>
          <a:prstGeom prst="ellipse">
            <a:avLst/>
          </a:prstGeom>
          <a:solidFill>
            <a:schemeClr val="accent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i="1">
              <a:latin typeface="Times"/>
              <a:cs typeface="Times"/>
            </a:endParaRPr>
          </a:p>
        </p:txBody>
      </p:sp>
      <p:grpSp>
        <p:nvGrpSpPr>
          <p:cNvPr id="324" name="Group 1"/>
          <p:cNvGrpSpPr>
            <a:grpSpLocks/>
          </p:cNvGrpSpPr>
          <p:nvPr/>
        </p:nvGrpSpPr>
        <p:grpSpPr bwMode="auto">
          <a:xfrm flipV="1">
            <a:off x="4048125" y="4527020"/>
            <a:ext cx="828675" cy="812800"/>
            <a:chOff x="9710737" y="4800600"/>
            <a:chExt cx="828677" cy="812800"/>
          </a:xfrm>
        </p:grpSpPr>
        <p:sp>
          <p:nvSpPr>
            <p:cNvPr id="325" name="Oval 324"/>
            <p:cNvSpPr/>
            <p:nvPr/>
          </p:nvSpPr>
          <p:spPr bwMode="auto">
            <a:xfrm rot="5400000">
              <a:off x="9710737" y="4800599"/>
              <a:ext cx="33337" cy="333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26" name="Oval 325"/>
            <p:cNvSpPr/>
            <p:nvPr/>
          </p:nvSpPr>
          <p:spPr bwMode="auto">
            <a:xfrm rot="5400000">
              <a:off x="9879013" y="5257800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27" name="Oval 326"/>
            <p:cNvSpPr/>
            <p:nvPr/>
          </p:nvSpPr>
          <p:spPr bwMode="auto">
            <a:xfrm rot="5400000">
              <a:off x="9802812" y="4881562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28" name="Oval 327"/>
            <p:cNvSpPr/>
            <p:nvPr/>
          </p:nvSpPr>
          <p:spPr bwMode="auto">
            <a:xfrm rot="5400000">
              <a:off x="10221913" y="5524500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29" name="Oval 328"/>
            <p:cNvSpPr/>
            <p:nvPr/>
          </p:nvSpPr>
          <p:spPr bwMode="auto">
            <a:xfrm rot="5400000">
              <a:off x="10450514" y="4919662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0" name="Oval 329"/>
            <p:cNvSpPr/>
            <p:nvPr/>
          </p:nvSpPr>
          <p:spPr bwMode="auto">
            <a:xfrm rot="5400000">
              <a:off x="10145713" y="5072062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31" name="Group 1"/>
          <p:cNvGrpSpPr>
            <a:grpSpLocks/>
          </p:cNvGrpSpPr>
          <p:nvPr/>
        </p:nvGrpSpPr>
        <p:grpSpPr bwMode="auto">
          <a:xfrm>
            <a:off x="2362200" y="4349220"/>
            <a:ext cx="1624013" cy="889000"/>
            <a:chOff x="5690623" y="4750315"/>
            <a:chExt cx="1624577" cy="888485"/>
          </a:xfrm>
        </p:grpSpPr>
        <p:sp>
          <p:nvSpPr>
            <p:cNvPr id="332" name="Oval 331"/>
            <p:cNvSpPr/>
            <p:nvPr/>
          </p:nvSpPr>
          <p:spPr>
            <a:xfrm rot="5400000">
              <a:off x="5843091" y="5359546"/>
              <a:ext cx="33319" cy="3335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 rot="5400000">
              <a:off x="6486253" y="4826455"/>
              <a:ext cx="33319" cy="3334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 rot="5400000">
              <a:off x="5952667" y="5131079"/>
              <a:ext cx="33319" cy="3334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 rot="5400000">
              <a:off x="5690638" y="4750300"/>
              <a:ext cx="33319" cy="3335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6" name="Oval 335"/>
            <p:cNvSpPr/>
            <p:nvPr/>
          </p:nvSpPr>
          <p:spPr>
            <a:xfrm rot="5400000">
              <a:off x="6071771" y="4902611"/>
              <a:ext cx="33319" cy="3335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7" name="Oval 336"/>
            <p:cNvSpPr/>
            <p:nvPr/>
          </p:nvSpPr>
          <p:spPr>
            <a:xfrm rot="5400000">
              <a:off x="6654612" y="5283365"/>
              <a:ext cx="88849" cy="889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8" name="Oval 337"/>
            <p:cNvSpPr/>
            <p:nvPr/>
          </p:nvSpPr>
          <p:spPr>
            <a:xfrm rot="5400000">
              <a:off x="6147997" y="5202475"/>
              <a:ext cx="33318" cy="3335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9" name="Oval 338"/>
            <p:cNvSpPr/>
            <p:nvPr/>
          </p:nvSpPr>
          <p:spPr>
            <a:xfrm rot="5400000">
              <a:off x="6578385" y="4907346"/>
              <a:ext cx="88849" cy="889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0" name="Oval 339"/>
            <p:cNvSpPr/>
            <p:nvPr/>
          </p:nvSpPr>
          <p:spPr>
            <a:xfrm rot="5400000">
              <a:off x="6997631" y="5549910"/>
              <a:ext cx="88849" cy="889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1" name="Oval 340"/>
            <p:cNvSpPr/>
            <p:nvPr/>
          </p:nvSpPr>
          <p:spPr>
            <a:xfrm rot="5400000">
              <a:off x="7226310" y="4945424"/>
              <a:ext cx="88849" cy="889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2" name="Oval 341"/>
            <p:cNvSpPr/>
            <p:nvPr/>
          </p:nvSpPr>
          <p:spPr>
            <a:xfrm rot="5400000">
              <a:off x="6257573" y="5435702"/>
              <a:ext cx="33319" cy="3334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 rot="5400000">
              <a:off x="6921404" y="5097735"/>
              <a:ext cx="88849" cy="8893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44" name="Group 2"/>
          <p:cNvGrpSpPr>
            <a:grpSpLocks/>
          </p:cNvGrpSpPr>
          <p:nvPr/>
        </p:nvGrpSpPr>
        <p:grpSpPr bwMode="auto">
          <a:xfrm flipH="1">
            <a:off x="4876800" y="4501620"/>
            <a:ext cx="828675" cy="546100"/>
            <a:chOff x="9829800" y="3467099"/>
            <a:chExt cx="828677" cy="546102"/>
          </a:xfrm>
        </p:grpSpPr>
        <p:sp>
          <p:nvSpPr>
            <p:cNvPr id="345" name="Oval 344"/>
            <p:cNvSpPr/>
            <p:nvPr/>
          </p:nvSpPr>
          <p:spPr bwMode="auto">
            <a:xfrm rot="16200000" flipV="1">
              <a:off x="9829800" y="3979864"/>
              <a:ext cx="33337" cy="3333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6" name="Oval 345"/>
            <p:cNvSpPr/>
            <p:nvPr/>
          </p:nvSpPr>
          <p:spPr bwMode="auto">
            <a:xfrm rot="16200000" flipV="1">
              <a:off x="9998075" y="3467099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7" name="Oval 346"/>
            <p:cNvSpPr/>
            <p:nvPr/>
          </p:nvSpPr>
          <p:spPr bwMode="auto">
            <a:xfrm rot="16200000" flipV="1">
              <a:off x="9921875" y="3843338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8" name="Oval 347"/>
            <p:cNvSpPr/>
            <p:nvPr/>
          </p:nvSpPr>
          <p:spPr bwMode="auto">
            <a:xfrm rot="16200000" flipV="1">
              <a:off x="10569577" y="3805238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49" name="Oval 348"/>
            <p:cNvSpPr/>
            <p:nvPr/>
          </p:nvSpPr>
          <p:spPr bwMode="auto">
            <a:xfrm rot="16200000" flipV="1">
              <a:off x="10264776" y="3652838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50" name="Group 721"/>
          <p:cNvGrpSpPr>
            <a:grpSpLocks/>
          </p:cNvGrpSpPr>
          <p:nvPr/>
        </p:nvGrpSpPr>
        <p:grpSpPr bwMode="auto">
          <a:xfrm flipV="1">
            <a:off x="5876925" y="4425420"/>
            <a:ext cx="828675" cy="546100"/>
            <a:chOff x="9829800" y="3467099"/>
            <a:chExt cx="828677" cy="546102"/>
          </a:xfrm>
        </p:grpSpPr>
        <p:sp>
          <p:nvSpPr>
            <p:cNvPr id="351" name="Oval 350"/>
            <p:cNvSpPr/>
            <p:nvPr/>
          </p:nvSpPr>
          <p:spPr bwMode="auto">
            <a:xfrm rot="16200000" flipV="1">
              <a:off x="9829800" y="3979863"/>
              <a:ext cx="33338" cy="333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2" name="Oval 351"/>
            <p:cNvSpPr/>
            <p:nvPr/>
          </p:nvSpPr>
          <p:spPr bwMode="auto">
            <a:xfrm rot="16200000" flipV="1">
              <a:off x="9998075" y="3467099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3" name="Oval 352"/>
            <p:cNvSpPr/>
            <p:nvPr/>
          </p:nvSpPr>
          <p:spPr bwMode="auto">
            <a:xfrm rot="16200000" flipV="1">
              <a:off x="9921875" y="3843337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4" name="Oval 353"/>
            <p:cNvSpPr/>
            <p:nvPr/>
          </p:nvSpPr>
          <p:spPr bwMode="auto">
            <a:xfrm rot="16200000" flipV="1">
              <a:off x="10569577" y="3805237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5" name="Oval 354"/>
            <p:cNvSpPr/>
            <p:nvPr/>
          </p:nvSpPr>
          <p:spPr bwMode="auto">
            <a:xfrm rot="16200000" flipV="1">
              <a:off x="10264776" y="3652837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grpSp>
        <p:nvGrpSpPr>
          <p:cNvPr id="356" name="Group 727"/>
          <p:cNvGrpSpPr>
            <a:grpSpLocks/>
          </p:cNvGrpSpPr>
          <p:nvPr/>
        </p:nvGrpSpPr>
        <p:grpSpPr bwMode="auto">
          <a:xfrm flipV="1">
            <a:off x="7096125" y="4577820"/>
            <a:ext cx="828675" cy="546100"/>
            <a:chOff x="9829800" y="3467099"/>
            <a:chExt cx="828677" cy="546102"/>
          </a:xfrm>
        </p:grpSpPr>
        <p:sp>
          <p:nvSpPr>
            <p:cNvPr id="357" name="Oval 356"/>
            <p:cNvSpPr/>
            <p:nvPr/>
          </p:nvSpPr>
          <p:spPr bwMode="auto">
            <a:xfrm rot="16200000" flipV="1">
              <a:off x="9829800" y="3979863"/>
              <a:ext cx="33338" cy="3333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8" name="Oval 357"/>
            <p:cNvSpPr/>
            <p:nvPr/>
          </p:nvSpPr>
          <p:spPr bwMode="auto">
            <a:xfrm rot="16200000" flipV="1">
              <a:off x="9998075" y="3467099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9" name="Oval 358"/>
            <p:cNvSpPr/>
            <p:nvPr/>
          </p:nvSpPr>
          <p:spPr bwMode="auto">
            <a:xfrm rot="16200000" flipV="1">
              <a:off x="9921875" y="3843337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60" name="Oval 359"/>
            <p:cNvSpPr/>
            <p:nvPr/>
          </p:nvSpPr>
          <p:spPr bwMode="auto">
            <a:xfrm rot="16200000" flipV="1">
              <a:off x="10569577" y="3805237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61" name="Oval 360"/>
            <p:cNvSpPr/>
            <p:nvPr/>
          </p:nvSpPr>
          <p:spPr bwMode="auto">
            <a:xfrm rot="16200000" flipV="1">
              <a:off x="10264776" y="3652837"/>
              <a:ext cx="88900" cy="8890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62" name="Oval 361"/>
          <p:cNvSpPr>
            <a:spLocks/>
          </p:cNvSpPr>
          <p:nvPr/>
        </p:nvSpPr>
        <p:spPr>
          <a:xfrm rot="5400000">
            <a:off x="7362825" y="2592388"/>
            <a:ext cx="182563" cy="17938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3" name="Oval 362"/>
          <p:cNvSpPr>
            <a:spLocks/>
          </p:cNvSpPr>
          <p:nvPr/>
        </p:nvSpPr>
        <p:spPr>
          <a:xfrm rot="5400000">
            <a:off x="6372225" y="2897188"/>
            <a:ext cx="182563" cy="17938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4" name="Oval 363"/>
          <p:cNvSpPr/>
          <p:nvPr/>
        </p:nvSpPr>
        <p:spPr>
          <a:xfrm rot="16200000" flipV="1">
            <a:off x="2514600" y="2895600"/>
            <a:ext cx="33338" cy="3333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5" name="Oval 364"/>
          <p:cNvSpPr/>
          <p:nvPr/>
        </p:nvSpPr>
        <p:spPr>
          <a:xfrm rot="16200000" flipV="1">
            <a:off x="2624138" y="2667000"/>
            <a:ext cx="33338" cy="3333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6" name="Oval 365"/>
          <p:cNvSpPr/>
          <p:nvPr/>
        </p:nvSpPr>
        <p:spPr>
          <a:xfrm rot="16200000" flipV="1">
            <a:off x="2819400" y="2738438"/>
            <a:ext cx="33337" cy="3333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7" name="Oval 366"/>
          <p:cNvSpPr/>
          <p:nvPr/>
        </p:nvSpPr>
        <p:spPr>
          <a:xfrm rot="16200000" flipV="1">
            <a:off x="2928938" y="2971800"/>
            <a:ext cx="33338" cy="3333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8" name="Oval 367"/>
          <p:cNvSpPr/>
          <p:nvPr/>
        </p:nvSpPr>
        <p:spPr>
          <a:xfrm rot="5400000">
            <a:off x="3395663" y="3067050"/>
            <a:ext cx="33338" cy="3333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69" name="Oval 368"/>
          <p:cNvSpPr/>
          <p:nvPr/>
        </p:nvSpPr>
        <p:spPr>
          <a:xfrm rot="5400000">
            <a:off x="3276600" y="2557463"/>
            <a:ext cx="33337" cy="3333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0" name="Oval 369"/>
          <p:cNvSpPr/>
          <p:nvPr/>
        </p:nvSpPr>
        <p:spPr>
          <a:xfrm rot="5400000">
            <a:off x="3429000" y="2633663"/>
            <a:ext cx="33337" cy="3333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1" name="Oval 370"/>
          <p:cNvSpPr/>
          <p:nvPr/>
        </p:nvSpPr>
        <p:spPr>
          <a:xfrm rot="5400000">
            <a:off x="3700463" y="3167063"/>
            <a:ext cx="33337" cy="33337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2" name="Oval 371"/>
          <p:cNvSpPr/>
          <p:nvPr/>
        </p:nvSpPr>
        <p:spPr>
          <a:xfrm rot="5400000">
            <a:off x="4017169" y="2807494"/>
            <a:ext cx="88900" cy="873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3" name="Oval 372"/>
          <p:cNvSpPr/>
          <p:nvPr/>
        </p:nvSpPr>
        <p:spPr>
          <a:xfrm rot="5400000">
            <a:off x="4255294" y="3188494"/>
            <a:ext cx="88900" cy="87312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74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43</a:t>
            </a:fld>
            <a:endParaRPr lang="en-US"/>
          </a:p>
        </p:txBody>
      </p:sp>
      <p:sp>
        <p:nvSpPr>
          <p:cNvPr id="375" name="TextBox 374"/>
          <p:cNvSpPr txBox="1"/>
          <p:nvPr/>
        </p:nvSpPr>
        <p:spPr>
          <a:xfrm>
            <a:off x="28865" y="5896437"/>
            <a:ext cx="9120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504D"/>
                </a:solidFill>
              </a:rPr>
              <a:t>Some degree of prevention…Can we </a:t>
            </a:r>
            <a:r>
              <a:rPr lang="en-US" sz="2800" b="1" i="1" dirty="0" smtClean="0">
                <a:solidFill>
                  <a:srgbClr val="C0504D"/>
                </a:solidFill>
              </a:rPr>
              <a:t>remove</a:t>
            </a:r>
            <a:r>
              <a:rPr lang="en-US" sz="2800" b="1" dirty="0" smtClean="0">
                <a:solidFill>
                  <a:srgbClr val="C0504D"/>
                </a:solidFill>
              </a:rPr>
              <a:t> the deposit…?</a:t>
            </a:r>
          </a:p>
        </p:txBody>
      </p:sp>
    </p:spTree>
    <p:extLst>
      <p:ext uri="{BB962C8B-B14F-4D97-AF65-F5344CB8AC3E}">
        <p14:creationId xmlns:p14="http://schemas.microsoft.com/office/powerpoint/2010/main" val="78183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Deposition Run Followed by Removal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18149" y="5309419"/>
            <a:ext cx="728606" cy="291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9A4-1D5D-104E-B377-49886A4CAE4B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 descr="mismatch-control3-tim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2" y="1209440"/>
            <a:ext cx="7112000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1722" y="1545060"/>
            <a:ext cx="5189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Deposition run: Mixture C</a:t>
            </a:r>
          </a:p>
          <a:p>
            <a:r>
              <a:rPr lang="en-US" sz="2000" dirty="0" smtClean="0"/>
              <a:t>Time = 0 signifies start of removal run</a:t>
            </a:r>
          </a:p>
          <a:p>
            <a:r>
              <a:rPr lang="en-US" sz="2000" dirty="0" smtClean="0"/>
              <a:t>Example: removal run is CVA with DBSA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290332" y="2805710"/>
            <a:ext cx="13345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Impedance mismatch: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25106" y="2118991"/>
            <a:ext cx="0" cy="2682771"/>
          </a:xfrm>
          <a:prstGeom prst="straightConnector1">
            <a:avLst/>
          </a:prstGeom>
          <a:ln w="76200">
            <a:solidFill>
              <a:schemeClr val="accent2"/>
            </a:solidFill>
            <a:headEnd type="stealth" w="lg" len="lg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625598"/>
              </p:ext>
            </p:extLst>
          </p:nvPr>
        </p:nvGraphicFramePr>
        <p:xfrm>
          <a:off x="7146697" y="3684316"/>
          <a:ext cx="1586575" cy="82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1" name="Equation" r:id="rId4" imgW="762000" imgH="393700" progId="Equation.3">
                  <p:embed/>
                </p:oleObj>
              </mc:Choice>
              <mc:Fallback>
                <p:oleObj name="Equation" r:id="rId4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6697" y="3684316"/>
                        <a:ext cx="1586575" cy="820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286089" y="4660341"/>
            <a:ext cx="1428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 </a:t>
            </a:r>
            <a:r>
              <a:rPr lang="en-US" sz="2000" dirty="0" smtClean="0"/>
              <a:t>       change between deposition &amp; removal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423403"/>
              </p:ext>
            </p:extLst>
          </p:nvPr>
        </p:nvGraphicFramePr>
        <p:xfrm>
          <a:off x="7230707" y="4698705"/>
          <a:ext cx="60801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2" name="Equation" r:id="rId6" imgW="292100" imgH="190500" progId="Equation.3">
                  <p:embed/>
                </p:oleObj>
              </mc:Choice>
              <mc:Fallback>
                <p:oleObj name="Equation" r:id="rId6" imgW="292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707" y="4698705"/>
                        <a:ext cx="608013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91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Removal by 5% DBSA in CVA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3942" y="5309419"/>
            <a:ext cx="728606" cy="291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9A4-1D5D-104E-B377-49886A4CAE4B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 descr="Figure-DBSA5byT-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27" y="1257845"/>
            <a:ext cx="6819900" cy="5562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49365" y="1534014"/>
            <a:ext cx="30837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339933"/>
                </a:solidFill>
              </a:rPr>
              <a:t>Fastest flow rate seems most effective: shear effects</a:t>
            </a:r>
            <a:endParaRPr lang="en-US" sz="2400" b="1" i="1" dirty="0">
              <a:solidFill>
                <a:srgbClr val="33993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925882" y="1227219"/>
            <a:ext cx="514036" cy="669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987402" y="1170310"/>
            <a:ext cx="184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 (mL/min)</a:t>
            </a:r>
            <a:endParaRPr lang="en-US" sz="2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8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DBSA &amp; toluene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3942" y="5309419"/>
            <a:ext cx="728606" cy="291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04725" y="2611588"/>
            <a:ext cx="2122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9933"/>
                </a:solidFill>
              </a:rPr>
              <a:t>5% DBSA as effective as 50% toluene!</a:t>
            </a:r>
            <a:endParaRPr lang="en-US" sz="2800" b="1" i="1" dirty="0">
              <a:solidFill>
                <a:srgbClr val="33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E29A4-1D5D-104E-B377-49886A4CAE4B}" type="slidenum">
              <a:rPr lang="en-US" smtClean="0"/>
              <a:t>46</a:t>
            </a:fld>
            <a:endParaRPr lang="en-US"/>
          </a:p>
        </p:txBody>
      </p:sp>
      <p:pic>
        <p:nvPicPr>
          <p:cNvPr id="4" name="Picture 3" descr="Figure-compare-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7" y="843455"/>
            <a:ext cx="6717488" cy="60289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98286" y="792994"/>
            <a:ext cx="514036" cy="6697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091" y="4057023"/>
            <a:ext cx="1847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composition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544115" y="1579935"/>
            <a:ext cx="1" cy="4289784"/>
          </a:xfrm>
          <a:prstGeom prst="line">
            <a:avLst/>
          </a:prstGeom>
          <a:ln w="38100"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H="1">
            <a:off x="4504751" y="4585015"/>
            <a:ext cx="3502781" cy="1284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872466" y="5794944"/>
            <a:ext cx="2865829" cy="1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72466" y="5002479"/>
            <a:ext cx="2865829" cy="1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4878864" y="5529775"/>
            <a:ext cx="2061516" cy="294302"/>
          </a:xfrm>
          <a:custGeom>
            <a:avLst/>
            <a:gdLst>
              <a:gd name="connsiteX0" fmla="*/ 0 w 2061516"/>
              <a:gd name="connsiteY0" fmla="*/ 263323 h 294302"/>
              <a:gd name="connsiteX1" fmla="*/ 0 w 2061516"/>
              <a:gd name="connsiteY1" fmla="*/ 263323 h 294302"/>
              <a:gd name="connsiteX2" fmla="*/ 77443 w 2061516"/>
              <a:gd name="connsiteY2" fmla="*/ 154896 h 294302"/>
              <a:gd name="connsiteX3" fmla="*/ 170373 w 2061516"/>
              <a:gd name="connsiteY3" fmla="*/ 92938 h 294302"/>
              <a:gd name="connsiteX4" fmla="*/ 201350 w 2061516"/>
              <a:gd name="connsiteY4" fmla="*/ 46469 h 294302"/>
              <a:gd name="connsiteX5" fmla="*/ 340746 w 2061516"/>
              <a:gd name="connsiteY5" fmla="*/ 0 h 294302"/>
              <a:gd name="connsiteX6" fmla="*/ 681492 w 2061516"/>
              <a:gd name="connsiteY6" fmla="*/ 15490 h 294302"/>
              <a:gd name="connsiteX7" fmla="*/ 774423 w 2061516"/>
              <a:gd name="connsiteY7" fmla="*/ 46469 h 294302"/>
              <a:gd name="connsiteX8" fmla="*/ 820889 w 2061516"/>
              <a:gd name="connsiteY8" fmla="*/ 61958 h 294302"/>
              <a:gd name="connsiteX9" fmla="*/ 867354 w 2061516"/>
              <a:gd name="connsiteY9" fmla="*/ 77448 h 294302"/>
              <a:gd name="connsiteX10" fmla="*/ 1006750 w 2061516"/>
              <a:gd name="connsiteY10" fmla="*/ 154896 h 294302"/>
              <a:gd name="connsiteX11" fmla="*/ 1424939 w 2061516"/>
              <a:gd name="connsiteY11" fmla="*/ 170385 h 294302"/>
              <a:gd name="connsiteX12" fmla="*/ 1502381 w 2061516"/>
              <a:gd name="connsiteY12" fmla="*/ 185875 h 294302"/>
              <a:gd name="connsiteX13" fmla="*/ 1734708 w 2061516"/>
              <a:gd name="connsiteY13" fmla="*/ 201364 h 294302"/>
              <a:gd name="connsiteX14" fmla="*/ 1827639 w 2061516"/>
              <a:gd name="connsiteY14" fmla="*/ 232344 h 294302"/>
              <a:gd name="connsiteX15" fmla="*/ 1951546 w 2061516"/>
              <a:gd name="connsiteY15" fmla="*/ 247833 h 294302"/>
              <a:gd name="connsiteX16" fmla="*/ 1688242 w 2061516"/>
              <a:gd name="connsiteY16" fmla="*/ 294302 h 294302"/>
              <a:gd name="connsiteX17" fmla="*/ 1037727 w 2061516"/>
              <a:gd name="connsiteY17" fmla="*/ 278812 h 294302"/>
              <a:gd name="connsiteX18" fmla="*/ 867354 w 2061516"/>
              <a:gd name="connsiteY18" fmla="*/ 247833 h 294302"/>
              <a:gd name="connsiteX19" fmla="*/ 557585 w 2061516"/>
              <a:gd name="connsiteY19" fmla="*/ 278812 h 294302"/>
              <a:gd name="connsiteX20" fmla="*/ 511119 w 2061516"/>
              <a:gd name="connsiteY20" fmla="*/ 294302 h 294302"/>
              <a:gd name="connsiteX21" fmla="*/ 340746 w 2061516"/>
              <a:gd name="connsiteY21" fmla="*/ 278812 h 294302"/>
              <a:gd name="connsiteX22" fmla="*/ 185862 w 2061516"/>
              <a:gd name="connsiteY22" fmla="*/ 247833 h 294302"/>
              <a:gd name="connsiteX23" fmla="*/ 0 w 2061516"/>
              <a:gd name="connsiteY23" fmla="*/ 263323 h 29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61516" h="294302">
                <a:moveTo>
                  <a:pt x="0" y="263323"/>
                </a:moveTo>
                <a:lnTo>
                  <a:pt x="0" y="263323"/>
                </a:lnTo>
                <a:cubicBezTo>
                  <a:pt x="25814" y="227181"/>
                  <a:pt x="46038" y="186303"/>
                  <a:pt x="77443" y="154896"/>
                </a:cubicBezTo>
                <a:cubicBezTo>
                  <a:pt x="103768" y="128569"/>
                  <a:pt x="170373" y="92938"/>
                  <a:pt x="170373" y="92938"/>
                </a:cubicBezTo>
                <a:cubicBezTo>
                  <a:pt x="180699" y="77448"/>
                  <a:pt x="188187" y="59633"/>
                  <a:pt x="201350" y="46469"/>
                </a:cubicBezTo>
                <a:cubicBezTo>
                  <a:pt x="244906" y="2910"/>
                  <a:pt x="278443" y="10385"/>
                  <a:pt x="340746" y="0"/>
                </a:cubicBezTo>
                <a:cubicBezTo>
                  <a:pt x="454328" y="5163"/>
                  <a:pt x="568440" y="3376"/>
                  <a:pt x="681492" y="15490"/>
                </a:cubicBezTo>
                <a:cubicBezTo>
                  <a:pt x="713959" y="18969"/>
                  <a:pt x="743446" y="36143"/>
                  <a:pt x="774423" y="46469"/>
                </a:cubicBezTo>
                <a:lnTo>
                  <a:pt x="820889" y="61958"/>
                </a:lnTo>
                <a:cubicBezTo>
                  <a:pt x="836377" y="67121"/>
                  <a:pt x="853770" y="68391"/>
                  <a:pt x="867354" y="77448"/>
                </a:cubicBezTo>
                <a:cubicBezTo>
                  <a:pt x="890975" y="93196"/>
                  <a:pt x="961316" y="151867"/>
                  <a:pt x="1006750" y="154896"/>
                </a:cubicBezTo>
                <a:cubicBezTo>
                  <a:pt x="1145933" y="164175"/>
                  <a:pt x="1285543" y="165222"/>
                  <a:pt x="1424939" y="170385"/>
                </a:cubicBezTo>
                <a:cubicBezTo>
                  <a:pt x="1450753" y="175548"/>
                  <a:pt x="1476186" y="183255"/>
                  <a:pt x="1502381" y="185875"/>
                </a:cubicBezTo>
                <a:cubicBezTo>
                  <a:pt x="1579610" y="193598"/>
                  <a:pt x="1657874" y="190387"/>
                  <a:pt x="1734708" y="201364"/>
                </a:cubicBezTo>
                <a:cubicBezTo>
                  <a:pt x="1767033" y="205982"/>
                  <a:pt x="1795238" y="228294"/>
                  <a:pt x="1827639" y="232344"/>
                </a:cubicBezTo>
                <a:lnTo>
                  <a:pt x="1951546" y="247833"/>
                </a:lnTo>
                <a:cubicBezTo>
                  <a:pt x="2157234" y="316400"/>
                  <a:pt x="2077099" y="277394"/>
                  <a:pt x="1688242" y="294302"/>
                </a:cubicBezTo>
                <a:lnTo>
                  <a:pt x="1037727" y="278812"/>
                </a:lnTo>
                <a:cubicBezTo>
                  <a:pt x="938214" y="274831"/>
                  <a:pt x="937384" y="271179"/>
                  <a:pt x="867354" y="247833"/>
                </a:cubicBezTo>
                <a:cubicBezTo>
                  <a:pt x="732239" y="256842"/>
                  <a:pt x="669252" y="250893"/>
                  <a:pt x="557585" y="278812"/>
                </a:cubicBezTo>
                <a:cubicBezTo>
                  <a:pt x="541746" y="282772"/>
                  <a:pt x="526608" y="289139"/>
                  <a:pt x="511119" y="294302"/>
                </a:cubicBezTo>
                <a:cubicBezTo>
                  <a:pt x="454328" y="289139"/>
                  <a:pt x="397271" y="286349"/>
                  <a:pt x="340746" y="278812"/>
                </a:cubicBezTo>
                <a:cubicBezTo>
                  <a:pt x="223854" y="263225"/>
                  <a:pt x="335892" y="255730"/>
                  <a:pt x="185862" y="247833"/>
                </a:cubicBezTo>
                <a:cubicBezTo>
                  <a:pt x="118838" y="244305"/>
                  <a:pt x="30977" y="260741"/>
                  <a:pt x="0" y="2633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V="1">
            <a:off x="4860896" y="4985125"/>
            <a:ext cx="2061516" cy="294302"/>
          </a:xfrm>
          <a:custGeom>
            <a:avLst/>
            <a:gdLst>
              <a:gd name="connsiteX0" fmla="*/ 0 w 2061516"/>
              <a:gd name="connsiteY0" fmla="*/ 263323 h 294302"/>
              <a:gd name="connsiteX1" fmla="*/ 0 w 2061516"/>
              <a:gd name="connsiteY1" fmla="*/ 263323 h 294302"/>
              <a:gd name="connsiteX2" fmla="*/ 77443 w 2061516"/>
              <a:gd name="connsiteY2" fmla="*/ 154896 h 294302"/>
              <a:gd name="connsiteX3" fmla="*/ 170373 w 2061516"/>
              <a:gd name="connsiteY3" fmla="*/ 92938 h 294302"/>
              <a:gd name="connsiteX4" fmla="*/ 201350 w 2061516"/>
              <a:gd name="connsiteY4" fmla="*/ 46469 h 294302"/>
              <a:gd name="connsiteX5" fmla="*/ 340746 w 2061516"/>
              <a:gd name="connsiteY5" fmla="*/ 0 h 294302"/>
              <a:gd name="connsiteX6" fmla="*/ 681492 w 2061516"/>
              <a:gd name="connsiteY6" fmla="*/ 15490 h 294302"/>
              <a:gd name="connsiteX7" fmla="*/ 774423 w 2061516"/>
              <a:gd name="connsiteY7" fmla="*/ 46469 h 294302"/>
              <a:gd name="connsiteX8" fmla="*/ 820889 w 2061516"/>
              <a:gd name="connsiteY8" fmla="*/ 61958 h 294302"/>
              <a:gd name="connsiteX9" fmla="*/ 867354 w 2061516"/>
              <a:gd name="connsiteY9" fmla="*/ 77448 h 294302"/>
              <a:gd name="connsiteX10" fmla="*/ 1006750 w 2061516"/>
              <a:gd name="connsiteY10" fmla="*/ 154896 h 294302"/>
              <a:gd name="connsiteX11" fmla="*/ 1424939 w 2061516"/>
              <a:gd name="connsiteY11" fmla="*/ 170385 h 294302"/>
              <a:gd name="connsiteX12" fmla="*/ 1502381 w 2061516"/>
              <a:gd name="connsiteY12" fmla="*/ 185875 h 294302"/>
              <a:gd name="connsiteX13" fmla="*/ 1734708 w 2061516"/>
              <a:gd name="connsiteY13" fmla="*/ 201364 h 294302"/>
              <a:gd name="connsiteX14" fmla="*/ 1827639 w 2061516"/>
              <a:gd name="connsiteY14" fmla="*/ 232344 h 294302"/>
              <a:gd name="connsiteX15" fmla="*/ 1951546 w 2061516"/>
              <a:gd name="connsiteY15" fmla="*/ 247833 h 294302"/>
              <a:gd name="connsiteX16" fmla="*/ 1688242 w 2061516"/>
              <a:gd name="connsiteY16" fmla="*/ 294302 h 294302"/>
              <a:gd name="connsiteX17" fmla="*/ 1037727 w 2061516"/>
              <a:gd name="connsiteY17" fmla="*/ 278812 h 294302"/>
              <a:gd name="connsiteX18" fmla="*/ 867354 w 2061516"/>
              <a:gd name="connsiteY18" fmla="*/ 247833 h 294302"/>
              <a:gd name="connsiteX19" fmla="*/ 557585 w 2061516"/>
              <a:gd name="connsiteY19" fmla="*/ 278812 h 294302"/>
              <a:gd name="connsiteX20" fmla="*/ 511119 w 2061516"/>
              <a:gd name="connsiteY20" fmla="*/ 294302 h 294302"/>
              <a:gd name="connsiteX21" fmla="*/ 340746 w 2061516"/>
              <a:gd name="connsiteY21" fmla="*/ 278812 h 294302"/>
              <a:gd name="connsiteX22" fmla="*/ 185862 w 2061516"/>
              <a:gd name="connsiteY22" fmla="*/ 247833 h 294302"/>
              <a:gd name="connsiteX23" fmla="*/ 0 w 2061516"/>
              <a:gd name="connsiteY23" fmla="*/ 263323 h 294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61516" h="294302">
                <a:moveTo>
                  <a:pt x="0" y="263323"/>
                </a:moveTo>
                <a:lnTo>
                  <a:pt x="0" y="263323"/>
                </a:lnTo>
                <a:cubicBezTo>
                  <a:pt x="25814" y="227181"/>
                  <a:pt x="46038" y="186303"/>
                  <a:pt x="77443" y="154896"/>
                </a:cubicBezTo>
                <a:cubicBezTo>
                  <a:pt x="103768" y="128569"/>
                  <a:pt x="170373" y="92938"/>
                  <a:pt x="170373" y="92938"/>
                </a:cubicBezTo>
                <a:cubicBezTo>
                  <a:pt x="180699" y="77448"/>
                  <a:pt x="188187" y="59633"/>
                  <a:pt x="201350" y="46469"/>
                </a:cubicBezTo>
                <a:cubicBezTo>
                  <a:pt x="244906" y="2910"/>
                  <a:pt x="278443" y="10385"/>
                  <a:pt x="340746" y="0"/>
                </a:cubicBezTo>
                <a:cubicBezTo>
                  <a:pt x="454328" y="5163"/>
                  <a:pt x="568440" y="3376"/>
                  <a:pt x="681492" y="15490"/>
                </a:cubicBezTo>
                <a:cubicBezTo>
                  <a:pt x="713959" y="18969"/>
                  <a:pt x="743446" y="36143"/>
                  <a:pt x="774423" y="46469"/>
                </a:cubicBezTo>
                <a:lnTo>
                  <a:pt x="820889" y="61958"/>
                </a:lnTo>
                <a:cubicBezTo>
                  <a:pt x="836377" y="67121"/>
                  <a:pt x="853770" y="68391"/>
                  <a:pt x="867354" y="77448"/>
                </a:cubicBezTo>
                <a:cubicBezTo>
                  <a:pt x="890975" y="93196"/>
                  <a:pt x="961316" y="151867"/>
                  <a:pt x="1006750" y="154896"/>
                </a:cubicBezTo>
                <a:cubicBezTo>
                  <a:pt x="1145933" y="164175"/>
                  <a:pt x="1285543" y="165222"/>
                  <a:pt x="1424939" y="170385"/>
                </a:cubicBezTo>
                <a:cubicBezTo>
                  <a:pt x="1450753" y="175548"/>
                  <a:pt x="1476186" y="183255"/>
                  <a:pt x="1502381" y="185875"/>
                </a:cubicBezTo>
                <a:cubicBezTo>
                  <a:pt x="1579610" y="193598"/>
                  <a:pt x="1657874" y="190387"/>
                  <a:pt x="1734708" y="201364"/>
                </a:cubicBezTo>
                <a:cubicBezTo>
                  <a:pt x="1767033" y="205982"/>
                  <a:pt x="1795238" y="228294"/>
                  <a:pt x="1827639" y="232344"/>
                </a:cubicBezTo>
                <a:lnTo>
                  <a:pt x="1951546" y="247833"/>
                </a:lnTo>
                <a:cubicBezTo>
                  <a:pt x="2157234" y="316400"/>
                  <a:pt x="2077099" y="277394"/>
                  <a:pt x="1688242" y="294302"/>
                </a:cubicBezTo>
                <a:lnTo>
                  <a:pt x="1037727" y="278812"/>
                </a:lnTo>
                <a:cubicBezTo>
                  <a:pt x="938214" y="274831"/>
                  <a:pt x="937384" y="271179"/>
                  <a:pt x="867354" y="247833"/>
                </a:cubicBezTo>
                <a:cubicBezTo>
                  <a:pt x="732239" y="256842"/>
                  <a:pt x="669252" y="250893"/>
                  <a:pt x="557585" y="278812"/>
                </a:cubicBezTo>
                <a:cubicBezTo>
                  <a:pt x="541746" y="282772"/>
                  <a:pt x="526608" y="289139"/>
                  <a:pt x="511119" y="294302"/>
                </a:cubicBezTo>
                <a:cubicBezTo>
                  <a:pt x="454328" y="289139"/>
                  <a:pt x="397271" y="286349"/>
                  <a:pt x="340746" y="278812"/>
                </a:cubicBezTo>
                <a:cubicBezTo>
                  <a:pt x="223854" y="263225"/>
                  <a:pt x="335892" y="255730"/>
                  <a:pt x="185862" y="247833"/>
                </a:cubicBezTo>
                <a:cubicBezTo>
                  <a:pt x="118838" y="244305"/>
                  <a:pt x="30977" y="260741"/>
                  <a:pt x="0" y="2633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12206" y="4585015"/>
            <a:ext cx="3495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Removal at &lt; 0.2 PV suggests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246088" y="5383705"/>
            <a:ext cx="749067" cy="1"/>
          </a:xfrm>
          <a:prstGeom prst="straightConnector1">
            <a:avLst/>
          </a:prstGeom>
          <a:ln w="38100">
            <a:solidFill>
              <a:schemeClr val="accent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</a:t>
            </a: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Deposition &amp; Transport</a:t>
            </a:r>
            <a:endParaRPr lang="en-US" sz="1750" dirty="0">
              <a:solidFill>
                <a:schemeClr val="bg1"/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82" y="6494303"/>
            <a:ext cx="7893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Hashmi</a:t>
            </a:r>
            <a:r>
              <a:rPr lang="en-US" dirty="0"/>
              <a:t> </a:t>
            </a:r>
            <a:r>
              <a:rPr lang="en-US" dirty="0" smtClean="0"/>
              <a:t>et. al. SPE Journal (2015).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6" grpId="0" animBg="1"/>
      <p:bldP spid="1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2983822" y="379919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517222" y="440879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364822" y="402779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12422" y="456119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60022" y="418019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23478" y="381134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54844" y="422120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32585" y="381134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93075" y="431588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999678" y="392045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772388" y="4202418"/>
            <a:ext cx="990600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75922" y="2992581"/>
            <a:ext cx="68813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49" name="Group 64"/>
          <p:cNvGrpSpPr>
            <a:grpSpLocks/>
          </p:cNvGrpSpPr>
          <p:nvPr/>
        </p:nvGrpSpPr>
        <p:grpSpPr bwMode="auto">
          <a:xfrm rot="661060">
            <a:off x="7607437" y="5033499"/>
            <a:ext cx="1295400" cy="1447800"/>
            <a:chOff x="7620000" y="4459069"/>
            <a:chExt cx="1447800" cy="1636931"/>
          </a:xfrm>
        </p:grpSpPr>
        <p:grpSp>
          <p:nvGrpSpPr>
            <p:cNvPr id="18468" name="Group 53"/>
            <p:cNvGrpSpPr>
              <a:grpSpLocks/>
            </p:cNvGrpSpPr>
            <p:nvPr/>
          </p:nvGrpSpPr>
          <p:grpSpPr bwMode="auto">
            <a:xfrm>
              <a:off x="7620000" y="4648200"/>
              <a:ext cx="1371600" cy="1371600"/>
              <a:chOff x="762000" y="3429000"/>
              <a:chExt cx="3680178" cy="3048000"/>
            </a:xfrm>
          </p:grpSpPr>
          <p:pic>
            <p:nvPicPr>
              <p:cNvPr id="18474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3429000"/>
                <a:ext cx="3680178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Oval 55"/>
              <p:cNvSpPr/>
              <p:nvPr/>
            </p:nvSpPr>
            <p:spPr>
              <a:xfrm rot="19162472">
                <a:off x="1989818" y="4327437"/>
                <a:ext cx="399889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304448" y="6015300"/>
                <a:ext cx="399889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 rot="19162472">
                <a:off x="2372735" y="3992327"/>
                <a:ext cx="404651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2813246" y="6013182"/>
                <a:ext cx="404651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8469" name="TextBox 59"/>
            <p:cNvSpPr txBox="1">
              <a:spLocks noChangeArrowheads="1"/>
            </p:cNvSpPr>
            <p:nvPr/>
          </p:nvSpPr>
          <p:spPr bwMode="auto">
            <a:xfrm>
              <a:off x="7696200" y="4876800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18470" name="TextBox 60"/>
            <p:cNvSpPr txBox="1">
              <a:spLocks noChangeArrowheads="1"/>
            </p:cNvSpPr>
            <p:nvPr/>
          </p:nvSpPr>
          <p:spPr bwMode="auto">
            <a:xfrm>
              <a:off x="7696200" y="54496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18471" name="TextBox 61"/>
            <p:cNvSpPr txBox="1">
              <a:spLocks noChangeArrowheads="1"/>
            </p:cNvSpPr>
            <p:nvPr/>
          </p:nvSpPr>
          <p:spPr bwMode="auto">
            <a:xfrm>
              <a:off x="8458200" y="44590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18472" name="TextBox 62"/>
            <p:cNvSpPr txBox="1">
              <a:spLocks noChangeArrowheads="1"/>
            </p:cNvSpPr>
            <p:nvPr/>
          </p:nvSpPr>
          <p:spPr bwMode="auto">
            <a:xfrm>
              <a:off x="8763000" y="49162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18473" name="TextBox 63"/>
            <p:cNvSpPr txBox="1">
              <a:spLocks noChangeArrowheads="1"/>
            </p:cNvSpPr>
            <p:nvPr/>
          </p:nvSpPr>
          <p:spPr bwMode="auto">
            <a:xfrm>
              <a:off x="8610600" y="53734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</p:grpSp>
      <p:grpSp>
        <p:nvGrpSpPr>
          <p:cNvPr id="18450" name="Group 65"/>
          <p:cNvGrpSpPr>
            <a:grpSpLocks/>
          </p:cNvGrpSpPr>
          <p:nvPr/>
        </p:nvGrpSpPr>
        <p:grpSpPr bwMode="auto">
          <a:xfrm rot="-2600109">
            <a:off x="5083312" y="5050961"/>
            <a:ext cx="1295400" cy="1447800"/>
            <a:chOff x="7620000" y="4459069"/>
            <a:chExt cx="1447800" cy="1636931"/>
          </a:xfrm>
        </p:grpSpPr>
        <p:grpSp>
          <p:nvGrpSpPr>
            <p:cNvPr id="18457" name="Group 53"/>
            <p:cNvGrpSpPr>
              <a:grpSpLocks/>
            </p:cNvGrpSpPr>
            <p:nvPr/>
          </p:nvGrpSpPr>
          <p:grpSpPr bwMode="auto">
            <a:xfrm>
              <a:off x="7620000" y="4648200"/>
              <a:ext cx="1371600" cy="1371600"/>
              <a:chOff x="762000" y="3429000"/>
              <a:chExt cx="3680178" cy="3048000"/>
            </a:xfrm>
          </p:grpSpPr>
          <p:pic>
            <p:nvPicPr>
              <p:cNvPr id="18463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3429000"/>
                <a:ext cx="3680178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4" name="Oval 73"/>
              <p:cNvSpPr/>
              <p:nvPr/>
            </p:nvSpPr>
            <p:spPr>
              <a:xfrm rot="19162472">
                <a:off x="2007067" y="4314243"/>
                <a:ext cx="399889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318203" y="6002432"/>
                <a:ext cx="399889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>
              <a:xfrm rot="19162472">
                <a:off x="2395290" y="3973195"/>
                <a:ext cx="404651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829204" y="5996983"/>
                <a:ext cx="404648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8458" name="TextBox 67"/>
            <p:cNvSpPr txBox="1">
              <a:spLocks noChangeArrowheads="1"/>
            </p:cNvSpPr>
            <p:nvPr/>
          </p:nvSpPr>
          <p:spPr bwMode="auto">
            <a:xfrm>
              <a:off x="7696200" y="4876800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18459" name="TextBox 68"/>
            <p:cNvSpPr txBox="1">
              <a:spLocks noChangeArrowheads="1"/>
            </p:cNvSpPr>
            <p:nvPr/>
          </p:nvSpPr>
          <p:spPr bwMode="auto">
            <a:xfrm>
              <a:off x="7696200" y="54496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18460" name="TextBox 69"/>
            <p:cNvSpPr txBox="1">
              <a:spLocks noChangeArrowheads="1"/>
            </p:cNvSpPr>
            <p:nvPr/>
          </p:nvSpPr>
          <p:spPr bwMode="auto">
            <a:xfrm>
              <a:off x="8458200" y="44590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18461" name="TextBox 70"/>
            <p:cNvSpPr txBox="1">
              <a:spLocks noChangeArrowheads="1"/>
            </p:cNvSpPr>
            <p:nvPr/>
          </p:nvSpPr>
          <p:spPr bwMode="auto">
            <a:xfrm>
              <a:off x="8763000" y="49162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18462" name="TextBox 71"/>
            <p:cNvSpPr txBox="1">
              <a:spLocks noChangeArrowheads="1"/>
            </p:cNvSpPr>
            <p:nvPr/>
          </p:nvSpPr>
          <p:spPr bwMode="auto">
            <a:xfrm>
              <a:off x="8610600" y="53734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</p:grpSp>
      <p:cxnSp>
        <p:nvCxnSpPr>
          <p:cNvPr id="78" name="Straight Arrow Connector 77"/>
          <p:cNvCxnSpPr/>
          <p:nvPr/>
        </p:nvCxnSpPr>
        <p:spPr>
          <a:xfrm>
            <a:off x="6591437" y="5870111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TextBox 80"/>
          <p:cNvSpPr txBox="1">
            <a:spLocks noChangeArrowheads="1"/>
          </p:cNvSpPr>
          <p:nvPr/>
        </p:nvSpPr>
        <p:spPr bwMode="auto">
          <a:xfrm>
            <a:off x="6439037" y="5451011"/>
            <a:ext cx="1295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 charset="0"/>
              </a:rPr>
              <a:t>Stabilizing</a:t>
            </a:r>
          </a:p>
          <a:p>
            <a:pPr algn="ctr" eaLnBrk="1" hangingPunct="1"/>
            <a:endParaRPr lang="en-US" sz="1200" dirty="0">
              <a:latin typeface="Calibri" charset="0"/>
            </a:endParaRPr>
          </a:p>
          <a:p>
            <a:pPr algn="ctr" eaLnBrk="1" hangingPunct="1"/>
            <a:r>
              <a:rPr lang="en-US" sz="1800" dirty="0">
                <a:latin typeface="Calibri" charset="0"/>
              </a:rPr>
              <a:t>repulsion</a:t>
            </a:r>
          </a:p>
        </p:txBody>
      </p:sp>
      <p:sp>
        <p:nvSpPr>
          <p:cNvPr id="18454" name="TextBox 81"/>
          <p:cNvSpPr txBox="1">
            <a:spLocks noChangeArrowheads="1"/>
          </p:cNvSpPr>
          <p:nvPr/>
        </p:nvSpPr>
        <p:spPr bwMode="auto">
          <a:xfrm>
            <a:off x="3547833" y="3759505"/>
            <a:ext cx="137969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>
                <a:latin typeface="Calibri" charset="0"/>
              </a:rPr>
              <a:t>Microscopic</a:t>
            </a:r>
            <a:endParaRPr lang="en-US" sz="1800" dirty="0">
              <a:latin typeface="Calibri" charset="0"/>
            </a:endParaRPr>
          </a:p>
          <a:p>
            <a:pPr algn="ctr" eaLnBrk="1" hangingPunct="1"/>
            <a:endParaRPr lang="en-US" sz="1400" dirty="0">
              <a:latin typeface="Calibri" charset="0"/>
            </a:endParaRPr>
          </a:p>
          <a:p>
            <a:pPr algn="ctr" eaLnBrk="1" hangingPunct="1"/>
            <a:r>
              <a:rPr lang="en-US" sz="1400" dirty="0">
                <a:latin typeface="Calibri" charset="0"/>
              </a:rPr>
              <a:t> </a:t>
            </a:r>
            <a:r>
              <a:rPr lang="en-US" sz="900" dirty="0">
                <a:latin typeface="Calibri" charset="0"/>
              </a:rPr>
              <a:t> </a:t>
            </a:r>
            <a:r>
              <a:rPr lang="en-US" sz="1800" dirty="0">
                <a:latin typeface="Calibri" charset="0"/>
              </a:rPr>
              <a:t>instability</a:t>
            </a:r>
          </a:p>
        </p:txBody>
      </p:sp>
      <p:pic>
        <p:nvPicPr>
          <p:cNvPr id="18455" name="Picture 47" descr="P1050543crpsm.jpg"/>
          <p:cNvPicPr>
            <a:picLocks noChangeAspect="1"/>
          </p:cNvPicPr>
          <p:nvPr/>
        </p:nvPicPr>
        <p:blipFill>
          <a:blip r:embed="rId4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3"/>
          <a:stretch>
            <a:fillRect/>
          </a:stretch>
        </p:blipFill>
        <p:spPr bwMode="auto">
          <a:xfrm>
            <a:off x="358376" y="2114693"/>
            <a:ext cx="3952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Picture 79" descr="P1050543crpsm.jpg"/>
          <p:cNvPicPr>
            <a:picLocks noChangeAspect="1"/>
          </p:cNvPicPr>
          <p:nvPr/>
        </p:nvPicPr>
        <p:blipFill>
          <a:blip r:embed="rId4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26"/>
          <a:stretch>
            <a:fillRect/>
          </a:stretch>
        </p:blipFill>
        <p:spPr bwMode="auto">
          <a:xfrm>
            <a:off x="1832769" y="2114693"/>
            <a:ext cx="3762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5252" y="1171835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Bulk sedimentation: controlled by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27555" y="2848281"/>
            <a:ext cx="31528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Nanoparticle stability: in turn controlled by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21987" y="427867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Molecular considerations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the </a:t>
            </a:r>
            <a:r>
              <a:rPr lang="en-US" dirty="0" err="1" smtClean="0"/>
              <a:t>nanoscale</a:t>
            </a:r>
            <a:endParaRPr lang="en-US" dirty="0"/>
          </a:p>
        </p:txBody>
      </p:sp>
      <p:sp>
        <p:nvSpPr>
          <p:cNvPr id="55" name="TextBox 81"/>
          <p:cNvSpPr txBox="1">
            <a:spLocks noChangeArrowheads="1"/>
          </p:cNvSpPr>
          <p:nvPr/>
        </p:nvSpPr>
        <p:spPr bwMode="auto">
          <a:xfrm>
            <a:off x="609353" y="2561574"/>
            <a:ext cx="1295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>
                <a:latin typeface="Calibri" charset="0"/>
              </a:rPr>
              <a:t>Visible</a:t>
            </a:r>
            <a:endParaRPr lang="en-US" sz="1800" dirty="0">
              <a:latin typeface="Calibri" charset="0"/>
            </a:endParaRPr>
          </a:p>
          <a:p>
            <a:pPr algn="ctr" eaLnBrk="1" hangingPunct="1"/>
            <a:endParaRPr lang="en-US" sz="1400" dirty="0">
              <a:latin typeface="Calibri" charset="0"/>
            </a:endParaRPr>
          </a:p>
          <a:p>
            <a:pPr algn="ctr" eaLnBrk="1" hangingPunct="1"/>
            <a:r>
              <a:rPr lang="en-US" sz="1400" dirty="0">
                <a:latin typeface="Calibri" charset="0"/>
              </a:rPr>
              <a:t> </a:t>
            </a:r>
            <a:r>
              <a:rPr lang="en-US" sz="900" dirty="0">
                <a:latin typeface="Calibri" charset="0"/>
              </a:rPr>
              <a:t> </a:t>
            </a:r>
            <a:r>
              <a:rPr lang="en-US" sz="1800" dirty="0" smtClean="0">
                <a:latin typeface="Calibri" charset="0"/>
              </a:rPr>
              <a:t>Separation</a:t>
            </a:r>
            <a:endParaRPr lang="en-US" sz="1800" dirty="0">
              <a:latin typeface="Calibri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10569" y="152962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controlled by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03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6" name="Picture 79" descr="P1050543crpsm.jpg"/>
          <p:cNvPicPr>
            <a:picLocks noChangeAspect="1"/>
          </p:cNvPicPr>
          <p:nvPr/>
        </p:nvPicPr>
        <p:blipFill>
          <a:blip r:embed="rId3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26"/>
          <a:stretch>
            <a:fillRect/>
          </a:stretch>
        </p:blipFill>
        <p:spPr bwMode="auto">
          <a:xfrm>
            <a:off x="8498681" y="4429497"/>
            <a:ext cx="3762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0362"/>
          </a:xfrm>
        </p:spPr>
        <p:txBody>
          <a:bodyPr>
            <a:normAutofit/>
          </a:bodyPr>
          <a:lstStyle/>
          <a:p>
            <a:r>
              <a:rPr lang="en-US" dirty="0" smtClean="0"/>
              <a:t>Strong organic acid creates </a:t>
            </a:r>
            <a:r>
              <a:rPr lang="en-US" b="1" i="1" dirty="0" smtClean="0"/>
              <a:t>molecular</a:t>
            </a:r>
            <a:r>
              <a:rPr lang="en-US" dirty="0" smtClean="0"/>
              <a:t> assemblies with asphaltenes</a:t>
            </a:r>
          </a:p>
          <a:p>
            <a:r>
              <a:rPr lang="en-US" dirty="0" smtClean="0"/>
              <a:t>Non-ionic (proprietary) surfactants adsorb to asphaltenes, facilitate electrostatic </a:t>
            </a:r>
            <a:r>
              <a:rPr lang="en-US" b="1" i="1" dirty="0" smtClean="0"/>
              <a:t>colloidal</a:t>
            </a:r>
            <a:r>
              <a:rPr lang="en-US" dirty="0" smtClean="0"/>
              <a:t> stabilization </a:t>
            </a:r>
          </a:p>
          <a:p>
            <a:r>
              <a:rPr lang="en-US" b="1" i="1" dirty="0"/>
              <a:t>Macroscopic</a:t>
            </a:r>
            <a:r>
              <a:rPr lang="en-US" dirty="0"/>
              <a:t> deposition &amp; sedimentation can be controlled by understanding surfactant mechanisms employed on molecular &amp; colloidal </a:t>
            </a:r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48</a:t>
            </a:fld>
            <a:endParaRPr lang="en-US"/>
          </a:p>
        </p:txBody>
      </p:sp>
      <p:grpSp>
        <p:nvGrpSpPr>
          <p:cNvPr id="52" name="Group 64"/>
          <p:cNvGrpSpPr>
            <a:grpSpLocks/>
          </p:cNvGrpSpPr>
          <p:nvPr/>
        </p:nvGrpSpPr>
        <p:grpSpPr bwMode="auto">
          <a:xfrm rot="661060">
            <a:off x="7641495" y="59938"/>
            <a:ext cx="1295400" cy="1447800"/>
            <a:chOff x="7620000" y="4459069"/>
            <a:chExt cx="1447800" cy="1636931"/>
          </a:xfrm>
        </p:grpSpPr>
        <p:grpSp>
          <p:nvGrpSpPr>
            <p:cNvPr id="53" name="Group 53"/>
            <p:cNvGrpSpPr>
              <a:grpSpLocks/>
            </p:cNvGrpSpPr>
            <p:nvPr/>
          </p:nvGrpSpPr>
          <p:grpSpPr bwMode="auto">
            <a:xfrm>
              <a:off x="7620000" y="4648200"/>
              <a:ext cx="1371600" cy="1371600"/>
              <a:chOff x="762000" y="3429000"/>
              <a:chExt cx="3680178" cy="3048000"/>
            </a:xfrm>
          </p:grpSpPr>
          <p:pic>
            <p:nvPicPr>
              <p:cNvPr id="6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3429000"/>
                <a:ext cx="3680178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" name="Oval 65"/>
              <p:cNvSpPr/>
              <p:nvPr/>
            </p:nvSpPr>
            <p:spPr>
              <a:xfrm rot="19162472">
                <a:off x="1989818" y="4327437"/>
                <a:ext cx="399889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304448" y="6015300"/>
                <a:ext cx="399889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19162472">
                <a:off x="2372735" y="3992327"/>
                <a:ext cx="404651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813246" y="6013182"/>
                <a:ext cx="404651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4" name="TextBox 59"/>
            <p:cNvSpPr txBox="1">
              <a:spLocks noChangeArrowheads="1"/>
            </p:cNvSpPr>
            <p:nvPr/>
          </p:nvSpPr>
          <p:spPr bwMode="auto">
            <a:xfrm>
              <a:off x="7696200" y="4876800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61" name="TextBox 60"/>
            <p:cNvSpPr txBox="1">
              <a:spLocks noChangeArrowheads="1"/>
            </p:cNvSpPr>
            <p:nvPr/>
          </p:nvSpPr>
          <p:spPr bwMode="auto">
            <a:xfrm>
              <a:off x="7696200" y="54496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62" name="TextBox 61"/>
            <p:cNvSpPr txBox="1">
              <a:spLocks noChangeArrowheads="1"/>
            </p:cNvSpPr>
            <p:nvPr/>
          </p:nvSpPr>
          <p:spPr bwMode="auto">
            <a:xfrm>
              <a:off x="8458200" y="44590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63" name="TextBox 62"/>
            <p:cNvSpPr txBox="1">
              <a:spLocks noChangeArrowheads="1"/>
            </p:cNvSpPr>
            <p:nvPr/>
          </p:nvSpPr>
          <p:spPr bwMode="auto">
            <a:xfrm>
              <a:off x="8763000" y="49162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64" name="TextBox 63"/>
            <p:cNvSpPr txBox="1">
              <a:spLocks noChangeArrowheads="1"/>
            </p:cNvSpPr>
            <p:nvPr/>
          </p:nvSpPr>
          <p:spPr bwMode="auto">
            <a:xfrm>
              <a:off x="8610600" y="53734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</p:grpSp>
      <p:grpSp>
        <p:nvGrpSpPr>
          <p:cNvPr id="70" name="Group 65"/>
          <p:cNvGrpSpPr>
            <a:grpSpLocks/>
          </p:cNvGrpSpPr>
          <p:nvPr/>
        </p:nvGrpSpPr>
        <p:grpSpPr bwMode="auto">
          <a:xfrm rot="-2600109">
            <a:off x="5117370" y="77400"/>
            <a:ext cx="1295400" cy="1447800"/>
            <a:chOff x="7620000" y="4459069"/>
            <a:chExt cx="1447800" cy="1636931"/>
          </a:xfrm>
        </p:grpSpPr>
        <p:grpSp>
          <p:nvGrpSpPr>
            <p:cNvPr id="71" name="Group 53"/>
            <p:cNvGrpSpPr>
              <a:grpSpLocks/>
            </p:cNvGrpSpPr>
            <p:nvPr/>
          </p:nvGrpSpPr>
          <p:grpSpPr bwMode="auto">
            <a:xfrm>
              <a:off x="7620000" y="4648200"/>
              <a:ext cx="1371600" cy="1371600"/>
              <a:chOff x="762000" y="3429000"/>
              <a:chExt cx="3680178" cy="3048000"/>
            </a:xfrm>
          </p:grpSpPr>
          <p:pic>
            <p:nvPicPr>
              <p:cNvPr id="82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000" y="3429000"/>
                <a:ext cx="3680178" cy="30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" name="Oval 82"/>
              <p:cNvSpPr/>
              <p:nvPr/>
            </p:nvSpPr>
            <p:spPr>
              <a:xfrm rot="19162472">
                <a:off x="2007067" y="4314243"/>
                <a:ext cx="399889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318203" y="6002432"/>
                <a:ext cx="399889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 rot="19162472">
                <a:off x="2395290" y="3973195"/>
                <a:ext cx="404651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829204" y="5996983"/>
                <a:ext cx="404648" cy="11965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2" name="TextBox 67"/>
            <p:cNvSpPr txBox="1">
              <a:spLocks noChangeArrowheads="1"/>
            </p:cNvSpPr>
            <p:nvPr/>
          </p:nvSpPr>
          <p:spPr bwMode="auto">
            <a:xfrm>
              <a:off x="7696200" y="4876800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73" name="TextBox 68"/>
            <p:cNvSpPr txBox="1">
              <a:spLocks noChangeArrowheads="1"/>
            </p:cNvSpPr>
            <p:nvPr/>
          </p:nvSpPr>
          <p:spPr bwMode="auto">
            <a:xfrm>
              <a:off x="7696200" y="54496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79" name="TextBox 69"/>
            <p:cNvSpPr txBox="1">
              <a:spLocks noChangeArrowheads="1"/>
            </p:cNvSpPr>
            <p:nvPr/>
          </p:nvSpPr>
          <p:spPr bwMode="auto">
            <a:xfrm>
              <a:off x="8458200" y="44590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80" name="TextBox 70"/>
            <p:cNvSpPr txBox="1">
              <a:spLocks noChangeArrowheads="1"/>
            </p:cNvSpPr>
            <p:nvPr/>
          </p:nvSpPr>
          <p:spPr bwMode="auto">
            <a:xfrm>
              <a:off x="8763000" y="49162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  <p:sp>
          <p:nvSpPr>
            <p:cNvPr id="81" name="TextBox 71"/>
            <p:cNvSpPr txBox="1">
              <a:spLocks noChangeArrowheads="1"/>
            </p:cNvSpPr>
            <p:nvPr/>
          </p:nvSpPr>
          <p:spPr bwMode="auto">
            <a:xfrm>
              <a:off x="8610600" y="5373469"/>
              <a:ext cx="304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0000"/>
                  </a:solidFill>
                  <a:latin typeface="Calibri" charset="0"/>
                </a:rPr>
                <a:t>+</a:t>
              </a:r>
            </a:p>
          </p:txBody>
        </p:sp>
      </p:grpSp>
      <p:sp>
        <p:nvSpPr>
          <p:cNvPr id="87" name="TextBox 80"/>
          <p:cNvSpPr txBox="1">
            <a:spLocks noChangeArrowheads="1"/>
          </p:cNvSpPr>
          <p:nvPr/>
        </p:nvSpPr>
        <p:spPr bwMode="auto">
          <a:xfrm>
            <a:off x="6473095" y="477450"/>
            <a:ext cx="1295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latin typeface="Calibri" charset="0"/>
              </a:rPr>
              <a:t>Stabilizing</a:t>
            </a:r>
          </a:p>
          <a:p>
            <a:pPr algn="ctr" eaLnBrk="1" hangingPunct="1"/>
            <a:endParaRPr lang="en-US" sz="1200" dirty="0">
              <a:latin typeface="Calibri" charset="0"/>
            </a:endParaRPr>
          </a:p>
          <a:p>
            <a:pPr algn="ctr" eaLnBrk="1" hangingPunct="1"/>
            <a:r>
              <a:rPr lang="en-US" sz="1800" dirty="0">
                <a:latin typeface="Calibri" charset="0"/>
              </a:rPr>
              <a:t>repulsion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6637122" y="923296"/>
            <a:ext cx="990600" cy="1588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8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0" descr="P1060018crps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98588"/>
            <a:ext cx="3886200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Acknowledgments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572000" cy="322128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b="1" dirty="0" smtClean="0">
                <a:solidFill>
                  <a:schemeClr val="accent2"/>
                </a:solidFill>
                <a:ea typeface="+mn-ea"/>
                <a:cs typeface="Times New Roman" pitchFamily="18" charset="0"/>
              </a:rPr>
              <a:t>Abbas </a:t>
            </a:r>
            <a:r>
              <a:rPr lang="en-US" sz="2500" b="1" dirty="0" err="1" smtClean="0">
                <a:solidFill>
                  <a:schemeClr val="accent2"/>
                </a:solidFill>
                <a:ea typeface="+mn-ea"/>
                <a:cs typeface="Times New Roman" pitchFamily="18" charset="0"/>
              </a:rPr>
              <a:t>Firoozabadi</a:t>
            </a:r>
            <a:r>
              <a:rPr lang="en-US" sz="2500" b="1" dirty="0" smtClean="0">
                <a:solidFill>
                  <a:schemeClr val="accent2"/>
                </a:solidFill>
                <a:ea typeface="+mn-ea"/>
                <a:cs typeface="Times New Roman" pitchFamily="18" charset="0"/>
              </a:rPr>
              <a:t>, Yale/RERI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ea typeface="+mn-ea"/>
                <a:cs typeface="Times New Roman" pitchFamily="18" charset="0"/>
              </a:rPr>
              <a:t>   Michael </a:t>
            </a:r>
            <a:r>
              <a:rPr lang="en-US" sz="2500" dirty="0" err="1" smtClean="0">
                <a:ea typeface="+mn-ea"/>
                <a:cs typeface="Times New Roman" pitchFamily="18" charset="0"/>
              </a:rPr>
              <a:t>Loewenberg</a:t>
            </a:r>
            <a:r>
              <a:rPr lang="en-US" sz="2500" dirty="0" smtClean="0">
                <a:ea typeface="+mn-ea"/>
                <a:cs typeface="Times New Roman" pitchFamily="18" charset="0"/>
              </a:rPr>
              <a:t>, Yale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>
                <a:cs typeface="Times New Roman" pitchFamily="18" charset="0"/>
              </a:rPr>
              <a:t> </a:t>
            </a:r>
            <a:r>
              <a:rPr lang="en-US" sz="2500" dirty="0" smtClean="0">
                <a:cs typeface="Times New Roman" pitchFamily="18" charset="0"/>
              </a:rPr>
              <a:t>  </a:t>
            </a:r>
            <a:r>
              <a:rPr lang="en-US" sz="2500" dirty="0" err="1" smtClean="0">
                <a:ea typeface="+mn-ea"/>
                <a:cs typeface="Times New Roman" pitchFamily="18" charset="0"/>
              </a:rPr>
              <a:t>Menachem</a:t>
            </a:r>
            <a:r>
              <a:rPr lang="en-US" sz="2500" dirty="0" smtClean="0">
                <a:ea typeface="+mn-ea"/>
                <a:cs typeface="Times New Roman" pitchFamily="18" charset="0"/>
              </a:rPr>
              <a:t> </a:t>
            </a:r>
            <a:r>
              <a:rPr lang="en-US" sz="2500" dirty="0" err="1" smtClean="0">
                <a:ea typeface="+mn-ea"/>
                <a:cs typeface="Times New Roman" pitchFamily="18" charset="0"/>
              </a:rPr>
              <a:t>Elimelech</a:t>
            </a:r>
            <a:r>
              <a:rPr lang="en-US" sz="2500" dirty="0" smtClean="0">
                <a:ea typeface="+mn-ea"/>
                <a:cs typeface="Times New Roman" pitchFamily="18" charset="0"/>
              </a:rPr>
              <a:t>, Yale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ea typeface="+mn-ea"/>
                <a:cs typeface="Times New Roman" pitchFamily="18" charset="0"/>
              </a:rPr>
              <a:t>   Eric </a:t>
            </a:r>
            <a:r>
              <a:rPr lang="en-US" sz="2500" dirty="0" err="1" smtClean="0">
                <a:ea typeface="+mn-ea"/>
                <a:cs typeface="Times New Roman" pitchFamily="18" charset="0"/>
              </a:rPr>
              <a:t>Dufresne</a:t>
            </a:r>
            <a:r>
              <a:rPr lang="en-US" sz="2500" dirty="0" smtClean="0">
                <a:ea typeface="+mn-ea"/>
                <a:cs typeface="Times New Roman" pitchFamily="18" charset="0"/>
              </a:rPr>
              <a:t>, </a:t>
            </a:r>
            <a:r>
              <a:rPr lang="en-US" sz="2500" dirty="0" smtClean="0">
                <a:cs typeface="Times New Roman" pitchFamily="18" charset="0"/>
              </a:rPr>
              <a:t>ETH Zurich</a:t>
            </a:r>
            <a:endParaRPr lang="en-US" sz="2500" dirty="0" smtClean="0">
              <a:ea typeface="+mn-ea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ea typeface="+mn-ea"/>
                <a:cs typeface="Times New Roman" pitchFamily="18" charset="0"/>
              </a:rPr>
              <a:t>   Ian Morrison, Harvard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ea typeface="+mn-ea"/>
                <a:cs typeface="Times New Roman" pitchFamily="18" charset="0"/>
              </a:rPr>
              <a:t>   Sven Behrens, GA Tech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cs typeface="Times New Roman" pitchFamily="18" charset="0"/>
              </a:rPr>
              <a:t>   Ulrich </a:t>
            </a:r>
            <a:r>
              <a:rPr lang="en-US" sz="2500" dirty="0" err="1" smtClean="0">
                <a:cs typeface="Times New Roman" pitchFamily="18" charset="0"/>
              </a:rPr>
              <a:t>Hintermair</a:t>
            </a:r>
            <a:r>
              <a:rPr lang="en-US" sz="2500" dirty="0" smtClean="0">
                <a:cs typeface="Times New Roman" pitchFamily="18" charset="0"/>
              </a:rPr>
              <a:t>, Bath</a:t>
            </a:r>
            <a:endParaRPr lang="en-US" sz="2500" dirty="0" smtClean="0">
              <a:ea typeface="+mn-ea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50" dirty="0" smtClean="0">
              <a:ea typeface="+mn-ea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Times New Roman" pitchFamily="18" charset="0"/>
              </a:rPr>
              <a:t>	</a:t>
            </a:r>
          </a:p>
        </p:txBody>
      </p:sp>
      <p:sp>
        <p:nvSpPr>
          <p:cNvPr id="6149" name="TextBox 17"/>
          <p:cNvSpPr txBox="1">
            <a:spLocks noChangeArrowheads="1"/>
          </p:cNvSpPr>
          <p:nvPr/>
        </p:nvSpPr>
        <p:spPr bwMode="auto">
          <a:xfrm>
            <a:off x="7620000" y="4648200"/>
            <a:ext cx="1143000" cy="369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itchFamily="34" charset="0"/>
                <a:ea typeface="+mn-ea"/>
                <a:cs typeface="Times New Roman" pitchFamily="18" charset="0"/>
              </a:rPr>
              <a:t>May 2009</a:t>
            </a:r>
          </a:p>
        </p:txBody>
      </p:sp>
      <p:pic>
        <p:nvPicPr>
          <p:cNvPr id="12595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14063" r="88750" b="75000"/>
          <a:stretch>
            <a:fillRect/>
          </a:stretch>
        </p:blipFill>
        <p:spPr bwMode="auto">
          <a:xfrm>
            <a:off x="6248400" y="5029200"/>
            <a:ext cx="251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Content Placeholder 2"/>
          <p:cNvSpPr txBox="1">
            <a:spLocks/>
          </p:cNvSpPr>
          <p:nvPr/>
        </p:nvSpPr>
        <p:spPr bwMode="auto">
          <a:xfrm>
            <a:off x="228600" y="63246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Calibri" charset="0"/>
              </a:rPr>
              <a:t>Chevron ~ Maersk ~ ADCO ~ Pemex ~ Lubrizol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799" y="4649450"/>
            <a:ext cx="50203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cs typeface="Times New Roman" pitchFamily="18" charset="0"/>
              </a:rPr>
              <a:t>Undergraduate </a:t>
            </a:r>
            <a:r>
              <a:rPr lang="en-US" sz="2400" b="1" dirty="0" smtClean="0">
                <a:cs typeface="Times New Roman" pitchFamily="18" charset="0"/>
              </a:rPr>
              <a:t>Assistants</a:t>
            </a:r>
          </a:p>
          <a:p>
            <a:pPr>
              <a:defRPr/>
            </a:pPr>
            <a:r>
              <a:rPr lang="en-US" sz="2400" dirty="0" smtClean="0">
                <a:cs typeface="Times New Roman" pitchFamily="18" charset="0"/>
              </a:rPr>
              <a:t>Leah </a:t>
            </a:r>
            <a:r>
              <a:rPr lang="en-US" sz="2400" dirty="0" err="1">
                <a:cs typeface="Times New Roman" pitchFamily="18" charset="0"/>
              </a:rPr>
              <a:t>Quintiliano</a:t>
            </a:r>
            <a:r>
              <a:rPr lang="en-US" sz="2400" dirty="0">
                <a:cs typeface="Times New Roman" pitchFamily="18" charset="0"/>
              </a:rPr>
              <a:t>, Kathy </a:t>
            </a:r>
            <a:r>
              <a:rPr lang="en-US" sz="2400" dirty="0" err="1">
                <a:cs typeface="Times New Roman" pitchFamily="18" charset="0"/>
              </a:rPr>
              <a:t>Zhong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smtClean="0">
                <a:cs typeface="Times New Roman" pitchFamily="18" charset="0"/>
              </a:rPr>
              <a:t>Salvatore </a:t>
            </a:r>
            <a:r>
              <a:rPr lang="en-US" sz="2400" dirty="0" err="1">
                <a:cs typeface="Times New Roman" pitchFamily="18" charset="0"/>
              </a:rPr>
              <a:t>DeLucia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smtClean="0">
                <a:cs typeface="Times New Roman" pitchFamily="18" charset="0"/>
              </a:rPr>
              <a:t>John </a:t>
            </a:r>
            <a:r>
              <a:rPr lang="en-US" sz="2400" dirty="0">
                <a:cs typeface="Times New Roman" pitchFamily="18" charset="0"/>
              </a:rPr>
              <a:t>Wolff, </a:t>
            </a:r>
            <a:r>
              <a:rPr lang="en-US" sz="2400" dirty="0" err="1">
                <a:cs typeface="Times New Roman" pitchFamily="18" charset="0"/>
              </a:rPr>
              <a:t>Batsi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 smtClean="0">
                <a:cs typeface="Times New Roman" pitchFamily="18" charset="0"/>
              </a:rPr>
              <a:t>Swiswa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Hua</a:t>
            </a:r>
            <a:r>
              <a:rPr lang="en-US" sz="2400" dirty="0">
                <a:cs typeface="Times New Roman" pitchFamily="18" charset="0"/>
              </a:rPr>
              <a:t> Wang, Anjali </a:t>
            </a:r>
            <a:r>
              <a:rPr lang="en-US" sz="2400" dirty="0" err="1" smtClean="0">
                <a:cs typeface="Times New Roman" pitchFamily="18" charset="0"/>
              </a:rPr>
              <a:t>Khetan</a:t>
            </a:r>
            <a:endParaRPr lang="en-US" sz="2400" dirty="0"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80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>
          <a:xfrm>
            <a:off x="2056432" y="1551863"/>
            <a:ext cx="3044952" cy="2286000"/>
          </a:xfrm>
          <a:prstGeom prst="ellipse">
            <a:avLst/>
          </a:prstGeom>
          <a:noFill/>
          <a:ln w="1143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1"/>
                </a:solidFill>
              </a:rPr>
              <a:t>Nanoparticles</a:t>
            </a:r>
            <a:endParaRPr lang="en-US" sz="2100" b="1" dirty="0">
              <a:solidFill>
                <a:schemeClr val="accent1"/>
              </a:solidFill>
            </a:endParaRPr>
          </a:p>
        </p:txBody>
      </p:sp>
      <p:sp>
        <p:nvSpPr>
          <p:cNvPr id="5" name="Oval 4"/>
          <p:cNvSpPr>
            <a:spLocks/>
          </p:cNvSpPr>
          <p:nvPr/>
        </p:nvSpPr>
        <p:spPr>
          <a:xfrm>
            <a:off x="130462" y="105558"/>
            <a:ext cx="3044952" cy="2286000"/>
          </a:xfrm>
          <a:prstGeom prst="ellipse">
            <a:avLst/>
          </a:prstGeom>
          <a:solidFill>
            <a:schemeClr val="accent6">
              <a:alpha val="50000"/>
            </a:schemeClr>
          </a:solidFill>
          <a:ln w="1143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6">
                    <a:lumMod val="75000"/>
                  </a:schemeClr>
                </a:solidFill>
              </a:rPr>
              <a:t>Molecules</a:t>
            </a:r>
            <a:endParaRPr lang="en-US" sz="2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4001775" y="3013109"/>
            <a:ext cx="3044952" cy="2286000"/>
          </a:xfrm>
          <a:prstGeom prst="ellipse">
            <a:avLst/>
          </a:prstGeom>
          <a:noFill/>
          <a:ln w="1143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smtClean="0">
                <a:solidFill>
                  <a:schemeClr val="accent2"/>
                </a:solidFill>
              </a:rPr>
              <a:t>Suspensions</a:t>
            </a:r>
            <a:endParaRPr lang="en-US" sz="2100" b="1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>
          <a:xfrm>
            <a:off x="5924654" y="4443502"/>
            <a:ext cx="3044952" cy="2286000"/>
          </a:xfrm>
          <a:prstGeom prst="ellipse">
            <a:avLst/>
          </a:prstGeom>
          <a:noFill/>
          <a:ln w="114300">
            <a:solidFill>
              <a:schemeClr val="accent3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37160" rIns="274320" bIns="137160" rtlCol="0" anchor="ctr"/>
          <a:lstStyle/>
          <a:p>
            <a:pPr algn="ctr"/>
            <a:r>
              <a:rPr lang="en-US" sz="2100" b="1" dirty="0" err="1" smtClean="0">
                <a:solidFill>
                  <a:schemeClr val="accent3">
                    <a:lumMod val="75000"/>
                  </a:schemeClr>
                </a:solidFill>
              </a:rPr>
              <a:t>Macroscale</a:t>
            </a:r>
            <a:r>
              <a:rPr lang="en-US" sz="2100" b="1" dirty="0" smtClean="0">
                <a:solidFill>
                  <a:schemeClr val="accent3">
                    <a:lumMod val="75000"/>
                  </a:schemeClr>
                </a:solidFill>
              </a:rPr>
              <a:t> Flows</a:t>
            </a:r>
          </a:p>
        </p:txBody>
      </p:sp>
      <p:pic>
        <p:nvPicPr>
          <p:cNvPr id="9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8" y="136954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sphaltene-col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8" y="1372538"/>
            <a:ext cx="1872014" cy="219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4805527" y="11904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flipH="1">
            <a:off x="4881727" y="1465358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flipH="1">
            <a:off x="4656302" y="14190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flipH="1">
            <a:off x="3844624" y="13396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194247" y="1492065"/>
            <a:ext cx="403225" cy="1588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prstDash val="soli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>
            <a:spLocks noChangeAspect="1"/>
          </p:cNvSpPr>
          <p:nvPr/>
        </p:nvSpPr>
        <p:spPr>
          <a:xfrm flipH="1">
            <a:off x="3768424" y="1723840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flipH="1">
            <a:off x="3622374" y="1034865"/>
            <a:ext cx="301625" cy="3016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22" name="Picture 11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t="51441" r="50716" b="9307"/>
          <a:stretch/>
        </p:blipFill>
        <p:spPr bwMode="auto">
          <a:xfrm>
            <a:off x="3416148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DSCN0332s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1" t="51441" r="29224" b="9307"/>
          <a:stretch/>
        </p:blipFill>
        <p:spPr bwMode="auto">
          <a:xfrm>
            <a:off x="4877689" y="4776174"/>
            <a:ext cx="67046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4148114" y="5183589"/>
            <a:ext cx="714634" cy="0"/>
          </a:xfrm>
          <a:prstGeom prst="straightConnector1">
            <a:avLst/>
          </a:prstGeom>
          <a:ln w="635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220px-Limescale-in-pip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05" y="3570944"/>
            <a:ext cx="1555701" cy="134356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81529" y="373529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Å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10582" y="3203601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μm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716066" y="3243445"/>
            <a:ext cx="151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cm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24744" y="6149183"/>
            <a:ext cx="166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</a:t>
            </a:r>
            <a:r>
              <a:rPr lang="en-US" dirty="0" smtClean="0"/>
              <a:t>m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cm </a:t>
            </a:r>
            <a:r>
              <a:rPr lang="en-US" dirty="0" smtClean="0">
                <a:sym typeface="Wingdings"/>
              </a:rPr>
              <a:t>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5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fig1-2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6" r="19131" b="59421"/>
          <a:stretch/>
        </p:blipFill>
        <p:spPr>
          <a:xfrm>
            <a:off x="1187449" y="3867915"/>
            <a:ext cx="3225801" cy="2220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Asphaltene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1266825"/>
            <a:ext cx="8686800" cy="4525963"/>
          </a:xfrm>
        </p:spPr>
        <p:txBody>
          <a:bodyPr/>
          <a:lstStyle/>
          <a:p>
            <a:r>
              <a:rPr lang="en-US" dirty="0" smtClean="0"/>
              <a:t>Most aromatic; highest MW; may contain metals</a:t>
            </a:r>
          </a:p>
          <a:p>
            <a:r>
              <a:rPr lang="en-US" dirty="0" smtClean="0"/>
              <a:t>Operational definition only:</a:t>
            </a:r>
          </a:p>
          <a:p>
            <a:pPr lvl="1"/>
            <a:r>
              <a:rPr lang="en-US" dirty="0" smtClean="0"/>
              <a:t>Soluble in toluene, aromatic solvents</a:t>
            </a:r>
          </a:p>
          <a:p>
            <a:pPr lvl="1"/>
            <a:r>
              <a:rPr lang="en-US" dirty="0" smtClean="0"/>
              <a:t>Insoluble in heptane, medium chain alkanes</a:t>
            </a:r>
          </a:p>
          <a:p>
            <a:r>
              <a:rPr lang="en-US" dirty="0" smtClean="0"/>
              <a:t>No precise chemical formula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r="2875" b="5263"/>
          <a:stretch>
            <a:fillRect/>
          </a:stretch>
        </p:blipFill>
        <p:spPr bwMode="auto">
          <a:xfrm>
            <a:off x="5524906" y="3747748"/>
            <a:ext cx="2412593" cy="281469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5761" y="5423456"/>
            <a:ext cx="1603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unit.aist.go.jp</a:t>
            </a:r>
            <a:endParaRPr lang="en-US" dirty="0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6457950"/>
            <a:ext cx="518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Calibri" charset="0"/>
              </a:rPr>
              <a:t>Mullins, O. C.  </a:t>
            </a:r>
            <a:r>
              <a:rPr lang="en-US" sz="2000" i="1" dirty="0">
                <a:latin typeface="Calibri" charset="0"/>
              </a:rPr>
              <a:t>Energy &amp; Fuels </a:t>
            </a:r>
            <a:r>
              <a:rPr lang="en-US" sz="2000" b="1" dirty="0">
                <a:latin typeface="Calibri" charset="0"/>
              </a:rPr>
              <a:t>24</a:t>
            </a:r>
            <a:r>
              <a:rPr lang="en-US" sz="2000" dirty="0">
                <a:latin typeface="Calibri" charset="0"/>
              </a:rPr>
              <a:t> 2179 (2010).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00125" y="5792788"/>
            <a:ext cx="603250" cy="2958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</a:t>
            </a:r>
            <a:r>
              <a:rPr lang="en-US" dirty="0" err="1" smtClean="0"/>
              <a:t>Aromaticity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17995"/>
            <a:ext cx="675005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Alkanes: non-polar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816532"/>
            <a:ext cx="4038600" cy="733425"/>
          </a:xfrm>
        </p:spPr>
        <p:txBody>
          <a:bodyPr/>
          <a:lstStyle/>
          <a:p>
            <a:r>
              <a:rPr lang="en-US" dirty="0" smtClean="0"/>
              <a:t>Aromatics: polar</a:t>
            </a:r>
            <a:endParaRPr lang="en-US" dirty="0"/>
          </a:p>
        </p:txBody>
      </p:sp>
      <p:pic>
        <p:nvPicPr>
          <p:cNvPr id="5" name="Picture 4" descr="711px-Benzene_resonance_structure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6" t="52676" r="27385"/>
          <a:stretch/>
        </p:blipFill>
        <p:spPr>
          <a:xfrm>
            <a:off x="6375842" y="3999785"/>
            <a:ext cx="1825625" cy="16668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666659"/>
            <a:ext cx="41323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Mixing is unfavorable for large aromatic molecules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750px-Benzene_Orbital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21" y="2378168"/>
            <a:ext cx="3262313" cy="17399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2" r="2875" b="5263"/>
          <a:stretch>
            <a:fillRect/>
          </a:stretch>
        </p:blipFill>
        <p:spPr bwMode="auto">
          <a:xfrm>
            <a:off x="4195721" y="4876326"/>
            <a:ext cx="1581556" cy="184514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9"/>
          <p:cNvSpPr txBox="1">
            <a:spLocks/>
          </p:cNvSpPr>
          <p:nvPr/>
        </p:nvSpPr>
        <p:spPr>
          <a:xfrm>
            <a:off x="1329140" y="4876326"/>
            <a:ext cx="4038600" cy="733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Asphaltene</a:t>
            </a:r>
            <a:endParaRPr lang="en-US" dirty="0"/>
          </a:p>
        </p:txBody>
      </p:sp>
      <p:pic>
        <p:nvPicPr>
          <p:cNvPr id="12" name="Picture 11" descr="460px-Heptane-2D-Skeletal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54" y="2549957"/>
            <a:ext cx="2344487" cy="581025"/>
          </a:xfrm>
          <a:prstGeom prst="rect">
            <a:avLst/>
          </a:prstGeom>
        </p:spPr>
      </p:pic>
      <p:pic>
        <p:nvPicPr>
          <p:cNvPr id="13" name="Picture 12" descr="HeptaneFu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78" y="3134158"/>
            <a:ext cx="3124955" cy="12969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373" y="1321653"/>
            <a:ext cx="3449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Bound electrons</a:t>
            </a:r>
            <a:endParaRPr lang="en-US" sz="2800" dirty="0">
              <a:solidFill>
                <a:srgbClr val="0000FF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726852" y="1582134"/>
            <a:ext cx="1141265" cy="0"/>
          </a:xfrm>
          <a:prstGeom prst="straightConnector1">
            <a:avLst/>
          </a:prstGeom>
          <a:ln w="38100">
            <a:solidFill>
              <a:srgbClr val="0000FF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45075" y="1321653"/>
            <a:ext cx="3814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Delocalized electrons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36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  <p:bldP spid="11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Calibri" charset="0"/>
              </a:rPr>
              <a:t>Experimental </a:t>
            </a:r>
            <a:r>
              <a:rPr lang="en-US" dirty="0" smtClean="0">
                <a:latin typeface="Calibri" charset="0"/>
              </a:rPr>
              <a:t>systems: purely organic</a:t>
            </a:r>
            <a:endParaRPr lang="en-US" dirty="0">
              <a:latin typeface="Calibri" charset="0"/>
            </a:endParaRPr>
          </a:p>
        </p:txBody>
      </p:sp>
      <p:sp>
        <p:nvSpPr>
          <p:cNvPr id="34818" name="Content Placeholder 3"/>
          <p:cNvSpPr>
            <a:spLocks noGrp="1"/>
          </p:cNvSpPr>
          <p:nvPr>
            <p:ph sz="half" idx="1"/>
          </p:nvPr>
        </p:nvSpPr>
        <p:spPr>
          <a:xfrm>
            <a:off x="570748" y="1295400"/>
            <a:ext cx="7239000" cy="2743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1. Petroleum Fluid:               </a:t>
            </a:r>
            <a:r>
              <a:rPr lang="en-US" dirty="0" smtClean="0">
                <a:latin typeface="Calibri" charset="0"/>
              </a:rPr>
              <a:t>BAB, SB</a:t>
            </a:r>
            <a:r>
              <a:rPr lang="en-US" dirty="0">
                <a:latin typeface="Calibri" charset="0"/>
              </a:rPr>
              <a:t>, QAB, </a:t>
            </a:r>
            <a:r>
              <a:rPr lang="en-US" dirty="0" smtClean="0">
                <a:latin typeface="Calibri" charset="0"/>
              </a:rPr>
              <a:t>M2, CV</a:t>
            </a:r>
            <a:endParaRPr lang="en-US" dirty="0">
              <a:latin typeface="Calibri" charset="0"/>
            </a:endParaRP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2. Precipitant:                        heptane</a:t>
            </a:r>
          </a:p>
          <a:p>
            <a:pPr lvl="1" eaLnBrk="1" hangingPunct="1">
              <a:buFont typeface="Arial" charset="0"/>
              <a:buNone/>
            </a:pPr>
            <a:r>
              <a:rPr lang="en-US" dirty="0">
                <a:latin typeface="Calibri" charset="0"/>
              </a:rPr>
              <a:t>3. Dispersants:      		  </a:t>
            </a:r>
            <a:r>
              <a:rPr lang="en-US" dirty="0" smtClean="0">
                <a:latin typeface="Calibri" charset="0"/>
              </a:rPr>
              <a:t>	   BA</a:t>
            </a:r>
            <a:r>
              <a:rPr lang="en-US" dirty="0">
                <a:latin typeface="Calibri" charset="0"/>
              </a:rPr>
              <a:t>, 4F</a:t>
            </a:r>
            <a:r>
              <a:rPr lang="en-US" dirty="0" smtClean="0">
                <a:latin typeface="Calibri" charset="0"/>
              </a:rPr>
              <a:t>, </a:t>
            </a:r>
            <a:r>
              <a:rPr lang="en-US" dirty="0">
                <a:latin typeface="Calibri" charset="0"/>
              </a:rPr>
              <a:t>DBSA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sz="half" idx="2"/>
          </p:nvPr>
        </p:nvSpPr>
        <p:spPr>
          <a:xfrm>
            <a:off x="570748" y="1295400"/>
            <a:ext cx="4191000" cy="5334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Materials</a:t>
            </a:r>
          </a:p>
        </p:txBody>
      </p:sp>
      <p:sp>
        <p:nvSpPr>
          <p:cNvPr id="34820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C88F7D-9DBB-824E-9B78-CA391DBA68E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4294967295"/>
          </p:nvPr>
        </p:nvSpPr>
        <p:spPr>
          <a:xfrm>
            <a:off x="570748" y="3276600"/>
            <a:ext cx="8153400" cy="99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Times New Roman" pitchFamily="18" charset="0"/>
              </a:rPr>
              <a:t>Mix components, </a:t>
            </a:r>
            <a:r>
              <a:rPr lang="en-US" b="1" i="1" dirty="0" smtClean="0">
                <a:solidFill>
                  <a:srgbClr val="C00000"/>
                </a:solidFill>
                <a:ea typeface="+mn-ea"/>
                <a:cs typeface="Times New Roman" pitchFamily="18" charset="0"/>
              </a:rPr>
              <a:t>allow precipitation,</a:t>
            </a:r>
            <a:r>
              <a:rPr lang="en-US" dirty="0" smtClean="0">
                <a:ea typeface="+mn-ea"/>
                <a:cs typeface="Times New Roman" pitchFamily="18" charset="0"/>
              </a:rPr>
              <a:t>    assess surfactant effects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66148" y="4743450"/>
            <a:ext cx="755650" cy="19383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BAB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SB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QAB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M2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CV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48911" y="4754563"/>
            <a:ext cx="889000" cy="1939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0.841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0.844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0.865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0.867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0.905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5148" y="4754563"/>
            <a:ext cx="13716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0.0031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0.0069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0.0125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0.0351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+mn-ea"/>
                <a:cs typeface="+mn-cs"/>
              </a:rPr>
              <a:t>0.1180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80348" y="4370388"/>
            <a:ext cx="5486400" cy="225901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827" name="Rectangle 26"/>
          <p:cNvSpPr>
            <a:spLocks noChangeArrowheads="1"/>
          </p:cNvSpPr>
          <p:nvPr/>
        </p:nvSpPr>
        <p:spPr bwMode="auto">
          <a:xfrm>
            <a:off x="1195289" y="43434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376092"/>
                </a:solidFill>
                <a:latin typeface="Calibri" charset="0"/>
              </a:rPr>
              <a:t>Petroleum fluid     </a:t>
            </a:r>
            <a:r>
              <a:rPr lang="el-GR" sz="2400" b="1" i="1" dirty="0">
                <a:solidFill>
                  <a:srgbClr val="376092"/>
                </a:solidFill>
                <a:latin typeface="Calibri" charset="0"/>
              </a:rPr>
              <a:t>ρ</a:t>
            </a:r>
            <a:r>
              <a:rPr lang="en-US" sz="2400" b="1" i="1" baseline="-25000" dirty="0">
                <a:solidFill>
                  <a:srgbClr val="376092"/>
                </a:solidFill>
                <a:latin typeface="Calibri" charset="0"/>
              </a:rPr>
              <a:t>o</a:t>
            </a:r>
            <a:r>
              <a:rPr lang="en-US" sz="2400" b="1" dirty="0">
                <a:solidFill>
                  <a:srgbClr val="376092"/>
                </a:solidFill>
                <a:latin typeface="Calibri" charset="0"/>
              </a:rPr>
              <a:t> (g/mL)	        </a:t>
            </a:r>
            <a:r>
              <a:rPr lang="en-US" sz="2400" b="1" i="1" dirty="0">
                <a:solidFill>
                  <a:srgbClr val="376092"/>
                </a:solidFill>
                <a:latin typeface="Calibri" charset="0"/>
              </a:rPr>
              <a:t>f(g/g)	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7" name="Picture 11" descr="P1050543.JPG"/>
          <p:cNvPicPr>
            <a:picLocks noChangeAspect="1"/>
          </p:cNvPicPr>
          <p:nvPr/>
        </p:nvPicPr>
        <p:blipFill rotWithShape="1">
          <a:blip r:embed="rId3" cstate="print">
            <a:lum bright="30000" contrast="36000"/>
          </a:blip>
          <a:srcRect l="21564" t="28089" r="68124" b="21250"/>
          <a:stretch/>
        </p:blipFill>
        <p:spPr bwMode="auto">
          <a:xfrm>
            <a:off x="7551271" y="2253223"/>
            <a:ext cx="838200" cy="308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7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Surfactant Options </a:t>
            </a:r>
            <a:endParaRPr lang="en-US" dirty="0">
              <a:latin typeface="Calibri" charset="0"/>
            </a:endParaRPr>
          </a:p>
        </p:txBody>
      </p:sp>
      <p:sp>
        <p:nvSpPr>
          <p:cNvPr id="38916" name="Rectangle 6"/>
          <p:cNvSpPr>
            <a:spLocks noChangeArrowheads="1"/>
          </p:cNvSpPr>
          <p:nvPr/>
        </p:nvSpPr>
        <p:spPr bwMode="auto">
          <a:xfrm>
            <a:off x="406273" y="3964083"/>
            <a:ext cx="32674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solidFill>
                  <a:srgbClr val="008000"/>
                </a:solidFill>
                <a:latin typeface="Calibri" charset="0"/>
              </a:rPr>
              <a:t>Dodecylbenzenesulfonic</a:t>
            </a:r>
            <a:r>
              <a:rPr lang="en-US" sz="2000" b="1" dirty="0">
                <a:solidFill>
                  <a:srgbClr val="008000"/>
                </a:solidFill>
                <a:latin typeface="Calibri" charset="0"/>
              </a:rPr>
              <a:t> acid</a:t>
            </a:r>
          </a:p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Calibri" charset="0"/>
              </a:rPr>
              <a:t>DBSA = strong organic acid</a:t>
            </a:r>
            <a:endParaRPr lang="en-US" sz="2000" b="1" dirty="0">
              <a:solidFill>
                <a:srgbClr val="008000"/>
              </a:solidFill>
              <a:latin typeface="Calibri" charset="0"/>
            </a:endParaRPr>
          </a:p>
        </p:txBody>
      </p:sp>
      <p:pic>
        <p:nvPicPr>
          <p:cNvPr id="38917" name="Picture 9" descr="mfcd0006667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00" t="-5441" r="-3999" b="-8842"/>
          <a:stretch>
            <a:fillRect/>
          </a:stretch>
        </p:blipFill>
        <p:spPr bwMode="auto">
          <a:xfrm>
            <a:off x="3965624" y="3962400"/>
            <a:ext cx="4191000" cy="1600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75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Times New Roman" pitchFamily="18" charset="0"/>
              </a:rPr>
              <a:t>Molecular Assembly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Nano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</a:rPr>
              <a:t>particle Interactions      </a:t>
            </a:r>
            <a:r>
              <a:rPr lang="en-US" sz="175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+mn-ea"/>
                <a:cs typeface="Times New Roman" pitchFamily="18" charset="0"/>
                <a:sym typeface="Wingdings"/>
              </a:rPr>
              <a:t>Bulk Sedimentation      Deposition &amp; Transport</a:t>
            </a:r>
            <a:endParaRPr lang="en-US" sz="1750" dirty="0">
              <a:solidFill>
                <a:schemeClr val="bg1">
                  <a:lumMod val="75000"/>
                </a:schemeClr>
              </a:solidFill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A07E8-EE52-B349-87F1-DBE200D593B8}" type="slidenum">
              <a:rPr lang="en-US" smtClean="0"/>
              <a:t>9</a:t>
            </a:fld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61973" y="1771650"/>
            <a:ext cx="88998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</a:rPr>
              <a:t>BA*</a:t>
            </a:r>
          </a:p>
          <a:p>
            <a:r>
              <a:rPr lang="en-US" sz="2400" dirty="0">
                <a:latin typeface="Calibri" charset="0"/>
              </a:rPr>
              <a:t>4F</a:t>
            </a:r>
            <a:r>
              <a:rPr lang="en-US" sz="2400" dirty="0" smtClean="0">
                <a:latin typeface="Calibri" charset="0"/>
              </a:rPr>
              <a:t>*</a:t>
            </a:r>
            <a:endParaRPr lang="en-US" sz="2400" b="1" dirty="0">
              <a:solidFill>
                <a:schemeClr val="accent1"/>
              </a:solidFill>
              <a:latin typeface="Calibri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DBSA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068335" y="1782763"/>
            <a:ext cx="80863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Calibri" charset="0"/>
              </a:rPr>
              <a:t>2000</a:t>
            </a:r>
          </a:p>
          <a:p>
            <a:r>
              <a:rPr lang="en-US" sz="2400" dirty="0" smtClean="0">
                <a:latin typeface="Calibri" charset="0"/>
              </a:rPr>
              <a:t>4000</a:t>
            </a:r>
            <a:endParaRPr lang="en-US" sz="2400" b="1" dirty="0">
              <a:solidFill>
                <a:schemeClr val="accent1"/>
              </a:solidFill>
              <a:latin typeface="Calibri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322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3386111" y="1782763"/>
            <a:ext cx="21336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Calibri" charset="0"/>
              </a:rPr>
              <a:t>Non-ionic</a:t>
            </a:r>
          </a:p>
          <a:p>
            <a:r>
              <a:rPr lang="en-US" sz="2400" dirty="0">
                <a:latin typeface="Calibri" charset="0"/>
              </a:rPr>
              <a:t>Non-ionic </a:t>
            </a:r>
            <a:endParaRPr lang="en-US" sz="2400" b="1" dirty="0">
              <a:solidFill>
                <a:schemeClr val="accent1"/>
              </a:solidFill>
              <a:latin typeface="Calibri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Anionic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5203798" y="1782763"/>
            <a:ext cx="31242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Calibri" charset="0"/>
              </a:rPr>
              <a:t>Polyolefin </a:t>
            </a:r>
            <a:r>
              <a:rPr lang="en-US" sz="2400" dirty="0" err="1">
                <a:latin typeface="Calibri" charset="0"/>
              </a:rPr>
              <a:t>alkeneamine</a:t>
            </a:r>
            <a:endParaRPr lang="en-US" sz="2400" dirty="0">
              <a:latin typeface="Calibri" charset="0"/>
            </a:endParaRPr>
          </a:p>
          <a:p>
            <a:r>
              <a:rPr lang="en-US" sz="2400" dirty="0">
                <a:latin typeface="Calibri" charset="0"/>
              </a:rPr>
              <a:t>Alkylated </a:t>
            </a:r>
            <a:r>
              <a:rPr lang="en-US" sz="2400" dirty="0" smtClean="0">
                <a:latin typeface="Calibri" charset="0"/>
              </a:rPr>
              <a:t>phenol</a:t>
            </a:r>
            <a:endParaRPr lang="en-US" sz="2400" b="1" dirty="0">
              <a:solidFill>
                <a:schemeClr val="accent1"/>
              </a:solidFill>
              <a:latin typeface="Calibri" charset="0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Calibri" charset="0"/>
              </a:rPr>
              <a:t>Known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4823" y="1295400"/>
            <a:ext cx="7623175" cy="168769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/>
        </p:nvSpPr>
        <p:spPr bwMode="auto">
          <a:xfrm>
            <a:off x="704823" y="1295400"/>
            <a:ext cx="762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charset="0"/>
              </a:rPr>
              <a:t>Name       </a:t>
            </a:r>
            <a:r>
              <a:rPr lang="en-US" sz="2400" dirty="0" smtClean="0">
                <a:latin typeface="Calibri" charset="0"/>
              </a:rPr>
              <a:t>  MW           Type                  </a:t>
            </a:r>
            <a:r>
              <a:rPr lang="en-US" sz="2400" dirty="0">
                <a:latin typeface="Calibri" charset="0"/>
              </a:rPr>
              <a:t>Molecular Structure</a:t>
            </a:r>
            <a:endParaRPr lang="en-US" sz="2400" i="1" dirty="0">
              <a:latin typeface="Calibri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04823" y="1752600"/>
            <a:ext cx="7623175" cy="44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704823" y="300648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Calibri" charset="0"/>
              </a:rPr>
              <a:t>*</a:t>
            </a:r>
            <a:r>
              <a:rPr lang="en-US" sz="2000">
                <a:latin typeface="Calibri" charset="0"/>
              </a:rPr>
              <a:t> proprietary (Lubrizol)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6970" y="5895181"/>
            <a:ext cx="2539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Hydrophobic tail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3583" y="5895181"/>
            <a:ext cx="2539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Aromatic ring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53200" y="3277446"/>
            <a:ext cx="246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Ionic </a:t>
            </a:r>
            <a:r>
              <a:rPr lang="en-US" sz="2400" b="1" dirty="0" err="1" smtClean="0">
                <a:solidFill>
                  <a:schemeClr val="accent2"/>
                </a:solidFill>
              </a:rPr>
              <a:t>headgroup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965624" y="5368194"/>
            <a:ext cx="173175" cy="526987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726375" y="5257101"/>
            <a:ext cx="0" cy="638080"/>
          </a:xfrm>
          <a:prstGeom prst="straightConnector1">
            <a:avLst/>
          </a:prstGeom>
          <a:ln w="38100">
            <a:solidFill>
              <a:schemeClr val="accent6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860100" y="3739111"/>
            <a:ext cx="467898" cy="517827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42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4289</TotalTime>
  <Words>2239</Words>
  <Application>Microsoft Macintosh PowerPoint</Application>
  <PresentationFormat>On-screen Show (4:3)</PresentationFormat>
  <Paragraphs>521</Paragraphs>
  <Slides>49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Equation</vt:lpstr>
      <vt:lpstr>Environmental Nanomaterial Dynamics:  Bridging Length Scales</vt:lpstr>
      <vt:lpstr>Asphaltenes</vt:lpstr>
      <vt:lpstr>Asphaltene precipitation</vt:lpstr>
      <vt:lpstr>PowerPoint Presentation</vt:lpstr>
      <vt:lpstr>PowerPoint Presentation</vt:lpstr>
      <vt:lpstr>Asphaltene chemistry</vt:lpstr>
      <vt:lpstr>Importance of Aromaticity</vt:lpstr>
      <vt:lpstr>Experimental systems: purely organic</vt:lpstr>
      <vt:lpstr>Surfactant Options </vt:lpstr>
      <vt:lpstr>Dissolution by solvent or surfactant</vt:lpstr>
      <vt:lpstr>Understanding Molecular Chemistry</vt:lpstr>
      <vt:lpstr>Suggested Protonation Mechanism</vt:lpstr>
      <vt:lpstr>Suggested Protonation Mechanism</vt:lpstr>
      <vt:lpstr>Reversibility of acid-base interactions</vt:lpstr>
      <vt:lpstr>PowerPoint Presentation</vt:lpstr>
      <vt:lpstr>Particle characterization: Light scattering</vt:lpstr>
      <vt:lpstr>Dispersants suppress growth</vt:lpstr>
      <vt:lpstr>Dispersants shrink nanoparticles</vt:lpstr>
      <vt:lpstr>What differentiates surfactants?</vt:lpstr>
      <vt:lpstr>Dispersant critical micelle concentration</vt:lpstr>
      <vt:lpstr>Dispersant micellization</vt:lpstr>
      <vt:lpstr>Micellization explains the limit</vt:lpstr>
      <vt:lpstr>In/Stability &amp; interparticle interactions</vt:lpstr>
      <vt:lpstr>Electrostatics in Non-Polar Systems</vt:lpstr>
      <vt:lpstr>Measurement Concept: Zeta Potential</vt:lpstr>
      <vt:lpstr>Electrophoretic mobility at c=0 ppm</vt:lpstr>
      <vt:lpstr>Dispersant increases surface charge</vt:lpstr>
      <vt:lpstr>Adsorption &amp; electrostatic stabilization</vt:lpstr>
      <vt:lpstr>PowerPoint Presentation</vt:lpstr>
      <vt:lpstr>Controlling Sedimentation in Bulk</vt:lpstr>
      <vt:lpstr>Hard sphere systems: linear front</vt:lpstr>
      <vt:lpstr>Hard sphere systems: linear front</vt:lpstr>
      <vt:lpstr>Asphaltene sedimentation dynamics</vt:lpstr>
      <vt:lpstr>Gelling systems: sudden collapse</vt:lpstr>
      <vt:lpstr>Sedimentation of unstable particles</vt:lpstr>
      <vt:lpstr>Dispersants slow sedimentation</vt:lpstr>
      <vt:lpstr>Stable particles slow aggregation</vt:lpstr>
      <vt:lpstr>PowerPoint Presentation</vt:lpstr>
      <vt:lpstr>Application: Address Clogging</vt:lpstr>
      <vt:lpstr>Convection-Diffusion</vt:lpstr>
      <vt:lpstr>Dispersants reduce deposition</vt:lpstr>
      <vt:lpstr>Dispersants reduce deposition</vt:lpstr>
      <vt:lpstr>Dispersants reduce deposition</vt:lpstr>
      <vt:lpstr>Deposition Run Followed by Removal</vt:lpstr>
      <vt:lpstr>Removal by 5% DBSA in CVA</vt:lpstr>
      <vt:lpstr>Comparison DBSA &amp; toluene</vt:lpstr>
      <vt:lpstr>Importance of the nanoscale</vt:lpstr>
      <vt:lpstr>Conclusions</vt:lpstr>
      <vt:lpstr>Acknowledgments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Hashmi</dc:creator>
  <cp:lastModifiedBy>Sara Hashmi</cp:lastModifiedBy>
  <cp:revision>102</cp:revision>
  <dcterms:created xsi:type="dcterms:W3CDTF">2017-02-09T22:42:16Z</dcterms:created>
  <dcterms:modified xsi:type="dcterms:W3CDTF">2017-03-01T23:55:08Z</dcterms:modified>
</cp:coreProperties>
</file>