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96" r:id="rId2"/>
    <p:sldId id="281" r:id="rId3"/>
    <p:sldId id="262" r:id="rId4"/>
    <p:sldId id="279" r:id="rId5"/>
    <p:sldId id="280" r:id="rId6"/>
    <p:sldId id="285" r:id="rId7"/>
    <p:sldId id="282" r:id="rId8"/>
    <p:sldId id="284" r:id="rId9"/>
    <p:sldId id="293" r:id="rId10"/>
    <p:sldId id="286" r:id="rId11"/>
    <p:sldId id="287" r:id="rId12"/>
    <p:sldId id="288" r:id="rId13"/>
    <p:sldId id="297" r:id="rId14"/>
    <p:sldId id="289" r:id="rId15"/>
    <p:sldId id="290" r:id="rId16"/>
    <p:sldId id="291" r:id="rId17"/>
    <p:sldId id="292" r:id="rId18"/>
    <p:sldId id="302" r:id="rId19"/>
    <p:sldId id="29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12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762945-FF37-A442-87AB-321D429D13C4}" type="datetimeFigureOut">
              <a:rPr lang="en-US" smtClean="0"/>
              <a:t>2/25/17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AAFE46-6392-774D-8121-1E2F86364529}" type="slidenum">
              <a:rPr lang="en-US" smtClean="0"/>
              <a:t>‹#›</a:t>
            </a:fld>
            <a:endParaRPr lang="en-US"/>
          </a:p>
        </p:txBody>
      </p:sp>
    </p:spTree>
    <p:extLst>
      <p:ext uri="{BB962C8B-B14F-4D97-AF65-F5344CB8AC3E}">
        <p14:creationId xmlns:p14="http://schemas.microsoft.com/office/powerpoint/2010/main" val="3482871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C44FC0-9DB7-8548-AF2D-FDED7744460A}" type="datetimeFigureOut">
              <a:rPr lang="en-US" smtClean="0"/>
              <a:t>2/25/17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044A6D-1D63-B849-BE26-22FB1088CF0B}" type="slidenum">
              <a:rPr lang="en-US" smtClean="0"/>
              <a:t>‹#›</a:t>
            </a:fld>
            <a:endParaRPr lang="en-US"/>
          </a:p>
        </p:txBody>
      </p:sp>
    </p:spTree>
    <p:extLst>
      <p:ext uri="{BB962C8B-B14F-4D97-AF65-F5344CB8AC3E}">
        <p14:creationId xmlns:p14="http://schemas.microsoft.com/office/powerpoint/2010/main" val="42532949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4.xml"/><Relationship Id="rId4" Type="http://schemas.openxmlformats.org/officeDocument/2006/relationships/oleObject" Target="../embeddings/oleObject3.bin"/><Relationship Id="rId5" Type="http://schemas.openxmlformats.org/officeDocument/2006/relationships/image" Target="../media/image26.wmf"/><Relationship Id="rId1" Type="http://schemas.openxmlformats.org/officeDocument/2006/relationships/vmlDrawing" Target="../drawings/vmlDrawing3.v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Klip</a:t>
            </a:r>
            <a:r>
              <a:rPr lang="en-US" dirty="0" smtClean="0"/>
              <a:t> - </a:t>
            </a:r>
            <a:r>
              <a:rPr lang="en-US" dirty="0" err="1" smtClean="0"/>
              <a:t>Rambut</a:t>
            </a:r>
            <a:r>
              <a:rPr lang="en-US" dirty="0" smtClean="0"/>
              <a:t> – </a:t>
            </a:r>
            <a:r>
              <a:rPr lang="en-US" dirty="0" err="1" smtClean="0"/>
              <a:t>darah</a:t>
            </a:r>
            <a:r>
              <a:rPr lang="en-US" dirty="0" smtClean="0"/>
              <a:t> </a:t>
            </a:r>
            <a:endParaRPr lang="en-US" dirty="0"/>
          </a:p>
        </p:txBody>
      </p:sp>
      <p:sp>
        <p:nvSpPr>
          <p:cNvPr id="4" name="Slide Number Placeholder 3"/>
          <p:cNvSpPr>
            <a:spLocks noGrp="1"/>
          </p:cNvSpPr>
          <p:nvPr>
            <p:ph type="sldNum" sz="quarter" idx="10"/>
          </p:nvPr>
        </p:nvSpPr>
        <p:spPr/>
        <p:txBody>
          <a:bodyPr/>
          <a:lstStyle/>
          <a:p>
            <a:fld id="{02895D80-FA39-3A4F-BC46-ABE4CB96665D}" type="slidenum">
              <a:rPr lang="en-US" smtClean="0"/>
              <a:t>2</a:t>
            </a:fld>
            <a:endParaRPr lang="en-US"/>
          </a:p>
        </p:txBody>
      </p:sp>
    </p:spTree>
    <p:extLst>
      <p:ext uri="{BB962C8B-B14F-4D97-AF65-F5344CB8AC3E}">
        <p14:creationId xmlns:p14="http://schemas.microsoft.com/office/powerpoint/2010/main" val="19525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Complex fluids</a:t>
            </a:r>
            <a:r>
              <a:rPr lang="en-US" baseline="0" dirty="0" smtClean="0"/>
              <a:t> in daily life</a:t>
            </a:r>
          </a:p>
          <a:p>
            <a:r>
              <a:rPr lang="en-US" baseline="0" dirty="0" smtClean="0"/>
              <a:t>Emulsion – hollandaise sauce with different types of butter as fat; other ingredients – lemon juice and egg yolks</a:t>
            </a:r>
          </a:p>
          <a:p>
            <a:r>
              <a:rPr lang="en-US" baseline="0" dirty="0" smtClean="0"/>
              <a:t>Dispersion -- paint</a:t>
            </a:r>
          </a:p>
          <a:p>
            <a:r>
              <a:rPr lang="en-US" baseline="0" dirty="0" smtClean="0"/>
              <a:t>Foam</a:t>
            </a:r>
          </a:p>
        </p:txBody>
      </p:sp>
      <p:sp>
        <p:nvSpPr>
          <p:cNvPr id="4" name="Slide Number Placeholder 3"/>
          <p:cNvSpPr>
            <a:spLocks noGrp="1"/>
          </p:cNvSpPr>
          <p:nvPr>
            <p:ph type="sldNum" sz="quarter" idx="10"/>
          </p:nvPr>
        </p:nvSpPr>
        <p:spPr/>
        <p:txBody>
          <a:bodyPr/>
          <a:lstStyle/>
          <a:p>
            <a:fld id="{E5044A6D-1D63-B849-BE26-22FB1088CF0B}" type="slidenum">
              <a:rPr lang="en-US" smtClean="0"/>
              <a:t>3</a:t>
            </a:fld>
            <a:endParaRPr lang="en-US"/>
          </a:p>
        </p:txBody>
      </p:sp>
    </p:spTree>
    <p:extLst>
      <p:ext uri="{BB962C8B-B14F-4D97-AF65-F5344CB8AC3E}">
        <p14:creationId xmlns:p14="http://schemas.microsoft.com/office/powerpoint/2010/main" val="2554049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Complex fluids</a:t>
            </a:r>
            <a:r>
              <a:rPr lang="en-US" baseline="0" dirty="0" smtClean="0"/>
              <a:t> in daily life</a:t>
            </a:r>
          </a:p>
          <a:p>
            <a:r>
              <a:rPr lang="en-US" baseline="0" dirty="0" smtClean="0"/>
              <a:t>Emulsion – hollandaise sauce with different types of butter as fat; other ingredients – lemon juice and egg yolks</a:t>
            </a:r>
          </a:p>
          <a:p>
            <a:r>
              <a:rPr lang="en-US" baseline="0" dirty="0" smtClean="0"/>
              <a:t>Dispersion -- paint</a:t>
            </a:r>
          </a:p>
          <a:p>
            <a:r>
              <a:rPr lang="en-US" baseline="0" dirty="0" smtClean="0"/>
              <a:t>Foam</a:t>
            </a:r>
          </a:p>
        </p:txBody>
      </p:sp>
      <p:sp>
        <p:nvSpPr>
          <p:cNvPr id="4" name="Slide Number Placeholder 3"/>
          <p:cNvSpPr>
            <a:spLocks noGrp="1"/>
          </p:cNvSpPr>
          <p:nvPr>
            <p:ph type="sldNum" sz="quarter" idx="10"/>
          </p:nvPr>
        </p:nvSpPr>
        <p:spPr/>
        <p:txBody>
          <a:bodyPr/>
          <a:lstStyle/>
          <a:p>
            <a:fld id="{E5044A6D-1D63-B849-BE26-22FB1088CF0B}" type="slidenum">
              <a:rPr lang="en-US" smtClean="0"/>
              <a:t>4</a:t>
            </a:fld>
            <a:endParaRPr lang="en-US"/>
          </a:p>
        </p:txBody>
      </p:sp>
    </p:spTree>
    <p:extLst>
      <p:ext uri="{BB962C8B-B14F-4D97-AF65-F5344CB8AC3E}">
        <p14:creationId xmlns:p14="http://schemas.microsoft.com/office/powerpoint/2010/main" val="2554049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Complex fluids</a:t>
            </a:r>
            <a:r>
              <a:rPr lang="en-US" baseline="0" dirty="0" smtClean="0"/>
              <a:t> in daily life</a:t>
            </a:r>
          </a:p>
          <a:p>
            <a:r>
              <a:rPr lang="en-US" baseline="0" dirty="0" smtClean="0"/>
              <a:t>Emulsion – hollandaise sauce with different types of butter as fat; other ingredients – lemon juice and egg yolks</a:t>
            </a:r>
          </a:p>
          <a:p>
            <a:r>
              <a:rPr lang="en-US" baseline="0" dirty="0" smtClean="0"/>
              <a:t>Dispersion -- paint</a:t>
            </a:r>
          </a:p>
          <a:p>
            <a:r>
              <a:rPr lang="en-US" baseline="0" dirty="0" smtClean="0"/>
              <a:t>Foam</a:t>
            </a:r>
          </a:p>
        </p:txBody>
      </p:sp>
      <p:sp>
        <p:nvSpPr>
          <p:cNvPr id="4" name="Slide Number Placeholder 3"/>
          <p:cNvSpPr>
            <a:spLocks noGrp="1"/>
          </p:cNvSpPr>
          <p:nvPr>
            <p:ph type="sldNum" sz="quarter" idx="10"/>
          </p:nvPr>
        </p:nvSpPr>
        <p:spPr/>
        <p:txBody>
          <a:bodyPr/>
          <a:lstStyle/>
          <a:p>
            <a:fld id="{E5044A6D-1D63-B849-BE26-22FB1088CF0B}" type="slidenum">
              <a:rPr lang="en-US" smtClean="0"/>
              <a:t>5</a:t>
            </a:fld>
            <a:endParaRPr lang="en-US"/>
          </a:p>
        </p:txBody>
      </p:sp>
    </p:spTree>
    <p:extLst>
      <p:ext uri="{BB962C8B-B14F-4D97-AF65-F5344CB8AC3E}">
        <p14:creationId xmlns:p14="http://schemas.microsoft.com/office/powerpoint/2010/main" val="2554049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Diatoms lipid bilayers bacteria</a:t>
            </a:r>
            <a:endParaRPr lang="en-US" dirty="0"/>
          </a:p>
        </p:txBody>
      </p:sp>
      <p:sp>
        <p:nvSpPr>
          <p:cNvPr id="4" name="Slide Number Placeholder 3"/>
          <p:cNvSpPr>
            <a:spLocks noGrp="1"/>
          </p:cNvSpPr>
          <p:nvPr>
            <p:ph type="sldNum" sz="quarter" idx="10"/>
          </p:nvPr>
        </p:nvSpPr>
        <p:spPr/>
        <p:txBody>
          <a:bodyPr/>
          <a:lstStyle/>
          <a:p>
            <a:fld id="{E5044A6D-1D63-B849-BE26-22FB1088CF0B}" type="slidenum">
              <a:rPr lang="en-US" smtClean="0"/>
              <a:t>6</a:t>
            </a:fld>
            <a:endParaRPr lang="en-US"/>
          </a:p>
        </p:txBody>
      </p:sp>
    </p:spTree>
    <p:extLst>
      <p:ext uri="{BB962C8B-B14F-4D97-AF65-F5344CB8AC3E}">
        <p14:creationId xmlns:p14="http://schemas.microsoft.com/office/powerpoint/2010/main" val="1841119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http://</a:t>
            </a:r>
            <a:r>
              <a:rPr lang="pl-PL" dirty="0" err="1" smtClean="0"/>
              <a:t>www.mdpi.com</a:t>
            </a:r>
            <a:r>
              <a:rPr lang="pl-PL" dirty="0" smtClean="0"/>
              <a:t>/2308-3425/2/2/125/</a:t>
            </a:r>
            <a:r>
              <a:rPr lang="pl-PL" dirty="0" err="1" smtClean="0"/>
              <a:t>htm</a:t>
            </a:r>
            <a:endParaRPr lang="pl-PL" dirty="0" smtClean="0"/>
          </a:p>
          <a:p>
            <a:r>
              <a:rPr lang="pl-PL" dirty="0" smtClean="0"/>
              <a:t>http://</a:t>
            </a:r>
            <a:r>
              <a:rPr lang="pl-PL" dirty="0" err="1" smtClean="0"/>
              <a:t>www.mlz-garching.de</a:t>
            </a:r>
            <a:r>
              <a:rPr lang="pl-PL" dirty="0" smtClean="0"/>
              <a:t>/</a:t>
            </a:r>
            <a:r>
              <a:rPr lang="pl-PL" dirty="0" err="1" smtClean="0"/>
              <a:t>englisch</a:t>
            </a:r>
            <a:r>
              <a:rPr lang="pl-PL" dirty="0" smtClean="0"/>
              <a:t>/neutron-</a:t>
            </a:r>
            <a:r>
              <a:rPr lang="pl-PL" dirty="0" err="1" smtClean="0"/>
              <a:t>research</a:t>
            </a:r>
            <a:r>
              <a:rPr lang="pl-PL" dirty="0" smtClean="0"/>
              <a:t>/</a:t>
            </a:r>
            <a:r>
              <a:rPr lang="pl-PL" dirty="0" err="1" smtClean="0"/>
              <a:t>experimental-methods</a:t>
            </a:r>
            <a:r>
              <a:rPr lang="pl-PL" dirty="0" smtClean="0"/>
              <a:t>/</a:t>
            </a:r>
            <a:r>
              <a:rPr lang="pl-PL" dirty="0" err="1" smtClean="0"/>
              <a:t>elastic-scattering.html</a:t>
            </a:r>
            <a:endParaRPr lang="pl-PL" dirty="0" smtClean="0"/>
          </a:p>
          <a:p>
            <a:r>
              <a:rPr lang="pl-PL" dirty="0" err="1" smtClean="0"/>
              <a:t>https</a:t>
            </a:r>
            <a:r>
              <a:rPr lang="pl-PL" dirty="0" smtClean="0"/>
              <a:t>://</a:t>
            </a:r>
            <a:r>
              <a:rPr lang="pl-PL" dirty="0" err="1" smtClean="0"/>
              <a:t>en.wikipedia.org</a:t>
            </a:r>
            <a:r>
              <a:rPr lang="pl-PL" dirty="0" smtClean="0"/>
              <a:t>/</a:t>
            </a:r>
            <a:r>
              <a:rPr lang="pl-PL" dirty="0" err="1" smtClean="0"/>
              <a:t>wiki</a:t>
            </a:r>
            <a:r>
              <a:rPr lang="pl-PL" dirty="0" smtClean="0"/>
              <a:t>/</a:t>
            </a:r>
            <a:r>
              <a:rPr lang="pl-PL" dirty="0" err="1" smtClean="0"/>
              <a:t>Biological_small-angle_scattering</a:t>
            </a:r>
            <a:endParaRPr lang="en-US" dirty="0"/>
          </a:p>
        </p:txBody>
      </p:sp>
      <p:sp>
        <p:nvSpPr>
          <p:cNvPr id="4" name="Slide Number Placeholder 3"/>
          <p:cNvSpPr>
            <a:spLocks noGrp="1"/>
          </p:cNvSpPr>
          <p:nvPr>
            <p:ph type="sldNum" sz="quarter" idx="10"/>
          </p:nvPr>
        </p:nvSpPr>
        <p:spPr/>
        <p:txBody>
          <a:bodyPr/>
          <a:lstStyle/>
          <a:p>
            <a:fld id="{E5044A6D-1D63-B849-BE26-22FB1088CF0B}" type="slidenum">
              <a:rPr lang="en-US" smtClean="0"/>
              <a:t>10</a:t>
            </a:fld>
            <a:endParaRPr lang="en-US"/>
          </a:p>
        </p:txBody>
      </p:sp>
    </p:spTree>
    <p:extLst>
      <p:ext uri="{BB962C8B-B14F-4D97-AF65-F5344CB8AC3E}">
        <p14:creationId xmlns:p14="http://schemas.microsoft.com/office/powerpoint/2010/main" val="4063841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Rayleigh Scattering</a:t>
            </a:r>
            <a:endParaRPr lang="en-US" dirty="0"/>
          </a:p>
        </p:txBody>
      </p:sp>
      <p:sp>
        <p:nvSpPr>
          <p:cNvPr id="4" name="Slide Number Placeholder 3"/>
          <p:cNvSpPr>
            <a:spLocks noGrp="1"/>
          </p:cNvSpPr>
          <p:nvPr>
            <p:ph type="sldNum" sz="quarter" idx="10"/>
          </p:nvPr>
        </p:nvSpPr>
        <p:spPr/>
        <p:txBody>
          <a:bodyPr/>
          <a:lstStyle/>
          <a:p>
            <a:fld id="{E5044A6D-1D63-B849-BE26-22FB1088CF0B}" type="slidenum">
              <a:rPr lang="en-US" smtClean="0"/>
              <a:t>12</a:t>
            </a:fld>
            <a:endParaRPr lang="en-US"/>
          </a:p>
        </p:txBody>
      </p:sp>
    </p:spTree>
    <p:extLst>
      <p:ext uri="{BB962C8B-B14F-4D97-AF65-F5344CB8AC3E}">
        <p14:creationId xmlns:p14="http://schemas.microsoft.com/office/powerpoint/2010/main" val="1975964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ftr" sz="quarter" idx="4"/>
          </p:nvPr>
        </p:nvSpPr>
        <p:spPr>
          <a:noFill/>
        </p:spPr>
        <p:txBody>
          <a:bodyPr/>
          <a:lstStyle/>
          <a:p>
            <a:r>
              <a:rPr lang="en-US"/>
              <a:t>© Wyatt Technology Corporation 2005 - All Rights Reserved</a:t>
            </a:r>
          </a:p>
        </p:txBody>
      </p:sp>
      <p:sp>
        <p:nvSpPr>
          <p:cNvPr id="4100" name="Rectangle 5"/>
          <p:cNvSpPr>
            <a:spLocks noGrp="1" noChangeArrowheads="1"/>
          </p:cNvSpPr>
          <p:nvPr>
            <p:ph type="sldNum" sz="quarter" idx="5"/>
          </p:nvPr>
        </p:nvSpPr>
        <p:spPr>
          <a:noFill/>
        </p:spPr>
        <p:txBody>
          <a:bodyPr/>
          <a:lstStyle/>
          <a:p>
            <a:fld id="{8A7D90D4-C2F2-4462-9E42-3C9C288D9BE2}" type="slidenum">
              <a:rPr lang="en-US"/>
              <a:pPr/>
              <a:t>14</a:t>
            </a:fld>
            <a:endParaRPr lang="en-US"/>
          </a:p>
        </p:txBody>
      </p:sp>
      <p:sp>
        <p:nvSpPr>
          <p:cNvPr id="4101" name="Rectangle 2"/>
          <p:cNvSpPr>
            <a:spLocks noGrp="1" noRot="1" noChangeAspect="1" noChangeArrowheads="1" noTextEdit="1"/>
          </p:cNvSpPr>
          <p:nvPr>
            <p:ph type="sldImg"/>
          </p:nvPr>
        </p:nvSpPr>
        <p:spPr>
          <a:ln/>
        </p:spPr>
      </p:sp>
      <p:sp>
        <p:nvSpPr>
          <p:cNvPr id="4102" name="Rectangle 6"/>
          <p:cNvSpPr>
            <a:spLocks noGrp="1" noChangeArrowheads="1"/>
          </p:cNvSpPr>
          <p:nvPr>
            <p:ph type="body" idx="1"/>
          </p:nvPr>
        </p:nvSpPr>
        <p:spPr>
          <a:noFill/>
          <a:ln/>
        </p:spPr>
        <p:txBody>
          <a:bodyPr/>
          <a:lstStyle/>
          <a:p>
            <a:r>
              <a:rPr lang="en-US" u="sng" smtClean="0"/>
              <a:t>Notes:</a:t>
            </a:r>
            <a:r>
              <a:rPr lang="en-US" smtClean="0"/>
              <a:t>  Between 1864 and 1873, James Clerk Maxwell developed the theoretical description of electricity and magnetism.  His results lead to the marvelous prediction that light is electromagnetic radiation propagating through free space in the form of orthogonal, oscillating electric and magnetic fields.</a:t>
            </a:r>
          </a:p>
          <a:p>
            <a:r>
              <a:rPr lang="en-US" smtClean="0"/>
              <a:t>Maxwell’s description explains many of the important properties of light.  For example, light is often linearly </a:t>
            </a:r>
            <a:r>
              <a:rPr lang="en-US" i="1" smtClean="0"/>
              <a:t>polarized</a:t>
            </a:r>
            <a:r>
              <a:rPr lang="en-US" smtClean="0"/>
              <a:t>.  The polarization of the light is determined by the direction of oscillation of the electric field.  Scattered and reflected light is often polarized, as can be readily tested with a pair of polaroid sunglasses.  Look at the variation of the intensity of skylight or light reflected from a puddle as you rotate the glasses!</a:t>
            </a:r>
          </a:p>
          <a:p>
            <a:r>
              <a:rPr lang="en-US" smtClean="0"/>
              <a:t>The measurable quantity of light is the </a:t>
            </a:r>
            <a:r>
              <a:rPr lang="en-US" i="1" smtClean="0"/>
              <a:t>intensity</a:t>
            </a:r>
            <a:r>
              <a:rPr lang="en-US" smtClean="0"/>
              <a:t>, which is proportional to the square of the electric field magnitude, </a:t>
            </a:r>
            <a:r>
              <a:rPr lang="en-US" i="1" smtClean="0"/>
              <a:t>i.e.</a:t>
            </a:r>
            <a:r>
              <a:rPr lang="en-US" smtClean="0"/>
              <a:t>,             .  The intensity is a measure of the power imparted by the light on a given area. </a:t>
            </a:r>
          </a:p>
          <a:p>
            <a:r>
              <a:rPr lang="en-US" u="sng" smtClean="0"/>
              <a:t>Key Ideas:</a:t>
            </a:r>
            <a:endParaRPr lang="en-US" i="1" u="sng" smtClean="0"/>
          </a:p>
          <a:p>
            <a:pPr>
              <a:buFontTx/>
              <a:buChar char="•"/>
            </a:pPr>
            <a:r>
              <a:rPr lang="en-US" b="1" smtClean="0"/>
              <a:t> electric field</a:t>
            </a:r>
            <a:r>
              <a:rPr lang="en-US" smtClean="0"/>
              <a:t>  -  Light consists of oscillating electric and magnetic fields.  The electric field interacts more strongly with matter than the magnetic field.</a:t>
            </a:r>
            <a:endParaRPr lang="en-US" b="1" smtClean="0"/>
          </a:p>
          <a:p>
            <a:pPr>
              <a:buFontTx/>
              <a:buChar char="•"/>
            </a:pPr>
            <a:r>
              <a:rPr lang="en-US" smtClean="0"/>
              <a:t> </a:t>
            </a:r>
            <a:r>
              <a:rPr lang="en-US" b="1" smtClean="0"/>
              <a:t>linear polarization</a:t>
            </a:r>
            <a:r>
              <a:rPr lang="en-US" smtClean="0"/>
              <a:t>  -  The direction of oscillation of the electric field.</a:t>
            </a:r>
          </a:p>
          <a:p>
            <a:pPr>
              <a:buFontTx/>
              <a:buChar char="•"/>
            </a:pPr>
            <a:r>
              <a:rPr lang="en-US" smtClean="0"/>
              <a:t> </a:t>
            </a:r>
            <a:r>
              <a:rPr lang="en-US" b="1" smtClean="0"/>
              <a:t>intensity</a:t>
            </a:r>
            <a:r>
              <a:rPr lang="en-US" smtClean="0"/>
              <a:t>  -  The observable quantity of the light, </a:t>
            </a:r>
            <a:r>
              <a:rPr lang="en-US" i="1" smtClean="0"/>
              <a:t>i.e.</a:t>
            </a:r>
            <a:r>
              <a:rPr lang="en-US" smtClean="0"/>
              <a:t>, the power imparted by the light on a given area.  The intensity is  proportional to the square magnitude of the electric field.</a:t>
            </a:r>
          </a:p>
        </p:txBody>
      </p:sp>
      <p:graphicFrame>
        <p:nvGraphicFramePr>
          <p:cNvPr id="4098" name="Object 7"/>
          <p:cNvGraphicFramePr>
            <a:graphicFrameLocks noChangeAspect="1"/>
          </p:cNvGraphicFramePr>
          <p:nvPr/>
        </p:nvGraphicFramePr>
        <p:xfrm>
          <a:off x="3625453" y="6445251"/>
          <a:ext cx="482203" cy="276678"/>
        </p:xfrm>
        <a:graphic>
          <a:graphicData uri="http://schemas.openxmlformats.org/presentationml/2006/ole">
            <mc:AlternateContent xmlns:mc="http://schemas.openxmlformats.org/markup-compatibility/2006">
              <mc:Choice xmlns:v="urn:schemas-microsoft-com:vml" Requires="v">
                <p:oleObj spid="_x0000_s3093" name="Equation" r:id="rId4" imgW="495000" imgH="279360" progId="Equation.3">
                  <p:embed/>
                </p:oleObj>
              </mc:Choice>
              <mc:Fallback>
                <p:oleObj name="Equation" r:id="rId4" imgW="495000" imgH="2793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5453" y="6445251"/>
                        <a:ext cx="482203" cy="2766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68D516-45AC-4740-B978-907F0CD326AB}" type="datetime1">
              <a:rPr lang="en-US" smtClean="0"/>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19B6A-F75C-CB46-BE9E-66E4AA37AFC2}" type="slidenum">
              <a:rPr lang="en-US" smtClean="0"/>
              <a:t>‹#›</a:t>
            </a:fld>
            <a:endParaRPr lang="en-US"/>
          </a:p>
        </p:txBody>
      </p:sp>
    </p:spTree>
    <p:extLst>
      <p:ext uri="{BB962C8B-B14F-4D97-AF65-F5344CB8AC3E}">
        <p14:creationId xmlns:p14="http://schemas.microsoft.com/office/powerpoint/2010/main" val="242259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6E56A7-D5A7-764A-B260-A2CB8066FC69}" type="datetime1">
              <a:rPr lang="en-US" smtClean="0"/>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19B6A-F75C-CB46-BE9E-66E4AA37AFC2}" type="slidenum">
              <a:rPr lang="en-US" smtClean="0"/>
              <a:t>‹#›</a:t>
            </a:fld>
            <a:endParaRPr lang="en-US"/>
          </a:p>
        </p:txBody>
      </p:sp>
    </p:spTree>
    <p:extLst>
      <p:ext uri="{BB962C8B-B14F-4D97-AF65-F5344CB8AC3E}">
        <p14:creationId xmlns:p14="http://schemas.microsoft.com/office/powerpoint/2010/main" val="141187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0DEC1-5C80-3C40-9664-2094EA9A14D5}" type="datetime1">
              <a:rPr lang="en-US" smtClean="0"/>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19B6A-F75C-CB46-BE9E-66E4AA37AFC2}" type="slidenum">
              <a:rPr lang="en-US" smtClean="0"/>
              <a:t>‹#›</a:t>
            </a:fld>
            <a:endParaRPr lang="en-US"/>
          </a:p>
        </p:txBody>
      </p:sp>
    </p:spTree>
    <p:extLst>
      <p:ext uri="{BB962C8B-B14F-4D97-AF65-F5344CB8AC3E}">
        <p14:creationId xmlns:p14="http://schemas.microsoft.com/office/powerpoint/2010/main" val="275257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C3ECC-ED30-184E-8EA7-A45EC4FF0DF6}" type="datetime1">
              <a:rPr lang="en-US" smtClean="0"/>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19B6A-F75C-CB46-BE9E-66E4AA37AFC2}" type="slidenum">
              <a:rPr lang="en-US" smtClean="0"/>
              <a:t>‹#›</a:t>
            </a:fld>
            <a:endParaRPr lang="en-US"/>
          </a:p>
        </p:txBody>
      </p:sp>
    </p:spTree>
    <p:extLst>
      <p:ext uri="{BB962C8B-B14F-4D97-AF65-F5344CB8AC3E}">
        <p14:creationId xmlns:p14="http://schemas.microsoft.com/office/powerpoint/2010/main" val="57406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D28B4B-4C04-BA4D-9A92-31A154ADCFD5}" type="datetime1">
              <a:rPr lang="en-US" smtClean="0"/>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19B6A-F75C-CB46-BE9E-66E4AA37AFC2}" type="slidenum">
              <a:rPr lang="en-US" smtClean="0"/>
              <a:t>‹#›</a:t>
            </a:fld>
            <a:endParaRPr lang="en-US"/>
          </a:p>
        </p:txBody>
      </p:sp>
    </p:spTree>
    <p:extLst>
      <p:ext uri="{BB962C8B-B14F-4D97-AF65-F5344CB8AC3E}">
        <p14:creationId xmlns:p14="http://schemas.microsoft.com/office/powerpoint/2010/main" val="234715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2AF7C0-7FF7-B840-803C-A37D50C3E23E}" type="datetime1">
              <a:rPr lang="en-US" smtClean="0"/>
              <a:t>2/25/17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19B6A-F75C-CB46-BE9E-66E4AA37AFC2}" type="slidenum">
              <a:rPr lang="en-US" smtClean="0"/>
              <a:t>‹#›</a:t>
            </a:fld>
            <a:endParaRPr lang="en-US"/>
          </a:p>
        </p:txBody>
      </p:sp>
    </p:spTree>
    <p:extLst>
      <p:ext uri="{BB962C8B-B14F-4D97-AF65-F5344CB8AC3E}">
        <p14:creationId xmlns:p14="http://schemas.microsoft.com/office/powerpoint/2010/main" val="4269007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E9375F-0002-2A49-8EDC-2082B83502DC}" type="datetime1">
              <a:rPr lang="en-US" smtClean="0"/>
              <a:t>2/25/17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19B6A-F75C-CB46-BE9E-66E4AA37AFC2}" type="slidenum">
              <a:rPr lang="en-US" smtClean="0"/>
              <a:t>‹#›</a:t>
            </a:fld>
            <a:endParaRPr lang="en-US"/>
          </a:p>
        </p:txBody>
      </p:sp>
    </p:spTree>
    <p:extLst>
      <p:ext uri="{BB962C8B-B14F-4D97-AF65-F5344CB8AC3E}">
        <p14:creationId xmlns:p14="http://schemas.microsoft.com/office/powerpoint/2010/main" val="1358962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F6A825-4600-3A41-9D46-8525C4B3F26A}" type="datetime1">
              <a:rPr lang="en-US" smtClean="0"/>
              <a:t>2/25/17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19B6A-F75C-CB46-BE9E-66E4AA37AFC2}" type="slidenum">
              <a:rPr lang="en-US" smtClean="0"/>
              <a:t>‹#›</a:t>
            </a:fld>
            <a:endParaRPr lang="en-US"/>
          </a:p>
        </p:txBody>
      </p:sp>
    </p:spTree>
    <p:extLst>
      <p:ext uri="{BB962C8B-B14F-4D97-AF65-F5344CB8AC3E}">
        <p14:creationId xmlns:p14="http://schemas.microsoft.com/office/powerpoint/2010/main" val="299426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CC504-33C4-3245-BD85-67E379164C93}" type="datetime1">
              <a:rPr lang="en-US" smtClean="0"/>
              <a:t>2/25/17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19B6A-F75C-CB46-BE9E-66E4AA37AFC2}" type="slidenum">
              <a:rPr lang="en-US" smtClean="0"/>
              <a:t>‹#›</a:t>
            </a:fld>
            <a:endParaRPr lang="en-US"/>
          </a:p>
        </p:txBody>
      </p:sp>
    </p:spTree>
    <p:extLst>
      <p:ext uri="{BB962C8B-B14F-4D97-AF65-F5344CB8AC3E}">
        <p14:creationId xmlns:p14="http://schemas.microsoft.com/office/powerpoint/2010/main" val="427547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8A9F5F-5481-B348-8481-F9A19B0747A0}" type="datetime1">
              <a:rPr lang="en-US" smtClean="0"/>
              <a:t>2/25/17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19B6A-F75C-CB46-BE9E-66E4AA37AFC2}" type="slidenum">
              <a:rPr lang="en-US" smtClean="0"/>
              <a:t>‹#›</a:t>
            </a:fld>
            <a:endParaRPr lang="en-US"/>
          </a:p>
        </p:txBody>
      </p:sp>
    </p:spTree>
    <p:extLst>
      <p:ext uri="{BB962C8B-B14F-4D97-AF65-F5344CB8AC3E}">
        <p14:creationId xmlns:p14="http://schemas.microsoft.com/office/powerpoint/2010/main" val="223461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B8ABC6-4975-BB42-8AD7-A9E7C0DCBA2F}" type="datetime1">
              <a:rPr lang="en-US" smtClean="0"/>
              <a:t>2/25/17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19B6A-F75C-CB46-BE9E-66E4AA37AFC2}" type="slidenum">
              <a:rPr lang="en-US" smtClean="0"/>
              <a:t>‹#›</a:t>
            </a:fld>
            <a:endParaRPr lang="en-US"/>
          </a:p>
        </p:txBody>
      </p:sp>
    </p:spTree>
    <p:extLst>
      <p:ext uri="{BB962C8B-B14F-4D97-AF65-F5344CB8AC3E}">
        <p14:creationId xmlns:p14="http://schemas.microsoft.com/office/powerpoint/2010/main" val="17146254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62201-085B-414F-A5A0-F00F1B1074D1}" type="datetime1">
              <a:rPr lang="en-US" smtClean="0"/>
              <a:t>2/25/17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19B6A-F75C-CB46-BE9E-66E4AA37AFC2}" type="slidenum">
              <a:rPr lang="en-US" smtClean="0"/>
              <a:t>‹#›</a:t>
            </a:fld>
            <a:endParaRPr lang="en-US"/>
          </a:p>
        </p:txBody>
      </p:sp>
    </p:spTree>
    <p:extLst>
      <p:ext uri="{BB962C8B-B14F-4D97-AF65-F5344CB8AC3E}">
        <p14:creationId xmlns:p14="http://schemas.microsoft.com/office/powerpoint/2010/main" val="2551912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22.png"/><Relationship Id="rId6" Type="http://schemas.openxmlformats.org/officeDocument/2006/relationships/image" Target="../media/image23.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bin"/><Relationship Id="rId5" Type="http://schemas.openxmlformats.org/officeDocument/2006/relationships/image" Target="../media/image24.wmf"/><Relationship Id="rId6" Type="http://schemas.openxmlformats.org/officeDocument/2006/relationships/image" Target="../media/image25.jpe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 Id="rId3"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29.wmf"/><Relationship Id="rId5" Type="http://schemas.openxmlformats.org/officeDocument/2006/relationships/image" Target="../media/image27.jpeg"/><Relationship Id="rId6" Type="http://schemas.openxmlformats.org/officeDocument/2006/relationships/image" Target="../media/image30.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Suspended </a:t>
            </a:r>
            <a:r>
              <a:rPr lang="en-US" dirty="0" err="1" smtClean="0"/>
              <a:t>Nanomaterials</a:t>
            </a:r>
            <a:endParaRPr lang="en-US" dirty="0"/>
          </a:p>
        </p:txBody>
      </p:sp>
      <p:sp>
        <p:nvSpPr>
          <p:cNvPr id="3" name="TextBox 2"/>
          <p:cNvSpPr txBox="1"/>
          <p:nvPr/>
        </p:nvSpPr>
        <p:spPr>
          <a:xfrm>
            <a:off x="0" y="0"/>
            <a:ext cx="9144000" cy="200055"/>
          </a:xfrm>
          <a:prstGeom prst="rect">
            <a:avLst/>
          </a:prstGeom>
          <a:noFill/>
        </p:spPr>
        <p:txBody>
          <a:bodyPr wrap="square" rtlCol="0">
            <a:spAutoFit/>
          </a:bodyPr>
          <a:lstStyle/>
          <a:p>
            <a:pPr algn="ctr"/>
            <a:r>
              <a:rPr lang="en-US" sz="700" i="1" dirty="0" smtClean="0">
                <a:solidFill>
                  <a:schemeClr val="bg1">
                    <a:lumMod val="75000"/>
                  </a:schemeClr>
                </a:solidFill>
              </a:rPr>
              <a:t>786</a:t>
            </a:r>
            <a:endParaRPr lang="en-US" sz="700" i="1" dirty="0">
              <a:solidFill>
                <a:schemeClr val="bg1">
                  <a:lumMod val="75000"/>
                </a:schemeClr>
              </a:solidFill>
            </a:endParaRPr>
          </a:p>
        </p:txBody>
      </p:sp>
    </p:spTree>
    <p:extLst>
      <p:ext uri="{BB962C8B-B14F-4D97-AF65-F5344CB8AC3E}">
        <p14:creationId xmlns:p14="http://schemas.microsoft.com/office/powerpoint/2010/main" val="23264375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Characterizing Different Length Scales</a:t>
            </a:r>
            <a:endParaRPr lang="en-US" dirty="0"/>
          </a:p>
        </p:txBody>
      </p:sp>
      <p:sp>
        <p:nvSpPr>
          <p:cNvPr id="3" name="Content Placeholder 2"/>
          <p:cNvSpPr>
            <a:spLocks noGrp="1"/>
          </p:cNvSpPr>
          <p:nvPr>
            <p:ph sz="half" idx="1"/>
          </p:nvPr>
        </p:nvSpPr>
        <p:spPr/>
        <p:txBody>
          <a:bodyPr>
            <a:normAutofit/>
          </a:bodyPr>
          <a:lstStyle/>
          <a:p>
            <a:r>
              <a:rPr lang="en-US" dirty="0" smtClean="0"/>
              <a:t>Microscopy</a:t>
            </a:r>
          </a:p>
          <a:p>
            <a:pPr lvl="1"/>
            <a:r>
              <a:rPr lang="en-US" dirty="0" smtClean="0"/>
              <a:t>Optical</a:t>
            </a:r>
          </a:p>
          <a:p>
            <a:pPr lvl="1"/>
            <a:r>
              <a:rPr lang="en-US" dirty="0" smtClean="0"/>
              <a:t>Electron</a:t>
            </a:r>
            <a:endParaRPr lang="en-US" dirty="0"/>
          </a:p>
        </p:txBody>
      </p:sp>
      <p:sp>
        <p:nvSpPr>
          <p:cNvPr id="8" name="Content Placeholder 7"/>
          <p:cNvSpPr>
            <a:spLocks noGrp="1"/>
          </p:cNvSpPr>
          <p:nvPr>
            <p:ph sz="half" idx="2"/>
          </p:nvPr>
        </p:nvSpPr>
        <p:spPr/>
        <p:txBody>
          <a:bodyPr/>
          <a:lstStyle/>
          <a:p>
            <a:r>
              <a:rPr lang="en-US" dirty="0"/>
              <a:t>Scattering</a:t>
            </a:r>
          </a:p>
          <a:p>
            <a:pPr lvl="1"/>
            <a:r>
              <a:rPr lang="en-US" dirty="0"/>
              <a:t>Neutrons</a:t>
            </a:r>
          </a:p>
          <a:p>
            <a:pPr lvl="1"/>
            <a:r>
              <a:rPr lang="en-US" dirty="0"/>
              <a:t>X-rays</a:t>
            </a:r>
          </a:p>
          <a:p>
            <a:pPr lvl="1"/>
            <a:r>
              <a:rPr lang="en-US" dirty="0"/>
              <a:t>Light</a:t>
            </a:r>
          </a:p>
          <a:p>
            <a:endParaRPr lang="en-US" dirty="0"/>
          </a:p>
        </p:txBody>
      </p:sp>
      <p:pic>
        <p:nvPicPr>
          <p:cNvPr id="7" name="Picture 6"/>
          <p:cNvPicPr>
            <a:picLocks noChangeAspect="1"/>
          </p:cNvPicPr>
          <p:nvPr/>
        </p:nvPicPr>
        <p:blipFill rotWithShape="1">
          <a:blip r:embed="rId3"/>
          <a:srcRect t="8650" b="12034"/>
          <a:stretch/>
        </p:blipFill>
        <p:spPr>
          <a:xfrm>
            <a:off x="5740" y="3457990"/>
            <a:ext cx="9144000" cy="3457115"/>
          </a:xfrm>
          <a:prstGeom prst="rect">
            <a:avLst/>
          </a:prstGeom>
        </p:spPr>
      </p:pic>
      <p:sp>
        <p:nvSpPr>
          <p:cNvPr id="9" name="Rounded Rectangle 8"/>
          <p:cNvSpPr/>
          <p:nvPr/>
        </p:nvSpPr>
        <p:spPr>
          <a:xfrm>
            <a:off x="3172266" y="3707994"/>
            <a:ext cx="4489131" cy="796091"/>
          </a:xfrm>
          <a:prstGeom prst="roundRect">
            <a:avLst/>
          </a:prstGeom>
          <a:solidFill>
            <a:schemeClr val="bg1">
              <a:lumMod val="85000"/>
              <a:alpha val="30000"/>
            </a:schemeClr>
          </a:solidFill>
          <a:ln w="762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5141741" y="3059945"/>
            <a:ext cx="1024249" cy="398046"/>
          </a:xfrm>
          <a:prstGeom prst="roundRect">
            <a:avLst/>
          </a:prstGeom>
          <a:solidFill>
            <a:schemeClr val="bg1">
              <a:lumMod val="85000"/>
              <a:alpha val="30000"/>
            </a:schemeClr>
          </a:solidFill>
          <a:ln w="762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9867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Characterization by Waves</a:t>
            </a:r>
            <a:endParaRPr lang="en-US" dirty="0"/>
          </a:p>
        </p:txBody>
      </p:sp>
      <p:sp>
        <p:nvSpPr>
          <p:cNvPr id="3" name="Content Placeholder 2"/>
          <p:cNvSpPr>
            <a:spLocks noGrp="1"/>
          </p:cNvSpPr>
          <p:nvPr>
            <p:ph idx="1"/>
          </p:nvPr>
        </p:nvSpPr>
        <p:spPr>
          <a:xfrm>
            <a:off x="457200" y="1600200"/>
            <a:ext cx="8229600" cy="4832696"/>
          </a:xfrm>
        </p:spPr>
        <p:txBody>
          <a:bodyPr>
            <a:normAutofit/>
          </a:bodyPr>
          <a:lstStyle/>
          <a:p>
            <a:r>
              <a:rPr lang="en-US" dirty="0" smtClean="0"/>
              <a:t>Light is an Electromagnetic field</a:t>
            </a:r>
          </a:p>
          <a:p>
            <a:r>
              <a:rPr lang="en-US" dirty="0" smtClean="0"/>
              <a:t>Characterized by wavelength, frequency, phase</a:t>
            </a:r>
            <a:endParaRPr lang="en-US" dirty="0"/>
          </a:p>
          <a:p>
            <a:r>
              <a:rPr lang="en-US" dirty="0" smtClean="0"/>
              <a:t>Interaction with materials</a:t>
            </a:r>
          </a:p>
          <a:p>
            <a:pPr lvl="1"/>
            <a:r>
              <a:rPr lang="en-US" dirty="0" smtClean="0"/>
              <a:t>Absorption</a:t>
            </a:r>
          </a:p>
          <a:p>
            <a:pPr lvl="1"/>
            <a:r>
              <a:rPr lang="en-US" dirty="0" smtClean="0"/>
              <a:t>Reflection</a:t>
            </a:r>
          </a:p>
          <a:p>
            <a:pPr lvl="1"/>
            <a:r>
              <a:rPr lang="en-US" dirty="0" err="1" smtClean="0"/>
              <a:t>Flourescence</a:t>
            </a:r>
            <a:r>
              <a:rPr lang="en-US" dirty="0" smtClean="0"/>
              <a:t>/luminescence</a:t>
            </a:r>
          </a:p>
          <a:p>
            <a:pPr lvl="1"/>
            <a:r>
              <a:rPr lang="en-US" dirty="0" smtClean="0"/>
              <a:t>Scattering</a:t>
            </a:r>
          </a:p>
          <a:p>
            <a:pPr lvl="1"/>
            <a:r>
              <a:rPr lang="en-US" dirty="0" smtClean="0"/>
              <a:t>Transmission </a:t>
            </a:r>
            <a:endParaRPr lang="en-US" dirty="0"/>
          </a:p>
        </p:txBody>
      </p:sp>
    </p:spTree>
    <p:extLst>
      <p:ext uri="{BB962C8B-B14F-4D97-AF65-F5344CB8AC3E}">
        <p14:creationId xmlns:p14="http://schemas.microsoft.com/office/powerpoint/2010/main" val="37605826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all experience light scattering…</a:t>
            </a:r>
            <a:endParaRPr 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2574931527"/>
              </p:ext>
            </p:extLst>
          </p:nvPr>
        </p:nvGraphicFramePr>
        <p:xfrm>
          <a:off x="6019800" y="1219200"/>
          <a:ext cx="2619375" cy="4676775"/>
        </p:xfrm>
        <a:graphic>
          <a:graphicData uri="http://schemas.openxmlformats.org/presentationml/2006/ole">
            <mc:AlternateContent xmlns:mc="http://schemas.openxmlformats.org/markup-compatibility/2006">
              <mc:Choice xmlns:v="urn:schemas-microsoft-com:vml" Requires="v">
                <p:oleObj spid="_x0000_s1045" name="Drawing" r:id="rId4" imgW="2619332" imgH="4677465" progId="">
                  <p:embed/>
                </p:oleObj>
              </mc:Choice>
              <mc:Fallback>
                <p:oleObj name="Drawing" r:id="rId4" imgW="2619332" imgH="467746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219200"/>
                        <a:ext cx="2619375"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5" name="Picture 5" descr="redroofs5"/>
          <p:cNvPicPr>
            <a:picLocks noChangeAspect="1" noChangeArrowheads="1"/>
          </p:cNvPicPr>
          <p:nvPr/>
        </p:nvPicPr>
        <p:blipFill>
          <a:blip r:embed="rId6" cstate="print"/>
          <a:srcRect/>
          <a:stretch>
            <a:fillRect/>
          </a:stretch>
        </p:blipFill>
        <p:spPr bwMode="auto">
          <a:xfrm>
            <a:off x="381000" y="2209800"/>
            <a:ext cx="5562600" cy="3195638"/>
          </a:xfrm>
          <a:prstGeom prst="rect">
            <a:avLst/>
          </a:prstGeom>
          <a:noFill/>
          <a:ln w="9525">
            <a:noFill/>
            <a:miter lim="800000"/>
            <a:headEnd/>
            <a:tailEnd/>
          </a:ln>
        </p:spPr>
      </p:pic>
      <p:sp>
        <p:nvSpPr>
          <p:cNvPr id="6" name="Text Box 6"/>
          <p:cNvSpPr txBox="1">
            <a:spLocks noChangeArrowheads="1"/>
          </p:cNvSpPr>
          <p:nvPr/>
        </p:nvSpPr>
        <p:spPr bwMode="auto">
          <a:xfrm>
            <a:off x="269875" y="1219200"/>
            <a:ext cx="5060024" cy="523220"/>
          </a:xfrm>
          <a:prstGeom prst="rect">
            <a:avLst/>
          </a:prstGeom>
          <a:noFill/>
          <a:ln w="25400">
            <a:noFill/>
            <a:miter lim="800000"/>
            <a:headEnd type="none" w="sm" len="sm"/>
            <a:tailEnd type="none" w="sm" len="sm"/>
          </a:ln>
        </p:spPr>
        <p:txBody>
          <a:bodyPr wrap="none">
            <a:spAutoFit/>
          </a:bodyPr>
          <a:lstStyle/>
          <a:p>
            <a:r>
              <a:rPr lang="en-US" sz="2800" dirty="0" smtClean="0">
                <a:latin typeface="+mj-lt"/>
              </a:rPr>
              <a:t>…from small particles… in nature:</a:t>
            </a:r>
            <a:endParaRPr lang="en-US" sz="2800" dirty="0">
              <a:latin typeface="+mj-lt"/>
            </a:endParaRPr>
          </a:p>
        </p:txBody>
      </p:sp>
      <p:sp>
        <p:nvSpPr>
          <p:cNvPr id="9" name="TextBox 8"/>
          <p:cNvSpPr txBox="1"/>
          <p:nvPr/>
        </p:nvSpPr>
        <p:spPr>
          <a:xfrm>
            <a:off x="313804" y="6064131"/>
            <a:ext cx="8023597" cy="523220"/>
          </a:xfrm>
          <a:prstGeom prst="rect">
            <a:avLst/>
          </a:prstGeom>
          <a:noFill/>
        </p:spPr>
        <p:txBody>
          <a:bodyPr wrap="square" rtlCol="0">
            <a:spAutoFit/>
          </a:bodyPr>
          <a:lstStyle/>
          <a:p>
            <a:r>
              <a:rPr lang="en-US" sz="2800" dirty="0" smtClean="0">
                <a:latin typeface="+mj-lt"/>
              </a:rPr>
              <a:t>Why is the sky </a:t>
            </a:r>
            <a:r>
              <a:rPr lang="en-US" sz="2800" dirty="0" smtClean="0">
                <a:latin typeface="+mj-lt"/>
              </a:rPr>
              <a:t>blue…?  And the sunset red…?</a:t>
            </a:r>
            <a:endParaRPr lang="en-US" sz="2800" dirty="0">
              <a:latin typeface="+mj-lt"/>
            </a:endParaRPr>
          </a:p>
        </p:txBody>
      </p:sp>
    </p:spTree>
    <p:extLst>
      <p:ext uri="{BB962C8B-B14F-4D97-AF65-F5344CB8AC3E}">
        <p14:creationId xmlns:p14="http://schemas.microsoft.com/office/powerpoint/2010/main" val="4700272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Mie vs. Rayleigh Scattering</a:t>
            </a:r>
            <a:endParaRPr lang="en-US" dirty="0"/>
          </a:p>
        </p:txBody>
      </p:sp>
      <p:sp>
        <p:nvSpPr>
          <p:cNvPr id="3" name="Content Placeholder 2"/>
          <p:cNvSpPr>
            <a:spLocks noGrp="1"/>
          </p:cNvSpPr>
          <p:nvPr>
            <p:ph idx="1"/>
          </p:nvPr>
        </p:nvSpPr>
        <p:spPr/>
        <p:txBody>
          <a:bodyPr>
            <a:normAutofit lnSpcReduction="10000"/>
          </a:bodyPr>
          <a:lstStyle/>
          <a:p>
            <a:r>
              <a:rPr lang="en-US" dirty="0" smtClean="0"/>
              <a:t>Mie</a:t>
            </a:r>
          </a:p>
          <a:p>
            <a:pPr lvl="1"/>
            <a:r>
              <a:rPr lang="en-US" dirty="0" smtClean="0"/>
              <a:t>Particle size larger than wavelength of light</a:t>
            </a:r>
          </a:p>
          <a:p>
            <a:pPr lvl="1"/>
            <a:r>
              <a:rPr lang="en-US" dirty="0" smtClean="0"/>
              <a:t>Multiple photon scattering</a:t>
            </a:r>
          </a:p>
          <a:p>
            <a:r>
              <a:rPr lang="en-US" dirty="0" smtClean="0"/>
              <a:t>Rayleigh</a:t>
            </a:r>
          </a:p>
          <a:p>
            <a:pPr lvl="1"/>
            <a:r>
              <a:rPr lang="en-US" dirty="0" smtClean="0"/>
              <a:t>Particle size smaller than wavelength of light</a:t>
            </a:r>
          </a:p>
          <a:p>
            <a:pPr lvl="1"/>
            <a:r>
              <a:rPr lang="en-US" dirty="0" smtClean="0"/>
              <a:t>Single photon scattering</a:t>
            </a:r>
          </a:p>
          <a:p>
            <a:pPr lvl="1"/>
            <a:r>
              <a:rPr lang="en-US" dirty="0" smtClean="0"/>
              <a:t>Atmospheric particles are comparable to </a:t>
            </a:r>
          </a:p>
          <a:p>
            <a:pPr lvl="1"/>
            <a:r>
              <a:rPr lang="en-US" dirty="0" smtClean="0"/>
              <a:t>Shorter wavelengths (blue) scattered more strongly than longer wavelengths (red)</a:t>
            </a:r>
            <a:endParaRPr lang="en-US" dirty="0"/>
          </a:p>
        </p:txBody>
      </p:sp>
    </p:spTree>
    <p:extLst>
      <p:ext uri="{BB962C8B-B14F-4D97-AF65-F5344CB8AC3E}">
        <p14:creationId xmlns:p14="http://schemas.microsoft.com/office/powerpoint/2010/main" val="31310816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noFill/>
        </p:spPr>
        <p:txBody>
          <a:bodyPr>
            <a:noAutofit/>
          </a:bodyPr>
          <a:lstStyle/>
          <a:p>
            <a:r>
              <a:rPr lang="en-US" i="0" dirty="0" smtClean="0">
                <a:solidFill>
                  <a:srgbClr val="000000"/>
                </a:solidFill>
              </a:rPr>
              <a:t>Light and its properties</a:t>
            </a:r>
          </a:p>
        </p:txBody>
      </p:sp>
      <p:sp>
        <p:nvSpPr>
          <p:cNvPr id="3076" name="Text Box 4"/>
          <p:cNvSpPr txBox="1">
            <a:spLocks noChangeArrowheads="1"/>
          </p:cNvSpPr>
          <p:nvPr/>
        </p:nvSpPr>
        <p:spPr bwMode="auto">
          <a:xfrm>
            <a:off x="838200" y="1524000"/>
            <a:ext cx="5520524" cy="646331"/>
          </a:xfrm>
          <a:prstGeom prst="rect">
            <a:avLst/>
          </a:prstGeom>
          <a:noFill/>
          <a:ln w="25400">
            <a:noFill/>
            <a:miter lim="800000"/>
            <a:headEnd type="none" w="sm" len="sm"/>
            <a:tailEnd type="none" w="sm" len="sm"/>
          </a:ln>
        </p:spPr>
        <p:txBody>
          <a:bodyPr wrap="none">
            <a:spAutoFit/>
          </a:bodyPr>
          <a:lstStyle/>
          <a:p>
            <a:r>
              <a:rPr lang="en-US" dirty="0">
                <a:solidFill>
                  <a:srgbClr val="000000"/>
                </a:solidFill>
                <a:latin typeface="+mj-lt"/>
              </a:rPr>
              <a:t>Light is an oscillating wave of electric and magnetic </a:t>
            </a:r>
            <a:r>
              <a:rPr lang="en-US" dirty="0" smtClean="0">
                <a:solidFill>
                  <a:srgbClr val="000000"/>
                </a:solidFill>
                <a:latin typeface="+mj-lt"/>
              </a:rPr>
              <a:t>fields</a:t>
            </a:r>
          </a:p>
          <a:p>
            <a:r>
              <a:rPr lang="en-US" dirty="0" smtClean="0">
                <a:solidFill>
                  <a:srgbClr val="000000"/>
                </a:solidFill>
                <a:latin typeface="+mj-lt"/>
              </a:rPr>
              <a:t>Characterized by frequency, wavelength and phase</a:t>
            </a:r>
            <a:endParaRPr lang="en-US" dirty="0">
              <a:solidFill>
                <a:srgbClr val="000000"/>
              </a:solidFill>
              <a:latin typeface="+mj-lt"/>
            </a:endParaRPr>
          </a:p>
        </p:txBody>
      </p:sp>
      <p:sp>
        <p:nvSpPr>
          <p:cNvPr id="3077" name="Text Box 5"/>
          <p:cNvSpPr txBox="1">
            <a:spLocks noChangeArrowheads="1"/>
          </p:cNvSpPr>
          <p:nvPr/>
        </p:nvSpPr>
        <p:spPr bwMode="auto">
          <a:xfrm>
            <a:off x="838200" y="5045075"/>
            <a:ext cx="2584061" cy="646331"/>
          </a:xfrm>
          <a:prstGeom prst="rect">
            <a:avLst/>
          </a:prstGeom>
          <a:noFill/>
          <a:ln w="25400">
            <a:noFill/>
            <a:miter lim="800000"/>
            <a:headEnd type="none" w="sm" len="sm"/>
            <a:tailEnd type="none" w="sm" len="sm"/>
          </a:ln>
        </p:spPr>
        <p:txBody>
          <a:bodyPr wrap="none">
            <a:spAutoFit/>
          </a:bodyPr>
          <a:lstStyle/>
          <a:p>
            <a:pPr algn="l">
              <a:buFontTx/>
              <a:buChar char="•"/>
            </a:pPr>
            <a:r>
              <a:rPr lang="en-US">
                <a:solidFill>
                  <a:srgbClr val="000000"/>
                </a:solidFill>
                <a:latin typeface="+mj-lt"/>
              </a:rPr>
              <a:t> Polarization:  direction</a:t>
            </a:r>
          </a:p>
          <a:p>
            <a:pPr algn="l"/>
            <a:r>
              <a:rPr lang="en-US">
                <a:solidFill>
                  <a:srgbClr val="000000"/>
                </a:solidFill>
                <a:latin typeface="+mj-lt"/>
              </a:rPr>
              <a:t>of electric field oscillation</a:t>
            </a:r>
          </a:p>
        </p:txBody>
      </p:sp>
      <p:grpSp>
        <p:nvGrpSpPr>
          <p:cNvPr id="3078" name="Group 6"/>
          <p:cNvGrpSpPr>
            <a:grpSpLocks/>
          </p:cNvGrpSpPr>
          <p:nvPr/>
        </p:nvGrpSpPr>
        <p:grpSpPr bwMode="auto">
          <a:xfrm>
            <a:off x="5257800" y="5029200"/>
            <a:ext cx="2514600" cy="469900"/>
            <a:chOff x="1728" y="3216"/>
            <a:chExt cx="1584" cy="296"/>
          </a:xfrm>
        </p:grpSpPr>
        <p:sp>
          <p:nvSpPr>
            <p:cNvPr id="3080" name="Text Box 7"/>
            <p:cNvSpPr txBox="1">
              <a:spLocks noChangeArrowheads="1"/>
            </p:cNvSpPr>
            <p:nvPr/>
          </p:nvSpPr>
          <p:spPr bwMode="auto">
            <a:xfrm>
              <a:off x="1728" y="3216"/>
              <a:ext cx="771" cy="233"/>
            </a:xfrm>
            <a:prstGeom prst="rect">
              <a:avLst/>
            </a:prstGeom>
            <a:noFill/>
            <a:ln w="25400">
              <a:noFill/>
              <a:miter lim="800000"/>
              <a:headEnd type="none" w="sm" len="sm"/>
              <a:tailEnd type="none" w="sm" len="sm"/>
            </a:ln>
          </p:spPr>
          <p:txBody>
            <a:bodyPr wrap="none">
              <a:spAutoFit/>
            </a:bodyPr>
            <a:lstStyle/>
            <a:p>
              <a:pPr>
                <a:buFontTx/>
                <a:buChar char="•"/>
              </a:pPr>
              <a:r>
                <a:rPr lang="en-US">
                  <a:solidFill>
                    <a:srgbClr val="000000"/>
                  </a:solidFill>
                  <a:latin typeface="+mj-lt"/>
                </a:rPr>
                <a:t> Intensity:   </a:t>
              </a:r>
            </a:p>
          </p:txBody>
        </p:sp>
        <p:graphicFrame>
          <p:nvGraphicFramePr>
            <p:cNvPr id="3074" name="Object 8"/>
            <p:cNvGraphicFramePr>
              <a:graphicFrameLocks noChangeAspect="1"/>
            </p:cNvGraphicFramePr>
            <p:nvPr/>
          </p:nvGraphicFramePr>
          <p:xfrm>
            <a:off x="2736" y="3216"/>
            <a:ext cx="576" cy="296"/>
          </p:xfrm>
          <a:graphic>
            <a:graphicData uri="http://schemas.openxmlformats.org/presentationml/2006/ole">
              <mc:AlternateContent xmlns:mc="http://schemas.openxmlformats.org/markup-compatibility/2006">
                <mc:Choice xmlns:v="urn:schemas-microsoft-com:vml" Requires="v">
                  <p:oleObj spid="_x0000_s2070" name="Equation" r:id="rId4" imgW="914400" imgH="469800" progId="Equation.3">
                    <p:embed/>
                  </p:oleObj>
                </mc:Choice>
                <mc:Fallback>
                  <p:oleObj name="Equation" r:id="rId4" imgW="914400" imgH="469800" progId="Equation.3">
                    <p:embed/>
                    <p:pic>
                      <p:nvPicPr>
                        <p:cNvPr id="0" name=""/>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2736" y="3216"/>
                          <a:ext cx="576"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pic>
        <p:nvPicPr>
          <p:cNvPr id="3079" name="Picture 9" descr="orthogonal fields"/>
          <p:cNvPicPr>
            <a:picLocks noChangeAspect="1" noChangeArrowheads="1"/>
          </p:cNvPicPr>
          <p:nvPr/>
        </p:nvPicPr>
        <p:blipFill>
          <a:blip r:embed="rId6" cstate="print"/>
          <a:srcRect/>
          <a:stretch>
            <a:fillRect/>
          </a:stretch>
        </p:blipFill>
        <p:spPr bwMode="auto">
          <a:xfrm>
            <a:off x="1479550" y="2222500"/>
            <a:ext cx="6184900" cy="2413000"/>
          </a:xfrm>
          <a:prstGeom prst="rect">
            <a:avLst/>
          </a:prstGeom>
          <a:noFill/>
          <a:ln w="9525">
            <a:noFill/>
            <a:miter lim="800000"/>
            <a:headEnd/>
            <a:tailEnd/>
          </a:ln>
        </p:spPr>
      </p:pic>
    </p:spTree>
    <p:extLst>
      <p:ext uri="{BB962C8B-B14F-4D97-AF65-F5344CB8AC3E}">
        <p14:creationId xmlns:p14="http://schemas.microsoft.com/office/powerpoint/2010/main" val="14833259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Light Scattering Setup</a:t>
            </a:r>
            <a:endParaRPr lang="en-US" dirty="0"/>
          </a:p>
        </p:txBody>
      </p:sp>
      <p:pic>
        <p:nvPicPr>
          <p:cNvPr id="3" name="Picture 4" descr="labscat4"/>
          <p:cNvPicPr>
            <a:picLocks noChangeAspect="1" noChangeArrowheads="1"/>
          </p:cNvPicPr>
          <p:nvPr/>
        </p:nvPicPr>
        <p:blipFill>
          <a:blip r:embed="rId2" cstate="print"/>
          <a:srcRect/>
          <a:stretch>
            <a:fillRect/>
          </a:stretch>
        </p:blipFill>
        <p:spPr bwMode="auto">
          <a:xfrm>
            <a:off x="1204913" y="1763768"/>
            <a:ext cx="6734175" cy="4438650"/>
          </a:xfrm>
          <a:prstGeom prst="rect">
            <a:avLst/>
          </a:prstGeom>
          <a:noFill/>
          <a:ln w="9525">
            <a:noFill/>
            <a:miter lim="800000"/>
            <a:headEnd/>
            <a:tailEnd/>
          </a:ln>
        </p:spPr>
      </p:pic>
    </p:spTree>
    <p:extLst>
      <p:ext uri="{BB962C8B-B14F-4D97-AF65-F5344CB8AC3E}">
        <p14:creationId xmlns:p14="http://schemas.microsoft.com/office/powerpoint/2010/main" val="36166966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eek2_scatteringratioM.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3585" y="3872029"/>
            <a:ext cx="3872030" cy="2904023"/>
          </a:xfrm>
          <a:prstGeom prst="rect">
            <a:avLst/>
          </a:prstGeom>
        </p:spPr>
      </p:pic>
      <p:sp>
        <p:nvSpPr>
          <p:cNvPr id="2" name="Title 1"/>
          <p:cNvSpPr>
            <a:spLocks noGrp="1"/>
          </p:cNvSpPr>
          <p:nvPr>
            <p:ph type="title"/>
          </p:nvPr>
        </p:nvSpPr>
        <p:spPr/>
        <p:txBody>
          <a:bodyPr/>
          <a:lstStyle/>
          <a:p>
            <a:r>
              <a:rPr lang="en-US" dirty="0" smtClean="0"/>
              <a:t>What Can LS Measure?</a:t>
            </a:r>
            <a:endParaRPr lang="en-US" dirty="0"/>
          </a:p>
        </p:txBody>
      </p:sp>
      <p:sp>
        <p:nvSpPr>
          <p:cNvPr id="4" name="Content Placeholder 3"/>
          <p:cNvSpPr>
            <a:spLocks noGrp="1"/>
          </p:cNvSpPr>
          <p:nvPr>
            <p:ph idx="1"/>
          </p:nvPr>
        </p:nvSpPr>
        <p:spPr>
          <a:xfrm>
            <a:off x="457199" y="1600200"/>
            <a:ext cx="4696871" cy="5257800"/>
          </a:xfrm>
        </p:spPr>
        <p:txBody>
          <a:bodyPr>
            <a:normAutofit/>
          </a:bodyPr>
          <a:lstStyle/>
          <a:p>
            <a:r>
              <a:rPr lang="en-US" dirty="0" smtClean="0"/>
              <a:t>By investigating </a:t>
            </a:r>
            <a:r>
              <a:rPr lang="en-US" b="1" i="1" dirty="0" smtClean="0"/>
              <a:t>pattern </a:t>
            </a:r>
            <a:r>
              <a:rPr lang="en-US" dirty="0" smtClean="0"/>
              <a:t>of </a:t>
            </a:r>
            <a:r>
              <a:rPr lang="en-US" dirty="0" smtClean="0">
                <a:solidFill>
                  <a:srgbClr val="000000"/>
                </a:solidFill>
              </a:rPr>
              <a:t>scattered light</a:t>
            </a:r>
          </a:p>
          <a:p>
            <a:pPr lvl="1"/>
            <a:r>
              <a:rPr lang="en-US" dirty="0" smtClean="0">
                <a:solidFill>
                  <a:srgbClr val="000000"/>
                </a:solidFill>
              </a:rPr>
              <a:t>Molar </a:t>
            </a:r>
            <a:r>
              <a:rPr lang="en-US" dirty="0">
                <a:solidFill>
                  <a:srgbClr val="000000"/>
                </a:solidFill>
              </a:rPr>
              <a:t>mass, </a:t>
            </a:r>
            <a:r>
              <a:rPr lang="en-US" i="1" dirty="0" smtClean="0">
                <a:solidFill>
                  <a:srgbClr val="000000"/>
                </a:solidFill>
              </a:rPr>
              <a:t>M</a:t>
            </a:r>
          </a:p>
          <a:p>
            <a:pPr lvl="1"/>
            <a:r>
              <a:rPr lang="en-US" dirty="0" smtClean="0">
                <a:solidFill>
                  <a:srgbClr val="000000"/>
                </a:solidFill>
              </a:rPr>
              <a:t>Radius of gyration </a:t>
            </a:r>
            <a:r>
              <a:rPr lang="en-US" i="1" dirty="0" err="1" smtClean="0">
                <a:solidFill>
                  <a:srgbClr val="000000"/>
                </a:solidFill>
              </a:rPr>
              <a:t>r</a:t>
            </a:r>
            <a:r>
              <a:rPr lang="en-US" i="1" baseline="-25000" dirty="0" err="1" smtClean="0">
                <a:solidFill>
                  <a:srgbClr val="000000"/>
                </a:solidFill>
              </a:rPr>
              <a:t>g</a:t>
            </a:r>
            <a:endParaRPr lang="en-US" i="1" dirty="0" smtClean="0">
              <a:solidFill>
                <a:srgbClr val="000000"/>
              </a:solidFill>
            </a:endParaRPr>
          </a:p>
          <a:p>
            <a:pPr lvl="1"/>
            <a:r>
              <a:rPr lang="en-US" dirty="0" smtClean="0">
                <a:solidFill>
                  <a:srgbClr val="000000"/>
                </a:solidFill>
              </a:rPr>
              <a:t>Second </a:t>
            </a:r>
            <a:r>
              <a:rPr lang="en-US" dirty="0" err="1">
                <a:solidFill>
                  <a:srgbClr val="000000"/>
                </a:solidFill>
              </a:rPr>
              <a:t>virial</a:t>
            </a:r>
            <a:r>
              <a:rPr lang="en-US" dirty="0">
                <a:solidFill>
                  <a:srgbClr val="000000"/>
                </a:solidFill>
              </a:rPr>
              <a:t> coefficient, </a:t>
            </a:r>
            <a:r>
              <a:rPr lang="en-US" i="1" dirty="0" smtClean="0">
                <a:solidFill>
                  <a:srgbClr val="000000"/>
                </a:solidFill>
              </a:rPr>
              <a:t>A</a:t>
            </a:r>
            <a:r>
              <a:rPr lang="en-US" baseline="-25000" dirty="0" smtClean="0">
                <a:solidFill>
                  <a:srgbClr val="000000"/>
                </a:solidFill>
              </a:rPr>
              <a:t>2</a:t>
            </a:r>
            <a:r>
              <a:rPr lang="en-US" dirty="0">
                <a:solidFill>
                  <a:srgbClr val="000000"/>
                </a:solidFill>
              </a:rPr>
              <a:t> </a:t>
            </a:r>
            <a:r>
              <a:rPr lang="en-US" dirty="0" smtClean="0">
                <a:solidFill>
                  <a:srgbClr val="000000"/>
                </a:solidFill>
              </a:rPr>
              <a:t>(interaction potential</a:t>
            </a:r>
            <a:r>
              <a:rPr lang="en-US" dirty="0" smtClean="0">
                <a:solidFill>
                  <a:srgbClr val="000000"/>
                </a:solidFill>
              </a:rPr>
              <a:t>)</a:t>
            </a:r>
          </a:p>
          <a:p>
            <a:pPr lvl="1"/>
            <a:r>
              <a:rPr lang="en-US" dirty="0" smtClean="0">
                <a:solidFill>
                  <a:srgbClr val="000000"/>
                </a:solidFill>
              </a:rPr>
              <a:t>Aggregate shapes &amp; structures</a:t>
            </a:r>
            <a:endParaRPr lang="en-US" dirty="0">
              <a:solidFill>
                <a:srgbClr val="000000"/>
              </a:solidFill>
            </a:endParaRPr>
          </a:p>
        </p:txBody>
      </p:sp>
      <p:pic>
        <p:nvPicPr>
          <p:cNvPr id="3" name="Picture 4" descr="labscat4"/>
          <p:cNvPicPr>
            <a:picLocks noChangeAspect="1" noChangeArrowheads="1"/>
          </p:cNvPicPr>
          <p:nvPr/>
        </p:nvPicPr>
        <p:blipFill>
          <a:blip r:embed="rId3" cstate="print"/>
          <a:srcRect/>
          <a:stretch>
            <a:fillRect/>
          </a:stretch>
        </p:blipFill>
        <p:spPr bwMode="auto">
          <a:xfrm>
            <a:off x="5154070" y="1476950"/>
            <a:ext cx="3758065" cy="2477027"/>
          </a:xfrm>
          <a:prstGeom prst="rect">
            <a:avLst/>
          </a:prstGeom>
          <a:noFill/>
          <a:ln w="9525">
            <a:noFill/>
            <a:miter lim="800000"/>
            <a:headEnd/>
            <a:tailEnd/>
          </a:ln>
        </p:spPr>
      </p:pic>
      <p:sp>
        <p:nvSpPr>
          <p:cNvPr id="7" name="TextBox 6"/>
          <p:cNvSpPr txBox="1"/>
          <p:nvPr/>
        </p:nvSpPr>
        <p:spPr>
          <a:xfrm>
            <a:off x="6285742" y="6504201"/>
            <a:ext cx="1827008" cy="369332"/>
          </a:xfrm>
          <a:prstGeom prst="rect">
            <a:avLst/>
          </a:prstGeom>
          <a:solidFill>
            <a:schemeClr val="bg1"/>
          </a:solidFill>
        </p:spPr>
        <p:txBody>
          <a:bodyPr wrap="square" rtlCol="0">
            <a:spAutoFit/>
          </a:bodyPr>
          <a:lstStyle/>
          <a:p>
            <a:pPr algn="ctr"/>
            <a:r>
              <a:rPr lang="en-US" dirty="0" smtClean="0"/>
              <a:t>1/Angle</a:t>
            </a:r>
            <a:endParaRPr lang="en-US" dirty="0"/>
          </a:p>
        </p:txBody>
      </p:sp>
      <p:sp>
        <p:nvSpPr>
          <p:cNvPr id="8" name="TextBox 7"/>
          <p:cNvSpPr txBox="1"/>
          <p:nvPr/>
        </p:nvSpPr>
        <p:spPr>
          <a:xfrm rot="16200000">
            <a:off x="4220081" y="5129173"/>
            <a:ext cx="1827008" cy="369332"/>
          </a:xfrm>
          <a:prstGeom prst="rect">
            <a:avLst/>
          </a:prstGeom>
          <a:solidFill>
            <a:schemeClr val="bg1"/>
          </a:solidFill>
        </p:spPr>
        <p:txBody>
          <a:bodyPr wrap="square" rtlCol="0">
            <a:spAutoFit/>
          </a:bodyPr>
          <a:lstStyle/>
          <a:p>
            <a:pPr algn="ctr"/>
            <a:r>
              <a:rPr lang="en-US" dirty="0" smtClean="0"/>
              <a:t>Intensity</a:t>
            </a:r>
            <a:endParaRPr lang="en-US" dirty="0"/>
          </a:p>
        </p:txBody>
      </p:sp>
    </p:spTree>
    <p:extLst>
      <p:ext uri="{BB962C8B-B14F-4D97-AF65-F5344CB8AC3E}">
        <p14:creationId xmlns:p14="http://schemas.microsoft.com/office/powerpoint/2010/main" val="15608790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2954092117"/>
              </p:ext>
            </p:extLst>
          </p:nvPr>
        </p:nvGraphicFramePr>
        <p:xfrm>
          <a:off x="5625208" y="4475459"/>
          <a:ext cx="2856742" cy="2418561"/>
        </p:xfrm>
        <a:graphic>
          <a:graphicData uri="http://schemas.openxmlformats.org/presentationml/2006/ole">
            <mc:AlternateContent xmlns:mc="http://schemas.openxmlformats.org/markup-compatibility/2006">
              <mc:Choice xmlns:v="urn:schemas-microsoft-com:vml" Requires="v">
                <p:oleObj spid="_x0000_s4100" r:id="rId3" imgW="3708000" imgH="3140640" progId="">
                  <p:embed/>
                </p:oleObj>
              </mc:Choice>
              <mc:Fallback>
                <p:oleObj r:id="rId3" imgW="3708000" imgH="31406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5208" y="4475459"/>
                        <a:ext cx="2856742" cy="2418561"/>
                      </a:xfrm>
                      <a:prstGeom prst="rect">
                        <a:avLst/>
                      </a:prstGeom>
                      <a:noFill/>
                      <a:ln>
                        <a:noFill/>
                      </a:ln>
                      <a:extLst/>
                    </p:spPr>
                  </p:pic>
                </p:oleObj>
              </mc:Fallback>
            </mc:AlternateContent>
          </a:graphicData>
        </a:graphic>
      </p:graphicFrame>
      <p:sp>
        <p:nvSpPr>
          <p:cNvPr id="2" name="Title 1"/>
          <p:cNvSpPr>
            <a:spLocks noGrp="1"/>
          </p:cNvSpPr>
          <p:nvPr>
            <p:ph type="title"/>
          </p:nvPr>
        </p:nvSpPr>
        <p:spPr/>
        <p:txBody>
          <a:bodyPr/>
          <a:lstStyle/>
          <a:p>
            <a:r>
              <a:rPr lang="en-US" dirty="0" smtClean="0"/>
              <a:t>What Can LS Measure?</a:t>
            </a:r>
            <a:endParaRPr lang="en-US" dirty="0"/>
          </a:p>
        </p:txBody>
      </p:sp>
      <p:sp>
        <p:nvSpPr>
          <p:cNvPr id="4" name="Content Placeholder 3"/>
          <p:cNvSpPr>
            <a:spLocks noGrp="1"/>
          </p:cNvSpPr>
          <p:nvPr>
            <p:ph idx="1"/>
          </p:nvPr>
        </p:nvSpPr>
        <p:spPr>
          <a:xfrm>
            <a:off x="457200" y="1600200"/>
            <a:ext cx="4471535" cy="5257800"/>
          </a:xfrm>
        </p:spPr>
        <p:txBody>
          <a:bodyPr>
            <a:normAutofit/>
          </a:bodyPr>
          <a:lstStyle/>
          <a:p>
            <a:r>
              <a:rPr lang="en-US" dirty="0" smtClean="0">
                <a:solidFill>
                  <a:srgbClr val="000000"/>
                </a:solidFill>
              </a:rPr>
              <a:t>By investigating </a:t>
            </a:r>
            <a:r>
              <a:rPr lang="en-US" b="1" i="1" dirty="0" smtClean="0">
                <a:solidFill>
                  <a:srgbClr val="000000"/>
                </a:solidFill>
              </a:rPr>
              <a:t>dynamics</a:t>
            </a:r>
            <a:r>
              <a:rPr lang="en-US" dirty="0" smtClean="0">
                <a:solidFill>
                  <a:srgbClr val="000000"/>
                </a:solidFill>
              </a:rPr>
              <a:t> of scattered light</a:t>
            </a:r>
          </a:p>
          <a:p>
            <a:pPr lvl="1"/>
            <a:r>
              <a:rPr lang="en-US" dirty="0" smtClean="0"/>
              <a:t>Translational/rotational diffusion coefficient</a:t>
            </a:r>
          </a:p>
          <a:p>
            <a:pPr lvl="1"/>
            <a:r>
              <a:rPr lang="en-US" dirty="0" smtClean="0"/>
              <a:t>Hydrodynamic radius &amp; </a:t>
            </a:r>
            <a:r>
              <a:rPr lang="en-US" dirty="0" err="1" smtClean="0"/>
              <a:t>polydispersity</a:t>
            </a:r>
            <a:r>
              <a:rPr lang="en-US" dirty="0"/>
              <a:t> </a:t>
            </a:r>
            <a:r>
              <a:rPr lang="en-US" dirty="0" smtClean="0"/>
              <a:t>(</a:t>
            </a:r>
            <a:r>
              <a:rPr lang="en-US" b="1" i="1" dirty="0" smtClean="0"/>
              <a:t>fast </a:t>
            </a:r>
            <a:r>
              <a:rPr lang="en-US" dirty="0" smtClean="0"/>
              <a:t>dynamics)</a:t>
            </a:r>
          </a:p>
          <a:p>
            <a:pPr lvl="1"/>
            <a:r>
              <a:rPr lang="en-US" dirty="0" smtClean="0"/>
              <a:t>Aggregation &amp; sedimentation (</a:t>
            </a:r>
            <a:r>
              <a:rPr lang="en-US" b="1" i="1" dirty="0" smtClean="0"/>
              <a:t>slow</a:t>
            </a:r>
            <a:r>
              <a:rPr lang="en-US" dirty="0" smtClean="0"/>
              <a:t> dynamics)</a:t>
            </a:r>
            <a:endParaRPr lang="en-US" dirty="0"/>
          </a:p>
        </p:txBody>
      </p:sp>
      <p:pic>
        <p:nvPicPr>
          <p:cNvPr id="5" name="Picture 4" descr="labscat4"/>
          <p:cNvPicPr>
            <a:picLocks noChangeAspect="1" noChangeArrowheads="1"/>
          </p:cNvPicPr>
          <p:nvPr/>
        </p:nvPicPr>
        <p:blipFill>
          <a:blip r:embed="rId5" cstate="print"/>
          <a:srcRect/>
          <a:stretch>
            <a:fillRect/>
          </a:stretch>
        </p:blipFill>
        <p:spPr bwMode="auto">
          <a:xfrm>
            <a:off x="5154070" y="1476950"/>
            <a:ext cx="3758065" cy="2477027"/>
          </a:xfrm>
          <a:prstGeom prst="rect">
            <a:avLst/>
          </a:prstGeom>
          <a:noFill/>
          <a:ln w="9525">
            <a:noFill/>
            <a:miter lim="800000"/>
            <a:headEnd/>
            <a:tailEnd/>
          </a:ln>
        </p:spPr>
      </p:pic>
      <p:sp>
        <p:nvSpPr>
          <p:cNvPr id="6" name="TextBox 5"/>
          <p:cNvSpPr txBox="1"/>
          <p:nvPr/>
        </p:nvSpPr>
        <p:spPr>
          <a:xfrm>
            <a:off x="6244772" y="6504201"/>
            <a:ext cx="1827008" cy="369332"/>
          </a:xfrm>
          <a:prstGeom prst="rect">
            <a:avLst/>
          </a:prstGeom>
          <a:solidFill>
            <a:schemeClr val="bg1"/>
          </a:solidFill>
        </p:spPr>
        <p:txBody>
          <a:bodyPr wrap="square" rtlCol="0">
            <a:spAutoFit/>
          </a:bodyPr>
          <a:lstStyle/>
          <a:p>
            <a:pPr algn="ctr"/>
            <a:r>
              <a:rPr lang="en-US" dirty="0" smtClean="0"/>
              <a:t>Time</a:t>
            </a:r>
            <a:endParaRPr lang="en-US" dirty="0"/>
          </a:p>
        </p:txBody>
      </p:sp>
      <p:pic>
        <p:nvPicPr>
          <p:cNvPr id="9" name="Picture 8"/>
          <p:cNvPicPr>
            <a:picLocks noChangeAspect="1"/>
          </p:cNvPicPr>
          <p:nvPr/>
        </p:nvPicPr>
        <p:blipFill rotWithShape="1">
          <a:blip r:embed="rId6"/>
          <a:srcRect l="11004" t="24607" r="14931" b="50231"/>
          <a:stretch/>
        </p:blipFill>
        <p:spPr>
          <a:xfrm>
            <a:off x="6142347" y="4087172"/>
            <a:ext cx="2096999" cy="626323"/>
          </a:xfrm>
          <a:prstGeom prst="rect">
            <a:avLst/>
          </a:prstGeom>
        </p:spPr>
      </p:pic>
      <p:sp>
        <p:nvSpPr>
          <p:cNvPr id="3" name="Rectangle 2"/>
          <p:cNvSpPr/>
          <p:nvPr/>
        </p:nvSpPr>
        <p:spPr>
          <a:xfrm>
            <a:off x="5666178" y="4937350"/>
            <a:ext cx="335932" cy="15668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16200000">
            <a:off x="4732206" y="5129173"/>
            <a:ext cx="1827008" cy="369332"/>
          </a:xfrm>
          <a:prstGeom prst="rect">
            <a:avLst/>
          </a:prstGeom>
          <a:solidFill>
            <a:schemeClr val="bg1"/>
          </a:solidFill>
        </p:spPr>
        <p:txBody>
          <a:bodyPr wrap="square" rtlCol="0">
            <a:spAutoFit/>
          </a:bodyPr>
          <a:lstStyle/>
          <a:p>
            <a:pPr algn="ctr"/>
            <a:r>
              <a:rPr lang="en-US" dirty="0" smtClean="0"/>
              <a:t>Intensity</a:t>
            </a:r>
            <a:endParaRPr lang="en-US" dirty="0"/>
          </a:p>
        </p:txBody>
      </p:sp>
    </p:spTree>
    <p:extLst>
      <p:ext uri="{BB962C8B-B14F-4D97-AF65-F5344CB8AC3E}">
        <p14:creationId xmlns:p14="http://schemas.microsoft.com/office/powerpoint/2010/main" val="1815668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Polarized light</a:t>
            </a:r>
            <a:endParaRPr lang="en-US" dirty="0"/>
          </a:p>
        </p:txBody>
      </p:sp>
      <p:sp>
        <p:nvSpPr>
          <p:cNvPr id="4" name="Content Placeholder 3"/>
          <p:cNvSpPr>
            <a:spLocks noGrp="1"/>
          </p:cNvSpPr>
          <p:nvPr>
            <p:ph sz="half" idx="1"/>
          </p:nvPr>
        </p:nvSpPr>
        <p:spPr/>
        <p:txBody>
          <a:bodyPr/>
          <a:lstStyle/>
          <a:p>
            <a:r>
              <a:rPr lang="en-US" dirty="0" smtClean="0"/>
              <a:t>Incident laser light is polarized</a:t>
            </a:r>
          </a:p>
          <a:p>
            <a:r>
              <a:rPr lang="en-US" dirty="0" smtClean="0"/>
              <a:t>Scattering from non-spherical particles alters polarization of the light</a:t>
            </a:r>
          </a:p>
        </p:txBody>
      </p:sp>
      <p:pic>
        <p:nvPicPr>
          <p:cNvPr id="3" name="Picture 2"/>
          <p:cNvPicPr>
            <a:picLocks noChangeAspect="1"/>
          </p:cNvPicPr>
          <p:nvPr/>
        </p:nvPicPr>
        <p:blipFill>
          <a:blip r:embed="rId2"/>
          <a:stretch>
            <a:fillRect/>
          </a:stretch>
        </p:blipFill>
        <p:spPr>
          <a:xfrm>
            <a:off x="4864100" y="1903357"/>
            <a:ext cx="3822700" cy="3797300"/>
          </a:xfrm>
          <a:prstGeom prst="rect">
            <a:avLst/>
          </a:prstGeom>
        </p:spPr>
      </p:pic>
    </p:spTree>
    <p:extLst>
      <p:ext uri="{BB962C8B-B14F-4D97-AF65-F5344CB8AC3E}">
        <p14:creationId xmlns:p14="http://schemas.microsoft.com/office/powerpoint/2010/main" val="17535825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495800"/>
          </a:xfrm>
        </p:spPr>
        <p:txBody>
          <a:bodyPr>
            <a:normAutofit/>
          </a:bodyPr>
          <a:lstStyle/>
          <a:p>
            <a:r>
              <a:rPr lang="en-US" dirty="0" smtClean="0">
                <a:latin typeface="+mj-lt"/>
                <a:cs typeface="Times"/>
              </a:rPr>
              <a:t>Hydrodynamic Sizes</a:t>
            </a:r>
          </a:p>
          <a:p>
            <a:r>
              <a:rPr lang="en-US" dirty="0" smtClean="0">
                <a:latin typeface="+mj-lt"/>
                <a:cs typeface="Times"/>
              </a:rPr>
              <a:t>Size Distributions</a:t>
            </a:r>
          </a:p>
          <a:p>
            <a:r>
              <a:rPr lang="en-US" dirty="0" smtClean="0">
                <a:latin typeface="+mj-lt"/>
                <a:cs typeface="Times"/>
              </a:rPr>
              <a:t>Aggregation Rates</a:t>
            </a:r>
          </a:p>
          <a:p>
            <a:r>
              <a:rPr lang="en-US" dirty="0" smtClean="0">
                <a:latin typeface="+mj-lt"/>
                <a:cs typeface="Times"/>
              </a:rPr>
              <a:t>Critical Micelle Concentration </a:t>
            </a:r>
          </a:p>
          <a:p>
            <a:endParaRPr lang="en-US" dirty="0">
              <a:latin typeface="+mj-lt"/>
              <a:cs typeface="Times"/>
            </a:endParaRPr>
          </a:p>
          <a:p>
            <a:endParaRPr lang="en-US" dirty="0">
              <a:latin typeface="+mj-lt"/>
              <a:cs typeface="Times"/>
            </a:endParaRPr>
          </a:p>
        </p:txBody>
      </p:sp>
      <p:sp>
        <p:nvSpPr>
          <p:cNvPr id="2" name="Title 1"/>
          <p:cNvSpPr>
            <a:spLocks noGrp="1"/>
          </p:cNvSpPr>
          <p:nvPr>
            <p:ph type="title"/>
          </p:nvPr>
        </p:nvSpPr>
        <p:spPr/>
        <p:txBody>
          <a:bodyPr/>
          <a:lstStyle/>
          <a:p>
            <a:r>
              <a:rPr lang="en-US" dirty="0" smtClean="0">
                <a:cs typeface="Times"/>
              </a:rPr>
              <a:t>What Can DLS Measure?</a:t>
            </a:r>
            <a:endParaRPr lang="en-US" dirty="0">
              <a:cs typeface="Times"/>
            </a:endParaRPr>
          </a:p>
        </p:txBody>
      </p:sp>
      <p:sp>
        <p:nvSpPr>
          <p:cNvPr id="4" name="Rectangle 3"/>
          <p:cNvSpPr/>
          <p:nvPr/>
        </p:nvSpPr>
        <p:spPr>
          <a:xfrm>
            <a:off x="0" y="3962400"/>
            <a:ext cx="9144000" cy="584776"/>
          </a:xfrm>
          <a:prstGeom prst="rect">
            <a:avLst/>
          </a:prstGeom>
        </p:spPr>
        <p:txBody>
          <a:bodyPr wrap="square">
            <a:spAutoFit/>
          </a:bodyPr>
          <a:lstStyle/>
          <a:p>
            <a:pPr algn="ctr"/>
            <a:r>
              <a:rPr lang="en-US" sz="3200" i="1" dirty="0">
                <a:solidFill>
                  <a:srgbClr val="FF0000"/>
                </a:solidFill>
                <a:latin typeface="+mj-lt"/>
                <a:cs typeface="Times"/>
              </a:rPr>
              <a:t>DLS reveals </a:t>
            </a:r>
            <a:r>
              <a:rPr lang="en-US" sz="3200" b="1" dirty="0">
                <a:solidFill>
                  <a:srgbClr val="FF0000"/>
                </a:solidFill>
                <a:latin typeface="+mj-lt"/>
                <a:cs typeface="Times"/>
              </a:rPr>
              <a:t>Brownian motion </a:t>
            </a:r>
            <a:r>
              <a:rPr lang="en-US" sz="3200" i="1" dirty="0">
                <a:solidFill>
                  <a:srgbClr val="FF0000"/>
                </a:solidFill>
                <a:latin typeface="+mj-lt"/>
                <a:cs typeface="Times"/>
              </a:rPr>
              <a:t>of a certain size range</a:t>
            </a:r>
          </a:p>
        </p:txBody>
      </p:sp>
      <p:sp>
        <p:nvSpPr>
          <p:cNvPr id="5" name="Oval 4"/>
          <p:cNvSpPr>
            <a:spLocks noChangeAspect="1"/>
          </p:cNvSpPr>
          <p:nvPr/>
        </p:nvSpPr>
        <p:spPr>
          <a:xfrm>
            <a:off x="6888480" y="1783080"/>
            <a:ext cx="274320" cy="274320"/>
          </a:xfrm>
          <a:prstGeom prst="ellips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6" name="Oval 5"/>
          <p:cNvSpPr>
            <a:spLocks noChangeAspect="1"/>
          </p:cNvSpPr>
          <p:nvPr/>
        </p:nvSpPr>
        <p:spPr>
          <a:xfrm>
            <a:off x="7117080" y="1371600"/>
            <a:ext cx="350520" cy="350520"/>
          </a:xfrm>
          <a:prstGeom prst="ellips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7" name="Oval 6"/>
          <p:cNvSpPr>
            <a:spLocks noChangeAspect="1"/>
          </p:cNvSpPr>
          <p:nvPr/>
        </p:nvSpPr>
        <p:spPr>
          <a:xfrm>
            <a:off x="7498080" y="1859280"/>
            <a:ext cx="121920" cy="121920"/>
          </a:xfrm>
          <a:prstGeom prst="ellips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8" name="Oval 7"/>
          <p:cNvSpPr>
            <a:spLocks noChangeAspect="1"/>
          </p:cNvSpPr>
          <p:nvPr/>
        </p:nvSpPr>
        <p:spPr>
          <a:xfrm>
            <a:off x="6812280" y="2504106"/>
            <a:ext cx="274320" cy="274320"/>
          </a:xfrm>
          <a:prstGeom prst="ellipse">
            <a:avLst/>
          </a:prstGeom>
          <a:solidFill>
            <a:schemeClr val="accent2">
              <a:lumMod val="75000"/>
            </a:schemeClr>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9" name="Oval 8"/>
          <p:cNvSpPr>
            <a:spLocks noChangeAspect="1"/>
          </p:cNvSpPr>
          <p:nvPr/>
        </p:nvSpPr>
        <p:spPr>
          <a:xfrm>
            <a:off x="7696200" y="1295400"/>
            <a:ext cx="502920" cy="502920"/>
          </a:xfrm>
          <a:prstGeom prst="ellips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10" name="Oval 9"/>
          <p:cNvSpPr>
            <a:spLocks noChangeAspect="1"/>
          </p:cNvSpPr>
          <p:nvPr/>
        </p:nvSpPr>
        <p:spPr>
          <a:xfrm>
            <a:off x="7239000" y="3383280"/>
            <a:ext cx="121920" cy="121920"/>
          </a:xfrm>
          <a:prstGeom prst="ellipse">
            <a:avLst/>
          </a:prstGeom>
          <a:solidFill>
            <a:schemeClr val="accent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11" name="Oval 10"/>
          <p:cNvSpPr>
            <a:spLocks noChangeAspect="1"/>
          </p:cNvSpPr>
          <p:nvPr/>
        </p:nvSpPr>
        <p:spPr>
          <a:xfrm>
            <a:off x="7467600" y="3276600"/>
            <a:ext cx="121920" cy="121920"/>
          </a:xfrm>
          <a:prstGeom prst="ellipse">
            <a:avLst/>
          </a:prstGeom>
          <a:solidFill>
            <a:schemeClr val="accent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12" name="Oval 11"/>
          <p:cNvSpPr>
            <a:spLocks noChangeAspect="1"/>
          </p:cNvSpPr>
          <p:nvPr/>
        </p:nvSpPr>
        <p:spPr>
          <a:xfrm>
            <a:off x="7284720" y="3581400"/>
            <a:ext cx="121920" cy="121920"/>
          </a:xfrm>
          <a:prstGeom prst="ellipse">
            <a:avLst/>
          </a:prstGeom>
          <a:solidFill>
            <a:schemeClr val="accent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13" name="Oval 12"/>
          <p:cNvSpPr>
            <a:spLocks noChangeAspect="1"/>
          </p:cNvSpPr>
          <p:nvPr/>
        </p:nvSpPr>
        <p:spPr>
          <a:xfrm>
            <a:off x="7543800" y="3383280"/>
            <a:ext cx="121920" cy="121920"/>
          </a:xfrm>
          <a:prstGeom prst="ellipse">
            <a:avLst/>
          </a:prstGeom>
          <a:solidFill>
            <a:schemeClr val="accent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14" name="Oval 13"/>
          <p:cNvSpPr>
            <a:spLocks noChangeAspect="1"/>
          </p:cNvSpPr>
          <p:nvPr/>
        </p:nvSpPr>
        <p:spPr>
          <a:xfrm>
            <a:off x="7437120" y="3611880"/>
            <a:ext cx="121920" cy="121920"/>
          </a:xfrm>
          <a:prstGeom prst="ellipse">
            <a:avLst/>
          </a:prstGeom>
          <a:solidFill>
            <a:schemeClr val="accent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16" name="Oval 15"/>
          <p:cNvSpPr>
            <a:spLocks noChangeAspect="1"/>
          </p:cNvSpPr>
          <p:nvPr/>
        </p:nvSpPr>
        <p:spPr>
          <a:xfrm>
            <a:off x="7543800" y="3535680"/>
            <a:ext cx="121920" cy="121920"/>
          </a:xfrm>
          <a:prstGeom prst="ellipse">
            <a:avLst/>
          </a:prstGeom>
          <a:solidFill>
            <a:schemeClr val="accent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17" name="Oval 16"/>
          <p:cNvSpPr>
            <a:spLocks noChangeAspect="1"/>
          </p:cNvSpPr>
          <p:nvPr/>
        </p:nvSpPr>
        <p:spPr>
          <a:xfrm>
            <a:off x="7360920" y="3276600"/>
            <a:ext cx="121920" cy="121920"/>
          </a:xfrm>
          <a:prstGeom prst="ellipse">
            <a:avLst/>
          </a:prstGeom>
          <a:solidFill>
            <a:schemeClr val="accent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18" name="Oval 17"/>
          <p:cNvSpPr>
            <a:spLocks noChangeAspect="1"/>
          </p:cNvSpPr>
          <p:nvPr/>
        </p:nvSpPr>
        <p:spPr>
          <a:xfrm>
            <a:off x="7239000" y="3505200"/>
            <a:ext cx="121920" cy="121920"/>
          </a:xfrm>
          <a:prstGeom prst="ellipse">
            <a:avLst/>
          </a:prstGeom>
          <a:solidFill>
            <a:schemeClr val="accent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cxnSp>
        <p:nvCxnSpPr>
          <p:cNvPr id="21" name="Curved Connector 20"/>
          <p:cNvCxnSpPr/>
          <p:nvPr/>
        </p:nvCxnSpPr>
        <p:spPr>
          <a:xfrm rot="16200000" flipH="1">
            <a:off x="7353300" y="3467100"/>
            <a:ext cx="152400" cy="76200"/>
          </a:xfrm>
          <a:prstGeom prst="curvedConnector3">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2" name="Curved Connector 21"/>
          <p:cNvCxnSpPr/>
          <p:nvPr/>
        </p:nvCxnSpPr>
        <p:spPr>
          <a:xfrm rot="5400000">
            <a:off x="7391400" y="3505200"/>
            <a:ext cx="228600" cy="76200"/>
          </a:xfrm>
          <a:prstGeom prst="curvedConnector3">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3" name="Curved Connector 22"/>
          <p:cNvCxnSpPr/>
          <p:nvPr/>
        </p:nvCxnSpPr>
        <p:spPr>
          <a:xfrm rot="16200000" flipH="1">
            <a:off x="7353300" y="3467100"/>
            <a:ext cx="152400" cy="76200"/>
          </a:xfrm>
          <a:prstGeom prst="curvedConnector3">
            <a:avLst>
              <a:gd name="adj1" fmla="val -14943"/>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rot="5400000">
            <a:off x="7283450" y="3536950"/>
            <a:ext cx="228600" cy="12700"/>
          </a:xfrm>
          <a:prstGeom prst="curvedConnector3">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1" name="Oval 30"/>
          <p:cNvSpPr>
            <a:spLocks noChangeAspect="1"/>
          </p:cNvSpPr>
          <p:nvPr/>
        </p:nvSpPr>
        <p:spPr>
          <a:xfrm>
            <a:off x="8336280" y="2626026"/>
            <a:ext cx="274320" cy="274320"/>
          </a:xfrm>
          <a:prstGeom prst="ellipse">
            <a:avLst/>
          </a:prstGeom>
          <a:solidFill>
            <a:schemeClr val="accent2">
              <a:lumMod val="75000"/>
            </a:schemeClr>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32" name="Oval 31"/>
          <p:cNvSpPr>
            <a:spLocks noChangeAspect="1"/>
          </p:cNvSpPr>
          <p:nvPr/>
        </p:nvSpPr>
        <p:spPr>
          <a:xfrm>
            <a:off x="8107680" y="2626026"/>
            <a:ext cx="274320" cy="274320"/>
          </a:xfrm>
          <a:prstGeom prst="ellipse">
            <a:avLst/>
          </a:prstGeom>
          <a:solidFill>
            <a:schemeClr val="accent2">
              <a:lumMod val="75000"/>
            </a:schemeClr>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sp>
        <p:nvSpPr>
          <p:cNvPr id="33" name="Oval 32"/>
          <p:cNvSpPr>
            <a:spLocks noChangeAspect="1"/>
          </p:cNvSpPr>
          <p:nvPr/>
        </p:nvSpPr>
        <p:spPr>
          <a:xfrm>
            <a:off x="8183880" y="2397426"/>
            <a:ext cx="274320" cy="274320"/>
          </a:xfrm>
          <a:prstGeom prst="ellipse">
            <a:avLst/>
          </a:prstGeom>
          <a:solidFill>
            <a:schemeClr val="accent2">
              <a:lumMod val="75000"/>
            </a:schemeClr>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cs typeface="Times New Roman" pitchFamily="18" charset="0"/>
            </a:endParaRPr>
          </a:p>
        </p:txBody>
      </p:sp>
      <p:cxnSp>
        <p:nvCxnSpPr>
          <p:cNvPr id="35" name="Straight Arrow Connector 34"/>
          <p:cNvCxnSpPr/>
          <p:nvPr/>
        </p:nvCxnSpPr>
        <p:spPr>
          <a:xfrm>
            <a:off x="7162800" y="2626026"/>
            <a:ext cx="838200" cy="0"/>
          </a:xfrm>
          <a:prstGeom prst="straightConnector1">
            <a:avLst/>
          </a:prstGeom>
          <a:ln w="38100">
            <a:solidFill>
              <a:schemeClr val="accent2">
                <a:lumMod val="75000"/>
              </a:schemeClr>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762000" y="4800600"/>
            <a:ext cx="1295400" cy="381000"/>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7" name="Rectangle 26"/>
          <p:cNvSpPr/>
          <p:nvPr/>
        </p:nvSpPr>
        <p:spPr>
          <a:xfrm>
            <a:off x="3200400" y="4800600"/>
            <a:ext cx="457200" cy="381000"/>
          </a:xfrm>
          <a:prstGeom prst="rect">
            <a:avLst/>
          </a:prstGeom>
          <a:solidFill>
            <a:schemeClr val="bg2">
              <a:lumMod val="75000"/>
            </a:schemeClr>
          </a:solid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8" name="Rectangle 27"/>
          <p:cNvSpPr/>
          <p:nvPr/>
        </p:nvSpPr>
        <p:spPr>
          <a:xfrm rot="16200000">
            <a:off x="3162300" y="6057900"/>
            <a:ext cx="533400" cy="4572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cxnSp>
        <p:nvCxnSpPr>
          <p:cNvPr id="29" name="Straight Connector 28"/>
          <p:cNvCxnSpPr>
            <a:stCxn id="26" idx="3"/>
            <a:endCxn id="27" idx="1"/>
          </p:cNvCxnSpPr>
          <p:nvPr/>
        </p:nvCxnSpPr>
        <p:spPr>
          <a:xfrm>
            <a:off x="2057400" y="4991100"/>
            <a:ext cx="11430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3429000" y="51816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362200" y="5498068"/>
            <a:ext cx="914400" cy="369332"/>
          </a:xfrm>
          <a:prstGeom prst="rect">
            <a:avLst/>
          </a:prstGeom>
          <a:noFill/>
        </p:spPr>
        <p:txBody>
          <a:bodyPr wrap="square" rtlCol="0">
            <a:spAutoFit/>
          </a:bodyPr>
          <a:lstStyle/>
          <a:p>
            <a:r>
              <a:rPr lang="en-US" dirty="0" smtClean="0">
                <a:latin typeface="+mj-lt"/>
                <a:cs typeface="Times"/>
              </a:rPr>
              <a:t>90</a:t>
            </a:r>
            <a:r>
              <a:rPr lang="en-US" baseline="30000" dirty="0" smtClean="0">
                <a:latin typeface="+mj-lt"/>
                <a:cs typeface="Times"/>
              </a:rPr>
              <a:t>0</a:t>
            </a:r>
            <a:endParaRPr lang="en-US" baseline="30000" dirty="0">
              <a:latin typeface="+mj-lt"/>
              <a:cs typeface="Times"/>
            </a:endParaRPr>
          </a:p>
        </p:txBody>
      </p:sp>
      <p:sp>
        <p:nvSpPr>
          <p:cNvPr id="36" name="TextBox 35"/>
          <p:cNvSpPr txBox="1"/>
          <p:nvPr/>
        </p:nvSpPr>
        <p:spPr>
          <a:xfrm>
            <a:off x="2209800" y="4648200"/>
            <a:ext cx="914400" cy="369332"/>
          </a:xfrm>
          <a:prstGeom prst="rect">
            <a:avLst/>
          </a:prstGeom>
          <a:noFill/>
        </p:spPr>
        <p:txBody>
          <a:bodyPr wrap="square" rtlCol="0">
            <a:spAutoFit/>
          </a:bodyPr>
          <a:lstStyle/>
          <a:p>
            <a:r>
              <a:rPr lang="en-US" dirty="0" smtClean="0">
                <a:latin typeface="+mj-lt"/>
                <a:cs typeface="Times"/>
              </a:rPr>
              <a:t>532 nm</a:t>
            </a:r>
            <a:endParaRPr lang="en-US" baseline="30000" dirty="0">
              <a:latin typeface="+mj-lt"/>
              <a:cs typeface="Times"/>
            </a:endParaRPr>
          </a:p>
        </p:txBody>
      </p:sp>
      <p:sp>
        <p:nvSpPr>
          <p:cNvPr id="15" name="Rectangle 14"/>
          <p:cNvSpPr/>
          <p:nvPr/>
        </p:nvSpPr>
        <p:spPr>
          <a:xfrm>
            <a:off x="4419600" y="4953000"/>
            <a:ext cx="4495800" cy="1815882"/>
          </a:xfrm>
          <a:prstGeom prst="rect">
            <a:avLst/>
          </a:prstGeom>
        </p:spPr>
        <p:txBody>
          <a:bodyPr wrap="square">
            <a:spAutoFit/>
          </a:bodyPr>
          <a:lstStyle/>
          <a:p>
            <a:r>
              <a:rPr lang="en-US" sz="2800" dirty="0">
                <a:latin typeface="+mj-lt"/>
                <a:cs typeface="Times"/>
              </a:rPr>
              <a:t>Types of Materials: suspensions, emulsions, </a:t>
            </a:r>
            <a:r>
              <a:rPr lang="en-US" sz="2800" dirty="0" err="1">
                <a:latin typeface="+mj-lt"/>
                <a:cs typeface="Times"/>
              </a:rPr>
              <a:t>microemulsions</a:t>
            </a:r>
            <a:r>
              <a:rPr lang="en-US" sz="2800" dirty="0">
                <a:latin typeface="+mj-lt"/>
                <a:cs typeface="Times"/>
              </a:rPr>
              <a:t>, polymers, micelles</a:t>
            </a:r>
          </a:p>
        </p:txBody>
      </p:sp>
      <p:sp>
        <p:nvSpPr>
          <p:cNvPr id="19" name="Slide Number Placeholder 18"/>
          <p:cNvSpPr>
            <a:spLocks noGrp="1"/>
          </p:cNvSpPr>
          <p:nvPr>
            <p:ph type="sldNum" sz="quarter" idx="12"/>
          </p:nvPr>
        </p:nvSpPr>
        <p:spPr/>
        <p:txBody>
          <a:bodyPr/>
          <a:lstStyle/>
          <a:p>
            <a:fld id="{334DD7C3-D368-4E50-83CD-5C585F0034EB}" type="slidenum">
              <a:rPr lang="en-US" smtClean="0">
                <a:latin typeface="+mj-lt"/>
              </a:rPr>
              <a:pPr/>
              <a:t>19</a:t>
            </a:fld>
            <a:endParaRPr lang="en-US">
              <a:latin typeface="+mj-lt"/>
            </a:endParaRPr>
          </a:p>
        </p:txBody>
      </p:sp>
    </p:spTree>
    <p:extLst>
      <p:ext uri="{BB962C8B-B14F-4D97-AF65-F5344CB8AC3E}">
        <p14:creationId xmlns:p14="http://schemas.microsoft.com/office/powerpoint/2010/main" val="1304123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30947" cy="1143000"/>
          </a:xfrm>
        </p:spPr>
        <p:txBody>
          <a:bodyPr>
            <a:normAutofit/>
          </a:bodyPr>
          <a:lstStyle/>
          <a:p>
            <a:r>
              <a:rPr lang="en-US" dirty="0" err="1" smtClean="0">
                <a:latin typeface="+mn-lt"/>
                <a:cs typeface="Times"/>
              </a:rPr>
              <a:t>Nanomaterials</a:t>
            </a:r>
            <a:r>
              <a:rPr lang="en-US" dirty="0" smtClean="0">
                <a:latin typeface="+mn-lt"/>
                <a:cs typeface="Times"/>
              </a:rPr>
              <a:t> &amp; Colloids: </a:t>
            </a:r>
            <a:r>
              <a:rPr lang="en-US" dirty="0" smtClean="0">
                <a:latin typeface="+mn-lt"/>
                <a:cs typeface="Times"/>
              </a:rPr>
              <a:t>How small?</a:t>
            </a:r>
            <a:endParaRPr lang="en-US" dirty="0">
              <a:latin typeface="+mn-lt"/>
              <a:cs typeface="Times"/>
            </a:endParaRPr>
          </a:p>
        </p:txBody>
      </p:sp>
      <p:sp>
        <p:nvSpPr>
          <p:cNvPr id="15" name="TextBox 14"/>
          <p:cNvSpPr txBox="1"/>
          <p:nvPr/>
        </p:nvSpPr>
        <p:spPr>
          <a:xfrm>
            <a:off x="211667" y="5845207"/>
            <a:ext cx="8919280" cy="461665"/>
          </a:xfrm>
          <a:prstGeom prst="rect">
            <a:avLst/>
          </a:prstGeom>
          <a:noFill/>
        </p:spPr>
        <p:txBody>
          <a:bodyPr wrap="square" rtlCol="0">
            <a:spAutoFit/>
          </a:bodyPr>
          <a:lstStyle/>
          <a:p>
            <a:r>
              <a:rPr lang="en-US" sz="2400" dirty="0">
                <a:cs typeface="Times"/>
              </a:rPr>
              <a:t>n</a:t>
            </a:r>
            <a:r>
              <a:rPr lang="en-US" sz="2400" dirty="0" smtClean="0">
                <a:cs typeface="Times"/>
              </a:rPr>
              <a:t>m	(10</a:t>
            </a:r>
            <a:r>
              <a:rPr lang="en-US" sz="2400" baseline="30000" dirty="0" smtClean="0">
                <a:cs typeface="Times"/>
              </a:rPr>
              <a:t>-9</a:t>
            </a:r>
            <a:r>
              <a:rPr lang="en-US" sz="2400" dirty="0" smtClean="0">
                <a:cs typeface="Times"/>
              </a:rPr>
              <a:t>m)			um </a:t>
            </a:r>
            <a:r>
              <a:rPr lang="en-US" sz="2400" dirty="0">
                <a:cs typeface="Times"/>
              </a:rPr>
              <a:t>(10</a:t>
            </a:r>
            <a:r>
              <a:rPr lang="en-US" sz="2400" baseline="30000" dirty="0" smtClean="0">
                <a:cs typeface="Times"/>
              </a:rPr>
              <a:t>-6</a:t>
            </a:r>
            <a:r>
              <a:rPr lang="en-US" sz="2400" dirty="0" smtClean="0">
                <a:cs typeface="Times"/>
              </a:rPr>
              <a:t>m</a:t>
            </a:r>
            <a:r>
              <a:rPr lang="en-US" sz="2400" dirty="0">
                <a:cs typeface="Times"/>
              </a:rPr>
              <a:t>)	</a:t>
            </a:r>
            <a:r>
              <a:rPr lang="en-US" sz="2400" dirty="0" smtClean="0">
                <a:cs typeface="Times"/>
              </a:rPr>
              <a:t>	mm </a:t>
            </a:r>
            <a:r>
              <a:rPr lang="en-US" sz="2400" dirty="0">
                <a:cs typeface="Times"/>
              </a:rPr>
              <a:t>(10</a:t>
            </a:r>
            <a:r>
              <a:rPr lang="en-US" sz="2400" baseline="30000" dirty="0" smtClean="0">
                <a:cs typeface="Times"/>
              </a:rPr>
              <a:t>-3</a:t>
            </a:r>
            <a:r>
              <a:rPr lang="en-US" sz="2400" dirty="0" smtClean="0">
                <a:cs typeface="Times"/>
              </a:rPr>
              <a:t>m</a:t>
            </a:r>
            <a:r>
              <a:rPr lang="en-US" sz="2400" dirty="0">
                <a:cs typeface="Times"/>
              </a:rPr>
              <a:t>)	</a:t>
            </a:r>
            <a:r>
              <a:rPr lang="en-US" sz="2400" dirty="0" smtClean="0">
                <a:cs typeface="Times"/>
              </a:rPr>
              <a:t>	cm (</a:t>
            </a:r>
            <a:r>
              <a:rPr lang="en-US" sz="2400" dirty="0">
                <a:cs typeface="Times"/>
              </a:rPr>
              <a:t>10</a:t>
            </a:r>
            <a:r>
              <a:rPr lang="en-US" sz="2400" baseline="30000" dirty="0" smtClean="0">
                <a:cs typeface="Times"/>
              </a:rPr>
              <a:t>-2</a:t>
            </a:r>
            <a:r>
              <a:rPr lang="en-US" sz="2400" dirty="0" smtClean="0">
                <a:cs typeface="Times"/>
              </a:rPr>
              <a:t>m</a:t>
            </a:r>
            <a:r>
              <a:rPr lang="en-US" sz="2400" dirty="0">
                <a:cs typeface="Times"/>
              </a:rPr>
              <a:t>)	</a:t>
            </a:r>
          </a:p>
        </p:txBody>
      </p:sp>
      <p:pic>
        <p:nvPicPr>
          <p:cNvPr id="17" name="Picture 16" descr="1477618267879-2127634208.jpg"/>
          <p:cNvPicPr>
            <a:picLocks noChangeAspect="1"/>
          </p:cNvPicPr>
          <p:nvPr/>
        </p:nvPicPr>
        <p:blipFill rotWithShape="1">
          <a:blip r:embed="rId3">
            <a:extLst>
              <a:ext uri="{28A0092B-C50C-407E-A947-70E740481C1C}">
                <a14:useLocalDpi xmlns:a14="http://schemas.microsoft.com/office/drawing/2010/main" val="0"/>
              </a:ext>
            </a:extLst>
          </a:blip>
          <a:srcRect l="27583" r="28644" b="5681"/>
          <a:stretch/>
        </p:blipFill>
        <p:spPr>
          <a:xfrm>
            <a:off x="7233356" y="1205486"/>
            <a:ext cx="1199700" cy="3449285"/>
          </a:xfrm>
          <a:prstGeom prst="rect">
            <a:avLst/>
          </a:prstGeom>
        </p:spPr>
      </p:pic>
      <p:pic>
        <p:nvPicPr>
          <p:cNvPr id="18" name="Picture 17" descr="147761846243721194420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827" y="2255062"/>
            <a:ext cx="2160419" cy="2160419"/>
          </a:xfrm>
          <a:prstGeom prst="rect">
            <a:avLst/>
          </a:prstGeom>
        </p:spPr>
      </p:pic>
      <p:pic>
        <p:nvPicPr>
          <p:cNvPr id="19" name="Picture 18" descr="147761848483338073382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273671" y="2449463"/>
            <a:ext cx="2823738" cy="1669344"/>
          </a:xfrm>
          <a:prstGeom prst="rect">
            <a:avLst/>
          </a:prstGeom>
        </p:spPr>
      </p:pic>
      <p:sp>
        <p:nvSpPr>
          <p:cNvPr id="20" name="TextBox 19"/>
          <p:cNvSpPr txBox="1"/>
          <p:nvPr/>
        </p:nvSpPr>
        <p:spPr>
          <a:xfrm>
            <a:off x="7487100" y="5107109"/>
            <a:ext cx="782011" cy="369332"/>
          </a:xfrm>
          <a:prstGeom prst="rect">
            <a:avLst/>
          </a:prstGeom>
          <a:noFill/>
        </p:spPr>
        <p:txBody>
          <a:bodyPr wrap="square" rtlCol="0">
            <a:spAutoFit/>
          </a:bodyPr>
          <a:lstStyle/>
          <a:p>
            <a:r>
              <a:rPr lang="en-US" dirty="0" smtClean="0">
                <a:cs typeface="Times"/>
              </a:rPr>
              <a:t>~1 cm</a:t>
            </a:r>
            <a:endParaRPr lang="en-US" dirty="0">
              <a:cs typeface="Times"/>
            </a:endParaRPr>
          </a:p>
        </p:txBody>
      </p:sp>
      <p:sp>
        <p:nvSpPr>
          <p:cNvPr id="21" name="TextBox 20"/>
          <p:cNvSpPr txBox="1"/>
          <p:nvPr/>
        </p:nvSpPr>
        <p:spPr>
          <a:xfrm>
            <a:off x="3787167" y="5147517"/>
            <a:ext cx="1052944" cy="369332"/>
          </a:xfrm>
          <a:prstGeom prst="rect">
            <a:avLst/>
          </a:prstGeom>
          <a:noFill/>
        </p:spPr>
        <p:txBody>
          <a:bodyPr wrap="square" rtlCol="0">
            <a:spAutoFit/>
          </a:bodyPr>
          <a:lstStyle/>
          <a:p>
            <a:r>
              <a:rPr lang="en-US" dirty="0" smtClean="0">
                <a:cs typeface="Times"/>
              </a:rPr>
              <a:t>~50 um</a:t>
            </a:r>
            <a:endParaRPr lang="en-US" dirty="0">
              <a:cs typeface="Times"/>
            </a:endParaRPr>
          </a:p>
        </p:txBody>
      </p:sp>
      <p:sp>
        <p:nvSpPr>
          <p:cNvPr id="22" name="TextBox 21"/>
          <p:cNvSpPr txBox="1"/>
          <p:nvPr/>
        </p:nvSpPr>
        <p:spPr>
          <a:xfrm>
            <a:off x="2008664" y="5122745"/>
            <a:ext cx="1052944" cy="369332"/>
          </a:xfrm>
          <a:prstGeom prst="rect">
            <a:avLst/>
          </a:prstGeom>
          <a:noFill/>
        </p:spPr>
        <p:txBody>
          <a:bodyPr wrap="square" rtlCol="0">
            <a:spAutoFit/>
          </a:bodyPr>
          <a:lstStyle/>
          <a:p>
            <a:r>
              <a:rPr lang="en-US" dirty="0" smtClean="0">
                <a:cs typeface="Times"/>
              </a:rPr>
              <a:t>~5 um</a:t>
            </a:r>
            <a:endParaRPr lang="en-US" dirty="0">
              <a:cs typeface="Times"/>
            </a:endParaRPr>
          </a:p>
        </p:txBody>
      </p:sp>
      <p:cxnSp>
        <p:nvCxnSpPr>
          <p:cNvPr id="24" name="Straight Arrow Connector 23"/>
          <p:cNvCxnSpPr/>
          <p:nvPr/>
        </p:nvCxnSpPr>
        <p:spPr>
          <a:xfrm>
            <a:off x="7487100" y="4880548"/>
            <a:ext cx="612678"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6"/>
          <a:stretch>
            <a:fillRect/>
          </a:stretch>
        </p:blipFill>
        <p:spPr>
          <a:xfrm rot="5400000">
            <a:off x="-81471" y="2475264"/>
            <a:ext cx="2063379" cy="1622974"/>
          </a:xfrm>
          <a:prstGeom prst="rect">
            <a:avLst/>
          </a:prstGeom>
        </p:spPr>
      </p:pic>
      <p:sp>
        <p:nvSpPr>
          <p:cNvPr id="16" name="TextBox 15"/>
          <p:cNvSpPr txBox="1"/>
          <p:nvPr/>
        </p:nvSpPr>
        <p:spPr>
          <a:xfrm>
            <a:off x="446055" y="5146596"/>
            <a:ext cx="1052944" cy="369332"/>
          </a:xfrm>
          <a:prstGeom prst="rect">
            <a:avLst/>
          </a:prstGeom>
          <a:noFill/>
        </p:spPr>
        <p:txBody>
          <a:bodyPr wrap="square" rtlCol="0">
            <a:spAutoFit/>
          </a:bodyPr>
          <a:lstStyle/>
          <a:p>
            <a:r>
              <a:rPr lang="en-US" dirty="0" smtClean="0">
                <a:cs typeface="Times"/>
              </a:rPr>
              <a:t>~</a:t>
            </a:r>
            <a:r>
              <a:rPr lang="en-US" dirty="0">
                <a:cs typeface="Times"/>
              </a:rPr>
              <a:t>1</a:t>
            </a:r>
            <a:r>
              <a:rPr lang="en-US" dirty="0" smtClean="0">
                <a:cs typeface="Times"/>
              </a:rPr>
              <a:t> nm</a:t>
            </a:r>
            <a:endParaRPr lang="en-US" dirty="0">
              <a:cs typeface="Times"/>
            </a:endParaRPr>
          </a:p>
        </p:txBody>
      </p:sp>
      <p:sp>
        <p:nvSpPr>
          <p:cNvPr id="14" name="TextBox 13"/>
          <p:cNvSpPr txBox="1"/>
          <p:nvPr/>
        </p:nvSpPr>
        <p:spPr>
          <a:xfrm>
            <a:off x="15822" y="6427834"/>
            <a:ext cx="8919280" cy="461665"/>
          </a:xfrm>
          <a:prstGeom prst="rect">
            <a:avLst/>
          </a:prstGeom>
          <a:noFill/>
        </p:spPr>
        <p:txBody>
          <a:bodyPr wrap="square" rtlCol="0">
            <a:spAutoFit/>
          </a:bodyPr>
          <a:lstStyle/>
          <a:p>
            <a:r>
              <a:rPr lang="en-US" sz="2400" dirty="0" smtClean="0">
                <a:cs typeface="Times"/>
                <a:sym typeface="Wingdings"/>
              </a:rPr>
              <a:t> </a:t>
            </a:r>
            <a:r>
              <a:rPr lang="en-US" sz="2400" dirty="0" smtClean="0">
                <a:cs typeface="Times"/>
                <a:sym typeface="Wingdings"/>
              </a:rPr>
              <a:t>A</a:t>
            </a:r>
            <a:r>
              <a:rPr lang="en-US" sz="2400" dirty="0" smtClean="0">
                <a:cs typeface="Times"/>
                <a:sym typeface="Wingdings"/>
              </a:rPr>
              <a:t>toms				</a:t>
            </a:r>
            <a:r>
              <a:rPr lang="en-US" sz="2400" dirty="0" smtClean="0">
                <a:cs typeface="Times"/>
              </a:rPr>
              <a:t>	</a:t>
            </a:r>
            <a:r>
              <a:rPr lang="en-US" sz="2400" dirty="0" smtClean="0">
                <a:cs typeface="Times"/>
              </a:rPr>
              <a:t>			</a:t>
            </a:r>
            <a:r>
              <a:rPr lang="en-US" sz="2400" dirty="0">
                <a:cs typeface="Times"/>
              </a:rPr>
              <a:t> </a:t>
            </a:r>
            <a:r>
              <a:rPr lang="en-US" sz="2400" dirty="0" smtClean="0">
                <a:cs typeface="Times"/>
              </a:rPr>
              <a:t>  </a:t>
            </a:r>
            <a:r>
              <a:rPr lang="en-US" sz="2400" dirty="0" smtClean="0">
                <a:cs typeface="Times"/>
              </a:rPr>
              <a:t>macroscopic </a:t>
            </a:r>
            <a:r>
              <a:rPr lang="en-US" sz="2400" dirty="0" smtClean="0">
                <a:cs typeface="Times"/>
                <a:sym typeface="Wingdings"/>
              </a:rPr>
              <a:t></a:t>
            </a:r>
            <a:endParaRPr lang="en-US" sz="2400" dirty="0">
              <a:cs typeface="Times"/>
            </a:endParaRPr>
          </a:p>
        </p:txBody>
      </p:sp>
    </p:spTree>
    <p:extLst>
      <p:ext uri="{BB962C8B-B14F-4D97-AF65-F5344CB8AC3E}">
        <p14:creationId xmlns:p14="http://schemas.microsoft.com/office/powerpoint/2010/main" val="211880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33764" y="1680775"/>
            <a:ext cx="4991100" cy="3746500"/>
          </a:xfrm>
          <a:prstGeom prst="rect">
            <a:avLst/>
          </a:prstGeom>
        </p:spPr>
      </p:pic>
      <p:pic>
        <p:nvPicPr>
          <p:cNvPr id="8" name="Picture 7"/>
          <p:cNvPicPr>
            <a:picLocks noChangeAspect="1"/>
          </p:cNvPicPr>
          <p:nvPr/>
        </p:nvPicPr>
        <p:blipFill>
          <a:blip r:embed="rId4"/>
          <a:stretch>
            <a:fillRect/>
          </a:stretch>
        </p:blipFill>
        <p:spPr>
          <a:xfrm>
            <a:off x="5884303" y="873622"/>
            <a:ext cx="2489200" cy="2324100"/>
          </a:xfrm>
          <a:prstGeom prst="rect">
            <a:avLst/>
          </a:prstGeom>
        </p:spPr>
      </p:pic>
      <p:pic>
        <p:nvPicPr>
          <p:cNvPr id="11" name="Picture 10"/>
          <p:cNvPicPr>
            <a:picLocks noChangeAspect="1"/>
          </p:cNvPicPr>
          <p:nvPr/>
        </p:nvPicPr>
        <p:blipFill rotWithShape="1">
          <a:blip r:embed="rId5"/>
          <a:srcRect l="52144" t="9083" r="2005" b="20711"/>
          <a:stretch/>
        </p:blipFill>
        <p:spPr>
          <a:xfrm>
            <a:off x="5324864" y="3149792"/>
            <a:ext cx="3574019" cy="3722032"/>
          </a:xfrm>
          <a:prstGeom prst="rect">
            <a:avLst/>
          </a:prstGeom>
        </p:spPr>
      </p:pic>
      <p:sp>
        <p:nvSpPr>
          <p:cNvPr id="2" name="Title 1"/>
          <p:cNvSpPr>
            <a:spLocks noGrp="1"/>
          </p:cNvSpPr>
          <p:nvPr>
            <p:ph type="title"/>
          </p:nvPr>
        </p:nvSpPr>
        <p:spPr/>
        <p:txBody>
          <a:bodyPr/>
          <a:lstStyle/>
          <a:p>
            <a:pPr algn="l"/>
            <a:r>
              <a:rPr lang="en-US" dirty="0" smtClean="0"/>
              <a:t>Emulsions</a:t>
            </a:r>
            <a:endParaRPr lang="en-US" dirty="0"/>
          </a:p>
        </p:txBody>
      </p:sp>
    </p:spTree>
    <p:extLst>
      <p:ext uri="{BB962C8B-B14F-4D97-AF65-F5344CB8AC3E}">
        <p14:creationId xmlns:p14="http://schemas.microsoft.com/office/powerpoint/2010/main" val="3529971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55847" y="2021442"/>
            <a:ext cx="3556000" cy="2286000"/>
          </a:xfrm>
          <a:prstGeom prst="rect">
            <a:avLst/>
          </a:prstGeom>
        </p:spPr>
      </p:pic>
      <p:pic>
        <p:nvPicPr>
          <p:cNvPr id="6" name="Picture 5"/>
          <p:cNvPicPr>
            <a:picLocks noChangeAspect="1"/>
          </p:cNvPicPr>
          <p:nvPr/>
        </p:nvPicPr>
        <p:blipFill>
          <a:blip r:embed="rId4"/>
          <a:stretch>
            <a:fillRect/>
          </a:stretch>
        </p:blipFill>
        <p:spPr>
          <a:xfrm>
            <a:off x="5456164" y="673694"/>
            <a:ext cx="2540000" cy="2540000"/>
          </a:xfrm>
          <a:prstGeom prst="rect">
            <a:avLst/>
          </a:prstGeom>
        </p:spPr>
      </p:pic>
      <p:pic>
        <p:nvPicPr>
          <p:cNvPr id="15" name="Picture 14"/>
          <p:cNvPicPr>
            <a:picLocks noChangeAspect="1"/>
          </p:cNvPicPr>
          <p:nvPr/>
        </p:nvPicPr>
        <p:blipFill>
          <a:blip r:embed="rId5"/>
          <a:stretch>
            <a:fillRect/>
          </a:stretch>
        </p:blipFill>
        <p:spPr>
          <a:xfrm>
            <a:off x="4773112" y="3562509"/>
            <a:ext cx="3810000" cy="2984500"/>
          </a:xfrm>
          <a:prstGeom prst="rect">
            <a:avLst/>
          </a:prstGeom>
        </p:spPr>
      </p:pic>
      <p:sp>
        <p:nvSpPr>
          <p:cNvPr id="16" name="Title 1"/>
          <p:cNvSpPr>
            <a:spLocks noGrp="1"/>
          </p:cNvSpPr>
          <p:nvPr>
            <p:ph type="title"/>
          </p:nvPr>
        </p:nvSpPr>
        <p:spPr>
          <a:xfrm>
            <a:off x="457200" y="274638"/>
            <a:ext cx="8229600" cy="1143000"/>
          </a:xfrm>
        </p:spPr>
        <p:txBody>
          <a:bodyPr/>
          <a:lstStyle/>
          <a:p>
            <a:pPr algn="l"/>
            <a:r>
              <a:rPr lang="en-US" dirty="0" smtClean="0"/>
              <a:t>Suspensions</a:t>
            </a:r>
            <a:endParaRPr lang="en-US" dirty="0"/>
          </a:p>
        </p:txBody>
      </p:sp>
    </p:spTree>
    <p:extLst>
      <p:ext uri="{BB962C8B-B14F-4D97-AF65-F5344CB8AC3E}">
        <p14:creationId xmlns:p14="http://schemas.microsoft.com/office/powerpoint/2010/main" val="3119924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04078" y="4209375"/>
            <a:ext cx="3492500" cy="2324100"/>
          </a:xfrm>
          <a:prstGeom prst="rect">
            <a:avLst/>
          </a:prstGeom>
        </p:spPr>
      </p:pic>
      <p:pic>
        <p:nvPicPr>
          <p:cNvPr id="10" name="Picture 9"/>
          <p:cNvPicPr>
            <a:picLocks noChangeAspect="1"/>
          </p:cNvPicPr>
          <p:nvPr/>
        </p:nvPicPr>
        <p:blipFill>
          <a:blip r:embed="rId4"/>
          <a:stretch>
            <a:fillRect/>
          </a:stretch>
        </p:blipFill>
        <p:spPr>
          <a:xfrm>
            <a:off x="985532" y="1567775"/>
            <a:ext cx="3073400" cy="2641600"/>
          </a:xfrm>
          <a:prstGeom prst="rect">
            <a:avLst/>
          </a:prstGeom>
        </p:spPr>
      </p:pic>
      <p:pic>
        <p:nvPicPr>
          <p:cNvPr id="13" name="Picture 12"/>
          <p:cNvPicPr>
            <a:picLocks noChangeAspect="1"/>
          </p:cNvPicPr>
          <p:nvPr/>
        </p:nvPicPr>
        <p:blipFill rotWithShape="1">
          <a:blip r:embed="rId5"/>
          <a:srcRect t="12381" r="59686" b="4958"/>
          <a:stretch/>
        </p:blipFill>
        <p:spPr>
          <a:xfrm>
            <a:off x="5000546" y="1567775"/>
            <a:ext cx="3686254" cy="4683368"/>
          </a:xfrm>
          <a:prstGeom prst="rect">
            <a:avLst/>
          </a:prstGeom>
        </p:spPr>
      </p:pic>
      <p:sp>
        <p:nvSpPr>
          <p:cNvPr id="14" name="TextBox 13"/>
          <p:cNvSpPr txBox="1"/>
          <p:nvPr/>
        </p:nvSpPr>
        <p:spPr>
          <a:xfrm>
            <a:off x="4922780" y="6191762"/>
            <a:ext cx="4143454" cy="400110"/>
          </a:xfrm>
          <a:prstGeom prst="rect">
            <a:avLst/>
          </a:prstGeom>
          <a:noFill/>
        </p:spPr>
        <p:txBody>
          <a:bodyPr wrap="square" rtlCol="0">
            <a:spAutoFit/>
          </a:bodyPr>
          <a:lstStyle/>
          <a:p>
            <a:r>
              <a:rPr lang="en-US" sz="2000" dirty="0" smtClean="0"/>
              <a:t>Tang et. al. Colloids &amp; Surfaces 2015</a:t>
            </a:r>
            <a:endParaRPr lang="en-US" sz="2000" dirty="0"/>
          </a:p>
        </p:txBody>
      </p:sp>
      <p:sp>
        <p:nvSpPr>
          <p:cNvPr id="16" name="Title 1"/>
          <p:cNvSpPr>
            <a:spLocks noGrp="1"/>
          </p:cNvSpPr>
          <p:nvPr>
            <p:ph type="title"/>
          </p:nvPr>
        </p:nvSpPr>
        <p:spPr>
          <a:xfrm>
            <a:off x="457200" y="274638"/>
            <a:ext cx="8229600" cy="1143000"/>
          </a:xfrm>
        </p:spPr>
        <p:txBody>
          <a:bodyPr/>
          <a:lstStyle/>
          <a:p>
            <a:pPr algn="l"/>
            <a:r>
              <a:rPr lang="en-US" dirty="0" smtClean="0"/>
              <a:t>Foams</a:t>
            </a:r>
            <a:endParaRPr lang="en-US" dirty="0"/>
          </a:p>
        </p:txBody>
      </p:sp>
    </p:spTree>
    <p:extLst>
      <p:ext uri="{BB962C8B-B14F-4D97-AF65-F5344CB8AC3E}">
        <p14:creationId xmlns:p14="http://schemas.microsoft.com/office/powerpoint/2010/main" val="3119924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l"/>
            <a:r>
              <a:rPr lang="en-US" dirty="0" smtClean="0"/>
              <a:t>Biomaterials, Polymers, Liquid Crystals</a:t>
            </a:r>
            <a:endParaRPr lang="en-US" dirty="0"/>
          </a:p>
        </p:txBody>
      </p:sp>
      <p:pic>
        <p:nvPicPr>
          <p:cNvPr id="3" name="Picture 2"/>
          <p:cNvPicPr>
            <a:picLocks noChangeAspect="1"/>
          </p:cNvPicPr>
          <p:nvPr/>
        </p:nvPicPr>
        <p:blipFill>
          <a:blip r:embed="rId3"/>
          <a:stretch>
            <a:fillRect/>
          </a:stretch>
        </p:blipFill>
        <p:spPr>
          <a:xfrm>
            <a:off x="503337" y="1549400"/>
            <a:ext cx="3573181" cy="4404565"/>
          </a:xfrm>
          <a:prstGeom prst="rect">
            <a:avLst/>
          </a:prstGeom>
        </p:spPr>
      </p:pic>
      <p:pic>
        <p:nvPicPr>
          <p:cNvPr id="4" name="Picture 3"/>
          <p:cNvPicPr>
            <a:picLocks noChangeAspect="1"/>
          </p:cNvPicPr>
          <p:nvPr/>
        </p:nvPicPr>
        <p:blipFill>
          <a:blip r:embed="rId4"/>
          <a:stretch>
            <a:fillRect/>
          </a:stretch>
        </p:blipFill>
        <p:spPr>
          <a:xfrm>
            <a:off x="5121255" y="1549400"/>
            <a:ext cx="3455406" cy="2272890"/>
          </a:xfrm>
          <a:prstGeom prst="rect">
            <a:avLst/>
          </a:prstGeom>
        </p:spPr>
      </p:pic>
      <p:pic>
        <p:nvPicPr>
          <p:cNvPr id="5" name="Picture 4"/>
          <p:cNvPicPr>
            <a:picLocks noChangeAspect="1"/>
          </p:cNvPicPr>
          <p:nvPr/>
        </p:nvPicPr>
        <p:blipFill>
          <a:blip r:embed="rId5"/>
          <a:stretch>
            <a:fillRect/>
          </a:stretch>
        </p:blipFill>
        <p:spPr>
          <a:xfrm>
            <a:off x="4114180" y="3822290"/>
            <a:ext cx="4482965" cy="3035709"/>
          </a:xfrm>
          <a:prstGeom prst="rect">
            <a:avLst/>
          </a:prstGeom>
        </p:spPr>
      </p:pic>
    </p:spTree>
    <p:extLst>
      <p:ext uri="{BB962C8B-B14F-4D97-AF65-F5344CB8AC3E}">
        <p14:creationId xmlns:p14="http://schemas.microsoft.com/office/powerpoint/2010/main" val="29754463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cs typeface="Times"/>
              </a:rPr>
              <a:t>Complex Fluids ~ Soft Materials</a:t>
            </a:r>
            <a:endParaRPr lang="en-US" dirty="0">
              <a:latin typeface="+mn-lt"/>
              <a:cs typeface="Times"/>
            </a:endParaRPr>
          </a:p>
        </p:txBody>
      </p:sp>
      <p:sp>
        <p:nvSpPr>
          <p:cNvPr id="3" name="Content Placeholder 2"/>
          <p:cNvSpPr>
            <a:spLocks noGrp="1"/>
          </p:cNvSpPr>
          <p:nvPr>
            <p:ph idx="1"/>
          </p:nvPr>
        </p:nvSpPr>
        <p:spPr/>
        <p:txBody>
          <a:bodyPr/>
          <a:lstStyle/>
          <a:p>
            <a:pPr lvl="1"/>
            <a:r>
              <a:rPr lang="en-US" dirty="0" smtClean="0">
                <a:cs typeface="Times"/>
              </a:rPr>
              <a:t>Solids dispersed in liquid			SUSPENSION</a:t>
            </a:r>
          </a:p>
          <a:p>
            <a:pPr lvl="1"/>
            <a:r>
              <a:rPr lang="en-US" dirty="0" smtClean="0">
                <a:cs typeface="Times"/>
              </a:rPr>
              <a:t>Liquid dispersed in liquid			EMULSION</a:t>
            </a:r>
          </a:p>
          <a:p>
            <a:pPr lvl="1"/>
            <a:r>
              <a:rPr lang="en-US" dirty="0" smtClean="0">
                <a:cs typeface="Times"/>
              </a:rPr>
              <a:t>Gas dispersed in </a:t>
            </a:r>
            <a:r>
              <a:rPr lang="en-US" dirty="0" smtClean="0">
                <a:cs typeface="Times"/>
              </a:rPr>
              <a:t>liquid</a:t>
            </a:r>
            <a:r>
              <a:rPr lang="en-US" dirty="0" smtClean="0">
                <a:cs typeface="Times"/>
              </a:rPr>
              <a:t>				</a:t>
            </a:r>
            <a:r>
              <a:rPr lang="en-US" dirty="0" smtClean="0">
                <a:cs typeface="Times"/>
              </a:rPr>
              <a:t>FOAM</a:t>
            </a:r>
          </a:p>
          <a:p>
            <a:pPr lvl="1"/>
            <a:r>
              <a:rPr lang="en-US" dirty="0" smtClean="0">
                <a:cs typeface="Times"/>
              </a:rPr>
              <a:t>Polymers, surfactants</a:t>
            </a:r>
            <a:endParaRPr lang="en-US" dirty="0" smtClean="0">
              <a:cs typeface="Times"/>
            </a:endParaRPr>
          </a:p>
          <a:p>
            <a:pPr lvl="1"/>
            <a:endParaRPr lang="en-US" dirty="0" smtClean="0">
              <a:cs typeface="Times"/>
            </a:endParaRPr>
          </a:p>
          <a:p>
            <a:pPr lvl="1"/>
            <a:endParaRPr lang="en-US" dirty="0" smtClean="0">
              <a:cs typeface="Times"/>
            </a:endParaRPr>
          </a:p>
        </p:txBody>
      </p:sp>
      <p:pic>
        <p:nvPicPr>
          <p:cNvPr id="17" name="Picture 16"/>
          <p:cNvPicPr>
            <a:picLocks noChangeAspect="1"/>
          </p:cNvPicPr>
          <p:nvPr/>
        </p:nvPicPr>
        <p:blipFill>
          <a:blip r:embed="rId2"/>
          <a:stretch>
            <a:fillRect/>
          </a:stretch>
        </p:blipFill>
        <p:spPr>
          <a:xfrm>
            <a:off x="3952521" y="3970929"/>
            <a:ext cx="2293056" cy="2140966"/>
          </a:xfrm>
          <a:prstGeom prst="rect">
            <a:avLst/>
          </a:prstGeom>
        </p:spPr>
      </p:pic>
      <p:pic>
        <p:nvPicPr>
          <p:cNvPr id="18" name="Picture 17"/>
          <p:cNvPicPr>
            <a:picLocks noChangeAspect="1"/>
          </p:cNvPicPr>
          <p:nvPr/>
        </p:nvPicPr>
        <p:blipFill>
          <a:blip r:embed="rId3"/>
          <a:stretch>
            <a:fillRect/>
          </a:stretch>
        </p:blipFill>
        <p:spPr>
          <a:xfrm>
            <a:off x="6124222" y="3978295"/>
            <a:ext cx="2848466" cy="2133600"/>
          </a:xfrm>
          <a:prstGeom prst="rect">
            <a:avLst/>
          </a:prstGeom>
        </p:spPr>
      </p:pic>
      <p:pic>
        <p:nvPicPr>
          <p:cNvPr id="19" name="Picture 18"/>
          <p:cNvPicPr>
            <a:picLocks noChangeAspect="1"/>
          </p:cNvPicPr>
          <p:nvPr/>
        </p:nvPicPr>
        <p:blipFill>
          <a:blip r:embed="rId4"/>
          <a:stretch>
            <a:fillRect/>
          </a:stretch>
        </p:blipFill>
        <p:spPr>
          <a:xfrm>
            <a:off x="155221" y="3978295"/>
            <a:ext cx="3797300" cy="2133600"/>
          </a:xfrm>
          <a:prstGeom prst="rect">
            <a:avLst/>
          </a:prstGeom>
        </p:spPr>
      </p:pic>
      <p:sp>
        <p:nvSpPr>
          <p:cNvPr id="7" name="TextBox 6"/>
          <p:cNvSpPr txBox="1"/>
          <p:nvPr/>
        </p:nvSpPr>
        <p:spPr>
          <a:xfrm>
            <a:off x="0" y="6377869"/>
            <a:ext cx="9130947" cy="461665"/>
          </a:xfrm>
          <a:prstGeom prst="rect">
            <a:avLst/>
          </a:prstGeom>
          <a:noFill/>
        </p:spPr>
        <p:txBody>
          <a:bodyPr wrap="square" rtlCol="0">
            <a:spAutoFit/>
          </a:bodyPr>
          <a:lstStyle/>
          <a:p>
            <a:pPr algn="ctr"/>
            <a:r>
              <a:rPr lang="en-US" sz="2400" b="1" i="1" dirty="0" err="1" smtClean="0">
                <a:solidFill>
                  <a:srgbClr val="4F81BD"/>
                </a:solidFill>
                <a:cs typeface="Times"/>
              </a:rPr>
              <a:t>Mesoscopic</a:t>
            </a:r>
            <a:r>
              <a:rPr lang="en-US" sz="2400" b="1" i="1" dirty="0" smtClean="0">
                <a:solidFill>
                  <a:srgbClr val="4F81BD"/>
                </a:solidFill>
                <a:cs typeface="Times"/>
              </a:rPr>
              <a:t> length scales determine macroscopic phenomena</a:t>
            </a:r>
            <a:endParaRPr lang="en-US" sz="2400" b="1" i="1" dirty="0">
              <a:solidFill>
                <a:srgbClr val="4F81BD"/>
              </a:solidFill>
              <a:cs typeface="Times"/>
            </a:endParaRPr>
          </a:p>
        </p:txBody>
      </p:sp>
    </p:spTree>
    <p:extLst>
      <p:ext uri="{BB962C8B-B14F-4D97-AF65-F5344CB8AC3E}">
        <p14:creationId xmlns:p14="http://schemas.microsoft.com/office/powerpoint/2010/main" val="1378187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2622" t="22215" r="3129" b="6389"/>
          <a:stretch/>
        </p:blipFill>
        <p:spPr>
          <a:xfrm>
            <a:off x="5530525" y="2130639"/>
            <a:ext cx="3585308" cy="4343231"/>
          </a:xfrm>
          <a:prstGeom prst="rect">
            <a:avLst/>
          </a:prstGeom>
        </p:spPr>
      </p:pic>
      <p:sp>
        <p:nvSpPr>
          <p:cNvPr id="2" name="Title 1"/>
          <p:cNvSpPr>
            <a:spLocks noGrp="1"/>
          </p:cNvSpPr>
          <p:nvPr>
            <p:ph type="title"/>
          </p:nvPr>
        </p:nvSpPr>
        <p:spPr/>
        <p:txBody>
          <a:bodyPr/>
          <a:lstStyle/>
          <a:p>
            <a:r>
              <a:rPr lang="en-US" dirty="0" smtClean="0"/>
              <a:t>Some History…</a:t>
            </a:r>
            <a:endParaRPr lang="en-US" dirty="0"/>
          </a:p>
        </p:txBody>
      </p:sp>
      <p:sp>
        <p:nvSpPr>
          <p:cNvPr id="3" name="Content Placeholder 2"/>
          <p:cNvSpPr>
            <a:spLocks noGrp="1"/>
          </p:cNvSpPr>
          <p:nvPr>
            <p:ph idx="1"/>
          </p:nvPr>
        </p:nvSpPr>
        <p:spPr>
          <a:xfrm>
            <a:off x="457200" y="1600200"/>
            <a:ext cx="8229600" cy="4873670"/>
          </a:xfrm>
        </p:spPr>
        <p:txBody>
          <a:bodyPr>
            <a:normAutofit/>
          </a:bodyPr>
          <a:lstStyle/>
          <a:p>
            <a:r>
              <a:rPr lang="en-US" dirty="0" smtClean="0"/>
              <a:t>1905:	</a:t>
            </a:r>
            <a:r>
              <a:rPr lang="en-US" dirty="0" smtClean="0"/>
              <a:t>Einstein’s “Miraculous Year</a:t>
            </a:r>
            <a:r>
              <a:rPr lang="en-US" dirty="0" smtClean="0"/>
              <a:t>” </a:t>
            </a:r>
          </a:p>
          <a:p>
            <a:pPr marL="0" indent="0">
              <a:buNone/>
            </a:pPr>
            <a:r>
              <a:rPr lang="en-US" dirty="0"/>
              <a:t>	</a:t>
            </a:r>
            <a:r>
              <a:rPr lang="en-US" dirty="0" smtClean="0"/>
              <a:t>			4 landmark papers</a:t>
            </a:r>
          </a:p>
          <a:p>
            <a:pPr lvl="1"/>
            <a:r>
              <a:rPr lang="en-US" dirty="0" smtClean="0"/>
              <a:t>E=mc</a:t>
            </a:r>
            <a:r>
              <a:rPr lang="en-US" baseline="30000" dirty="0" smtClean="0"/>
              <a:t>2</a:t>
            </a:r>
          </a:p>
          <a:p>
            <a:pPr lvl="1"/>
            <a:r>
              <a:rPr lang="en-US" dirty="0" smtClean="0"/>
              <a:t>Theory of relativity</a:t>
            </a:r>
          </a:p>
          <a:p>
            <a:pPr lvl="1"/>
            <a:r>
              <a:rPr lang="en-US" dirty="0" smtClean="0"/>
              <a:t>Photoelectric effect </a:t>
            </a:r>
          </a:p>
          <a:p>
            <a:pPr marL="914400" lvl="2" indent="0">
              <a:buNone/>
            </a:pPr>
            <a:r>
              <a:rPr lang="en-US" dirty="0" smtClean="0"/>
              <a:t>(quanta of light)</a:t>
            </a:r>
          </a:p>
          <a:p>
            <a:pPr lvl="1"/>
            <a:r>
              <a:rPr lang="en-US" b="1" i="1" dirty="0" smtClean="0"/>
              <a:t>Described Brownian motion </a:t>
            </a:r>
          </a:p>
          <a:p>
            <a:pPr marL="457200" lvl="1" indent="0">
              <a:buNone/>
            </a:pPr>
            <a:r>
              <a:rPr lang="en-US" b="1" i="1" dirty="0" smtClean="0"/>
              <a:t>based on </a:t>
            </a:r>
            <a:r>
              <a:rPr lang="en-US" b="1" i="1" dirty="0" smtClean="0"/>
              <a:t>Kinetic theory of heat</a:t>
            </a:r>
          </a:p>
          <a:p>
            <a:r>
              <a:rPr lang="en-US" dirty="0" smtClean="0"/>
              <a:t>Nobel Prize in 1921</a:t>
            </a:r>
          </a:p>
        </p:txBody>
      </p:sp>
    </p:spTree>
    <p:extLst>
      <p:ext uri="{BB962C8B-B14F-4D97-AF65-F5344CB8AC3E}">
        <p14:creationId xmlns:p14="http://schemas.microsoft.com/office/powerpoint/2010/main" val="2277758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History…</a:t>
            </a:r>
            <a:endParaRPr lang="en-US" dirty="0"/>
          </a:p>
        </p:txBody>
      </p:sp>
      <p:sp>
        <p:nvSpPr>
          <p:cNvPr id="3" name="Content Placeholder 2"/>
          <p:cNvSpPr>
            <a:spLocks noGrp="1"/>
          </p:cNvSpPr>
          <p:nvPr>
            <p:ph idx="1"/>
          </p:nvPr>
        </p:nvSpPr>
        <p:spPr/>
        <p:txBody>
          <a:bodyPr>
            <a:normAutofit/>
          </a:bodyPr>
          <a:lstStyle/>
          <a:p>
            <a:r>
              <a:rPr lang="en-US" dirty="0" smtClean="0"/>
              <a:t>Pierre </a:t>
            </a:r>
            <a:r>
              <a:rPr lang="en-US" dirty="0" smtClean="0"/>
              <a:t>de </a:t>
            </a:r>
            <a:r>
              <a:rPr lang="en-US" dirty="0" err="1" smtClean="0"/>
              <a:t>Gennes</a:t>
            </a:r>
            <a:r>
              <a:rPr lang="en-US" dirty="0" smtClean="0"/>
              <a:t> (1932-2007)</a:t>
            </a:r>
          </a:p>
          <a:p>
            <a:pPr marL="457200" lvl="1" indent="0">
              <a:buNone/>
            </a:pPr>
            <a:r>
              <a:rPr lang="en-US" dirty="0" smtClean="0"/>
              <a:t>“Founding father of soft matter physics”</a:t>
            </a:r>
          </a:p>
          <a:p>
            <a:pPr marL="457200" lvl="1" indent="0">
              <a:buNone/>
            </a:pPr>
            <a:endParaRPr lang="en-US" dirty="0" smtClean="0"/>
          </a:p>
          <a:p>
            <a:pPr lvl="1"/>
            <a:r>
              <a:rPr lang="en-US" dirty="0" smtClean="0"/>
              <a:t>Nobel Prize in 1991 </a:t>
            </a:r>
          </a:p>
          <a:p>
            <a:pPr marL="457200" lvl="1" indent="0">
              <a:buNone/>
            </a:pPr>
            <a:r>
              <a:rPr lang="en-US" dirty="0" smtClean="0"/>
              <a:t>“for methods developed for studying order phenomena in simple systems can be generalized to more complex forms of matter, in particular to liquid crystals and polymers”</a:t>
            </a:r>
            <a:endParaRPr lang="en-US" dirty="0"/>
          </a:p>
        </p:txBody>
      </p:sp>
      <p:pic>
        <p:nvPicPr>
          <p:cNvPr id="4" name="Picture 3"/>
          <p:cNvPicPr>
            <a:picLocks noChangeAspect="1"/>
          </p:cNvPicPr>
          <p:nvPr/>
        </p:nvPicPr>
        <p:blipFill>
          <a:blip r:embed="rId2"/>
          <a:stretch>
            <a:fillRect/>
          </a:stretch>
        </p:blipFill>
        <p:spPr>
          <a:xfrm>
            <a:off x="6542545" y="377073"/>
            <a:ext cx="2540000" cy="1727200"/>
          </a:xfrm>
          <a:prstGeom prst="rect">
            <a:avLst/>
          </a:prstGeom>
        </p:spPr>
      </p:pic>
    </p:spTree>
    <p:extLst>
      <p:ext uri="{BB962C8B-B14F-4D97-AF65-F5344CB8AC3E}">
        <p14:creationId xmlns:p14="http://schemas.microsoft.com/office/powerpoint/2010/main" val="3552581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2389</TotalTime>
  <Words>802</Words>
  <Application>Microsoft Macintosh PowerPoint</Application>
  <PresentationFormat>On-screen Show (4:3)</PresentationFormat>
  <Paragraphs>134</Paragraphs>
  <Slides>19</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Office Theme</vt:lpstr>
      <vt:lpstr>Drawing</vt:lpstr>
      <vt:lpstr>Equation</vt:lpstr>
      <vt:lpstr>Suspended Nanomaterials</vt:lpstr>
      <vt:lpstr>Nanomaterials &amp; Colloids: How small?</vt:lpstr>
      <vt:lpstr>Emulsions</vt:lpstr>
      <vt:lpstr>Suspensions</vt:lpstr>
      <vt:lpstr>Foams</vt:lpstr>
      <vt:lpstr>Biomaterials, Polymers, Liquid Crystals</vt:lpstr>
      <vt:lpstr>Complex Fluids ~ Soft Materials</vt:lpstr>
      <vt:lpstr>Some History…</vt:lpstr>
      <vt:lpstr>Some History…</vt:lpstr>
      <vt:lpstr>Characterizing Different Length Scales</vt:lpstr>
      <vt:lpstr>Characterization by Waves</vt:lpstr>
      <vt:lpstr>We all experience light scattering…</vt:lpstr>
      <vt:lpstr>Mie vs. Rayleigh Scattering</vt:lpstr>
      <vt:lpstr>Light and its properties</vt:lpstr>
      <vt:lpstr>Generic Light Scattering Setup</vt:lpstr>
      <vt:lpstr>What Can LS Measure?</vt:lpstr>
      <vt:lpstr>What Can LS Measure?</vt:lpstr>
      <vt:lpstr>Polarized light</vt:lpstr>
      <vt:lpstr>What Can DLS Measure?</vt:lpstr>
    </vt:vector>
  </TitlesOfParts>
  <Company>Yale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 Fluids</dc:title>
  <dc:creator>Sara Hashmi</dc:creator>
  <cp:lastModifiedBy>Sara Hashmi</cp:lastModifiedBy>
  <cp:revision>46</cp:revision>
  <dcterms:created xsi:type="dcterms:W3CDTF">2017-01-23T18:13:57Z</dcterms:created>
  <dcterms:modified xsi:type="dcterms:W3CDTF">2017-02-26T16:40:57Z</dcterms:modified>
</cp:coreProperties>
</file>