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ppt/embeddings/Microsoft_Equation3.bin" ContentType="application/vnd.openxmlformats-officedocument.oleObject"/>
  <Override PartName="/ppt/embeddings/Microsoft_Equation4.bin" ContentType="application/vnd.openxmlformats-officedocument.oleObject"/>
  <Override PartName="/ppt/embeddings/Microsoft_Equation5.bin" ContentType="application/vnd.openxmlformats-officedocument.oleObject"/>
  <Override PartName="/ppt/embeddings/Microsoft_Equation6.bin" ContentType="application/vnd.openxmlformats-officedocument.oleObject"/>
  <Override PartName="/ppt/embeddings/Microsoft_Equation7.bin" ContentType="application/vnd.openxmlformats-officedocument.oleObject"/>
  <Override PartName="/ppt/embeddings/Microsoft_Equation8.bin" ContentType="application/vnd.openxmlformats-officedocument.oleObject"/>
  <Override PartName="/ppt/embeddings/Microsoft_Equation9.bin" ContentType="application/vnd.openxmlformats-officedocument.oleObject"/>
  <Override PartName="/ppt/notesSlides/notesSlide5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7" r:id="rId6"/>
    <p:sldId id="271" r:id="rId7"/>
    <p:sldId id="269" r:id="rId8"/>
    <p:sldId id="260" r:id="rId9"/>
    <p:sldId id="274" r:id="rId10"/>
    <p:sldId id="275" r:id="rId11"/>
    <p:sldId id="27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7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5" Type="http://schemas.openxmlformats.org/officeDocument/2006/relationships/image" Target="../media/image9.emf"/><Relationship Id="rId6" Type="http://schemas.openxmlformats.org/officeDocument/2006/relationships/image" Target="../media/image10.emf"/><Relationship Id="rId7" Type="http://schemas.openxmlformats.org/officeDocument/2006/relationships/image" Target="../media/image11.emf"/><Relationship Id="rId8" Type="http://schemas.openxmlformats.org/officeDocument/2006/relationships/image" Target="../media/image12.emf"/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Relationship Id="rId2" Type="http://schemas.openxmlformats.org/officeDocument/2006/relationships/image" Target="../media/image1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4" Type="http://schemas.openxmlformats.org/officeDocument/2006/relationships/image" Target="../media/image24.emf"/><Relationship Id="rId1" Type="http://schemas.openxmlformats.org/officeDocument/2006/relationships/image" Target="../media/image21.emf"/><Relationship Id="rId2" Type="http://schemas.openxmlformats.org/officeDocument/2006/relationships/image" Target="../media/image2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7AB83-43D6-4C4C-8522-6AE59FC778DD}" type="datetimeFigureOut">
              <a:rPr lang="en-US" smtClean="0"/>
              <a:t>2/25/17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ACF550-E45F-234C-8D95-EF3070575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149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http://www.people.vcu.edu/~ecarpenter2/DigitalCorrelator.htm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147B7B5-165D-A14C-B980-A4552AD20B28}" type="slidenum">
              <a:rPr lang="en-US" sz="1200">
                <a:latin typeface="Calibri" charset="0"/>
                <a:cs typeface="Arial" charset="0"/>
              </a:rPr>
              <a:pPr eaLnBrk="1" hangingPunct="1"/>
              <a:t>2</a:t>
            </a:fld>
            <a:endParaRPr lang="en-US" sz="1200">
              <a:latin typeface="Calibri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D7C4343-6DFE-7143-9D59-F57A532CC949}" type="slidenum">
              <a:rPr lang="en-US" sz="1200">
                <a:latin typeface="Calibri" charset="0"/>
                <a:cs typeface="Arial" charset="0"/>
              </a:rPr>
              <a:pPr eaLnBrk="1" hangingPunct="1"/>
              <a:t>3</a:t>
            </a:fld>
            <a:endParaRPr lang="en-US" sz="1200">
              <a:latin typeface="Calibri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Times New Roman" charset="0"/>
                <a:cs typeface="Times New Roman" charset="0"/>
              </a:rPr>
              <a:t>Particle motion causes intensity change at detector</a:t>
            </a:r>
          </a:p>
          <a:p>
            <a:endParaRPr lang="en-US">
              <a:latin typeface="Calibri" charset="0"/>
            </a:endParaRP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C1122D2-6A58-9D40-994E-6C204D69D3F5}" type="slidenum">
              <a:rPr lang="en-US" sz="1200">
                <a:latin typeface="Calibri" charset="0"/>
                <a:cs typeface="Arial" charset="0"/>
              </a:rPr>
              <a:pPr eaLnBrk="1" hangingPunct="1"/>
              <a:t>4</a:t>
            </a:fld>
            <a:endParaRPr lang="en-US" sz="1200">
              <a:latin typeface="Calibri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CF550-E45F-234C-8D95-EF307057511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29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http://www.people.vcu.edu/~ecarpenter2/DigitalCorrelator.htm</a:t>
            </a: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6E2DC76-990E-8E4D-BFEB-D5C267675977}" type="slidenum">
              <a:rPr lang="en-US" sz="1200">
                <a:latin typeface="Calibri" charset="0"/>
                <a:cs typeface="Arial" charset="0"/>
              </a:rPr>
              <a:pPr eaLnBrk="1" hangingPunct="1"/>
              <a:t>8</a:t>
            </a:fld>
            <a:endParaRPr lang="en-US" sz="1200">
              <a:latin typeface="Calibri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A557-CAC2-644F-8E5A-069F77BC9C7F}" type="datetimeFigureOut">
              <a:rPr lang="en-US" smtClean="0"/>
              <a:t>2/25/17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153F8-0710-0345-84AD-3F03ADD69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66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A557-CAC2-644F-8E5A-069F77BC9C7F}" type="datetimeFigureOut">
              <a:rPr lang="en-US" smtClean="0"/>
              <a:t>2/25/17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153F8-0710-0345-84AD-3F03ADD69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819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A557-CAC2-644F-8E5A-069F77BC9C7F}" type="datetimeFigureOut">
              <a:rPr lang="en-US" smtClean="0"/>
              <a:t>2/25/17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153F8-0710-0345-84AD-3F03ADD69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35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A557-CAC2-644F-8E5A-069F77BC9C7F}" type="datetimeFigureOut">
              <a:rPr lang="en-US" smtClean="0"/>
              <a:t>2/25/17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153F8-0710-0345-84AD-3F03ADD69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79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A557-CAC2-644F-8E5A-069F77BC9C7F}" type="datetimeFigureOut">
              <a:rPr lang="en-US" smtClean="0"/>
              <a:t>2/25/17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153F8-0710-0345-84AD-3F03ADD69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52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A557-CAC2-644F-8E5A-069F77BC9C7F}" type="datetimeFigureOut">
              <a:rPr lang="en-US" smtClean="0"/>
              <a:t>2/25/17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153F8-0710-0345-84AD-3F03ADD69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263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A557-CAC2-644F-8E5A-069F77BC9C7F}" type="datetimeFigureOut">
              <a:rPr lang="en-US" smtClean="0"/>
              <a:t>2/25/17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153F8-0710-0345-84AD-3F03ADD69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479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A557-CAC2-644F-8E5A-069F77BC9C7F}" type="datetimeFigureOut">
              <a:rPr lang="en-US" smtClean="0"/>
              <a:t>2/25/17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153F8-0710-0345-84AD-3F03ADD69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36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A557-CAC2-644F-8E5A-069F77BC9C7F}" type="datetimeFigureOut">
              <a:rPr lang="en-US" smtClean="0"/>
              <a:t>2/25/17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153F8-0710-0345-84AD-3F03ADD69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311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A557-CAC2-644F-8E5A-069F77BC9C7F}" type="datetimeFigureOut">
              <a:rPr lang="en-US" smtClean="0"/>
              <a:t>2/25/17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153F8-0710-0345-84AD-3F03ADD69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961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A557-CAC2-644F-8E5A-069F77BC9C7F}" type="datetimeFigureOut">
              <a:rPr lang="en-US" smtClean="0"/>
              <a:t>2/25/17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153F8-0710-0345-84AD-3F03ADD69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357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5A557-CAC2-644F-8E5A-069F77BC9C7F}" type="datetimeFigureOut">
              <a:rPr lang="en-US" smtClean="0"/>
              <a:t>2/25/17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153F8-0710-0345-84AD-3F03ADD69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01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20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21.e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22.emf"/><Relationship Id="rId7" Type="http://schemas.openxmlformats.org/officeDocument/2006/relationships/oleObject" Target="../embeddings/oleObject6.bin"/><Relationship Id="rId8" Type="http://schemas.openxmlformats.org/officeDocument/2006/relationships/image" Target="../media/image23.emf"/><Relationship Id="rId9" Type="http://schemas.openxmlformats.org/officeDocument/2006/relationships/oleObject" Target="../embeddings/oleObject7.bin"/><Relationship Id="rId10" Type="http://schemas.openxmlformats.org/officeDocument/2006/relationships/image" Target="../media/image24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image" Target="../media/image6.emf"/><Relationship Id="rId20" Type="http://schemas.openxmlformats.org/officeDocument/2006/relationships/oleObject" Target="../embeddings/Microsoft_Equation8.bin"/><Relationship Id="rId21" Type="http://schemas.openxmlformats.org/officeDocument/2006/relationships/oleObject" Target="../embeddings/Microsoft_Equation9.bin"/><Relationship Id="rId22" Type="http://schemas.openxmlformats.org/officeDocument/2006/relationships/image" Target="../media/image12.emf"/><Relationship Id="rId10" Type="http://schemas.openxmlformats.org/officeDocument/2006/relationships/oleObject" Target="../embeddings/Microsoft_Equation3.bin"/><Relationship Id="rId11" Type="http://schemas.openxmlformats.org/officeDocument/2006/relationships/image" Target="../media/image7.emf"/><Relationship Id="rId12" Type="http://schemas.openxmlformats.org/officeDocument/2006/relationships/oleObject" Target="../embeddings/Microsoft_Equation4.bin"/><Relationship Id="rId13" Type="http://schemas.openxmlformats.org/officeDocument/2006/relationships/image" Target="../media/image8.emf"/><Relationship Id="rId14" Type="http://schemas.openxmlformats.org/officeDocument/2006/relationships/oleObject" Target="../embeddings/Microsoft_Equation5.bin"/><Relationship Id="rId15" Type="http://schemas.openxmlformats.org/officeDocument/2006/relationships/image" Target="../media/image9.emf"/><Relationship Id="rId16" Type="http://schemas.openxmlformats.org/officeDocument/2006/relationships/oleObject" Target="../embeddings/Microsoft_Equation6.bin"/><Relationship Id="rId17" Type="http://schemas.openxmlformats.org/officeDocument/2006/relationships/image" Target="../media/image10.emf"/><Relationship Id="rId18" Type="http://schemas.openxmlformats.org/officeDocument/2006/relationships/oleObject" Target="../embeddings/Microsoft_Equation7.bin"/><Relationship Id="rId19" Type="http://schemas.openxmlformats.org/officeDocument/2006/relationships/image" Target="../media/image1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oleObject" Target="../embeddings/Microsoft_Equation1.bin"/><Relationship Id="rId7" Type="http://schemas.openxmlformats.org/officeDocument/2006/relationships/image" Target="../media/image5.emf"/><Relationship Id="rId8" Type="http://schemas.openxmlformats.org/officeDocument/2006/relationships/oleObject" Target="../embeddings/Microsoft_Equation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4" Type="http://schemas.openxmlformats.org/officeDocument/2006/relationships/image" Target="../media/image1.pn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4" Type="http://schemas.openxmlformats.org/officeDocument/2006/relationships/oleObject" Target="../embeddings/oleObject1.bin"/><Relationship Id="rId5" Type="http://schemas.openxmlformats.org/officeDocument/2006/relationships/image" Target="../media/image17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18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DLS Basics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i="1" dirty="0" smtClean="0">
                <a:solidFill>
                  <a:schemeClr val="bg1">
                    <a:lumMod val="75000"/>
                  </a:schemeClr>
                </a:solidFill>
              </a:rPr>
              <a:t>786</a:t>
            </a:r>
            <a:endParaRPr lang="en-US" sz="700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742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Measured Diffusion Constant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43896"/>
            <a:ext cx="8408258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Diffusion </a:t>
            </a:r>
            <a:r>
              <a:rPr lang="en-US" i="1" dirty="0" smtClean="0"/>
              <a:t>D</a:t>
            </a:r>
            <a:r>
              <a:rPr lang="en-US" dirty="0" smtClean="0"/>
              <a:t> has units length</a:t>
            </a:r>
            <a:r>
              <a:rPr lang="en-US" baseline="30000" dirty="0" smtClean="0"/>
              <a:t>2</a:t>
            </a:r>
            <a:r>
              <a:rPr lang="en-US" dirty="0" smtClean="0"/>
              <a:t>/time</a:t>
            </a:r>
          </a:p>
          <a:p>
            <a:r>
              <a:rPr lang="en-US" dirty="0" smtClean="0"/>
              <a:t>Time is </a:t>
            </a:r>
            <a:r>
              <a:rPr lang="en-US" i="1" dirty="0" err="1">
                <a:cs typeface="Times New Roman" pitchFamily="18" charset="0"/>
              </a:rPr>
              <a:t>τ</a:t>
            </a:r>
            <a:r>
              <a:rPr lang="en-US" dirty="0" smtClean="0"/>
              <a:t>, as obtained through exponential fit</a:t>
            </a:r>
          </a:p>
          <a:p>
            <a:r>
              <a:rPr lang="en-US" dirty="0" smtClean="0"/>
              <a:t>Length scale is 1/</a:t>
            </a:r>
            <a:r>
              <a:rPr lang="en-US" i="1" dirty="0" smtClean="0"/>
              <a:t>q</a:t>
            </a:r>
            <a:r>
              <a:rPr lang="en-US" dirty="0" smtClean="0"/>
              <a:t>.  </a:t>
            </a:r>
            <a:endParaRPr lang="en-US" dirty="0"/>
          </a:p>
          <a:p>
            <a:r>
              <a:rPr lang="en-US" dirty="0" smtClean="0"/>
              <a:t>Area particle diffuses through in length scale </a:t>
            </a:r>
            <a:r>
              <a:rPr lang="en-US" i="1" dirty="0" err="1" smtClean="0">
                <a:cs typeface="Times New Roman" pitchFamily="18" charset="0"/>
              </a:rPr>
              <a:t>τ</a:t>
            </a:r>
            <a:r>
              <a:rPr lang="en-US" dirty="0" smtClean="0">
                <a:cs typeface="Times New Roman" pitchFamily="18" charset="0"/>
              </a:rPr>
              <a:t> is 1/</a:t>
            </a:r>
            <a:r>
              <a:rPr lang="en-US" i="1" dirty="0" smtClean="0">
                <a:cs typeface="Times New Roman" pitchFamily="18" charset="0"/>
              </a:rPr>
              <a:t>q</a:t>
            </a:r>
            <a:r>
              <a:rPr lang="en-US" baseline="30000" dirty="0" smtClean="0">
                <a:cs typeface="Times New Roman" pitchFamily="18" charset="0"/>
              </a:rPr>
              <a:t>2</a:t>
            </a:r>
          </a:p>
          <a:p>
            <a:endParaRPr lang="en-US" dirty="0" smtClean="0"/>
          </a:p>
          <a:p>
            <a:r>
              <a:rPr lang="en-US" dirty="0" smtClean="0"/>
              <a:t>Hence </a:t>
            </a:r>
            <a:r>
              <a:rPr lang="en-US" dirty="0" smtClean="0"/>
              <a:t>measurement of D </a:t>
            </a:r>
            <a:r>
              <a:rPr lang="en-US" dirty="0" smtClean="0"/>
              <a:t>is:</a:t>
            </a:r>
            <a:endParaRPr lang="en-US" dirty="0"/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8631287"/>
              </p:ext>
            </p:extLst>
          </p:nvPr>
        </p:nvGraphicFramePr>
        <p:xfrm>
          <a:off x="6030149" y="4763292"/>
          <a:ext cx="1189038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3" imgW="546100" imgH="444500" progId="Equation.3">
                  <p:embed/>
                </p:oleObj>
              </mc:Choice>
              <mc:Fallback>
                <p:oleObj name="Equation" r:id="rId3" imgW="5461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0149" y="4763292"/>
                        <a:ext cx="1189038" cy="966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018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Particle size from 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3896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Use Stokes </a:t>
            </a:r>
            <a:r>
              <a:rPr lang="en-US" dirty="0" smtClean="0"/>
              <a:t>Einstein relation, assuming spherical particles: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Combine measured </a:t>
            </a:r>
            <a:r>
              <a:rPr lang="en-US" i="1" dirty="0" smtClean="0"/>
              <a:t>D</a:t>
            </a:r>
            <a:r>
              <a:rPr lang="en-US" dirty="0" smtClean="0"/>
              <a:t> with Stokes Einstein: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…and solve for radius </a:t>
            </a:r>
            <a:r>
              <a:rPr lang="en-US" i="1" dirty="0" smtClean="0"/>
              <a:t>a</a:t>
            </a:r>
          </a:p>
          <a:p>
            <a:endParaRPr 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0295923"/>
              </p:ext>
            </p:extLst>
          </p:nvPr>
        </p:nvGraphicFramePr>
        <p:xfrm>
          <a:off x="1475401" y="2635416"/>
          <a:ext cx="2573338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Equation" r:id="rId3" imgW="1181100" imgH="457200" progId="Equation.3">
                  <p:embed/>
                </p:oleObj>
              </mc:Choice>
              <mc:Fallback>
                <p:oleObj name="Equation" r:id="rId3" imgW="11811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401" y="2635416"/>
                        <a:ext cx="2573338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6064398"/>
              </p:ext>
            </p:extLst>
          </p:nvPr>
        </p:nvGraphicFramePr>
        <p:xfrm>
          <a:off x="4636966" y="2733302"/>
          <a:ext cx="3346450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Equation" r:id="rId5" imgW="1536700" imgH="431800" progId="Equation.3">
                  <p:embed/>
                </p:oleObj>
              </mc:Choice>
              <mc:Fallback>
                <p:oleObj name="Equation" r:id="rId5" imgW="15367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6966" y="2733302"/>
                        <a:ext cx="3346450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56521"/>
              </p:ext>
            </p:extLst>
          </p:nvPr>
        </p:nvGraphicFramePr>
        <p:xfrm>
          <a:off x="3064366" y="4419763"/>
          <a:ext cx="2295525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Equation" r:id="rId7" imgW="1054100" imgH="457200" progId="Equation.3">
                  <p:embed/>
                </p:oleObj>
              </mc:Choice>
              <mc:Fallback>
                <p:oleObj name="Equation" r:id="rId7" imgW="10541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4366" y="4419763"/>
                        <a:ext cx="2295525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5378142"/>
              </p:ext>
            </p:extLst>
          </p:nvPr>
        </p:nvGraphicFramePr>
        <p:xfrm>
          <a:off x="5662613" y="5576888"/>
          <a:ext cx="1687512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Equation" r:id="rId9" imgW="774700" imgH="457200" progId="Equation.3">
                  <p:embed/>
                </p:oleObj>
              </mc:Choice>
              <mc:Fallback>
                <p:oleObj name="Equation" r:id="rId9" imgW="7747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2613" y="5576888"/>
                        <a:ext cx="1687512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5192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8" t="21910" r="2499" b="16292"/>
          <a:stretch>
            <a:fillRect/>
          </a:stretch>
        </p:blipFill>
        <p:spPr bwMode="auto">
          <a:xfrm>
            <a:off x="457200" y="1752600"/>
            <a:ext cx="8343900" cy="423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ectangle 24"/>
          <p:cNvSpPr/>
          <p:nvPr/>
        </p:nvSpPr>
        <p:spPr>
          <a:xfrm flipV="1">
            <a:off x="7810500" y="5029200"/>
            <a:ext cx="10668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+mj-lt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 flipV="1">
            <a:off x="5143500" y="4541838"/>
            <a:ext cx="838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+mj-lt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 flipV="1">
            <a:off x="6819900" y="3544464"/>
            <a:ext cx="19050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+mj-lt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 flipV="1">
            <a:off x="495300" y="1828800"/>
            <a:ext cx="1295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+mj-lt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57400" y="1447800"/>
            <a:ext cx="35814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  <a:cs typeface="Times New Roman" pitchFamily="18" charset="0"/>
              </a:rPr>
              <a:t>Diffusing colloids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905500" y="1458913"/>
            <a:ext cx="2133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  <a:cs typeface="Times New Roman" pitchFamily="18" charset="0"/>
              </a:rPr>
              <a:t>Transmitted light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610100" y="4781550"/>
            <a:ext cx="14478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  <a:cs typeface="Times New Roman" pitchFamily="18" charset="0"/>
              </a:rPr>
              <a:t>Detector</a:t>
            </a:r>
          </a:p>
        </p:txBody>
      </p:sp>
      <p:sp>
        <p:nvSpPr>
          <p:cNvPr id="33" name="Rectangle 32"/>
          <p:cNvSpPr/>
          <p:nvPr/>
        </p:nvSpPr>
        <p:spPr>
          <a:xfrm flipV="1">
            <a:off x="5215380" y="3504159"/>
            <a:ext cx="25908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+mj-lt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 flipV="1">
            <a:off x="5520180" y="3808959"/>
            <a:ext cx="25908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+mj-lt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0" y="1447800"/>
            <a:ext cx="23622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  <a:cs typeface="Times New Roman" pitchFamily="18" charset="0"/>
              </a:rPr>
              <a:t>Incident light</a:t>
            </a:r>
          </a:p>
        </p:txBody>
      </p:sp>
      <p:cxnSp>
        <p:nvCxnSpPr>
          <p:cNvPr id="40" name="Straight Arrow Connector 39"/>
          <p:cNvCxnSpPr>
            <a:stCxn id="29" idx="2"/>
          </p:cNvCxnSpPr>
          <p:nvPr/>
        </p:nvCxnSpPr>
        <p:spPr>
          <a:xfrm rot="5400000">
            <a:off x="3228975" y="1590675"/>
            <a:ext cx="361950" cy="8763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712796" y="5802559"/>
            <a:ext cx="38767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  <a:cs typeface="Times New Roman" pitchFamily="18" charset="0"/>
              </a:rPr>
              <a:t>Fluctuating scattered light intensity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295400" y="1905000"/>
            <a:ext cx="2286000" cy="190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+mj-lt"/>
              <a:cs typeface="Times New Roman" pitchFamily="18" charset="0"/>
            </a:endParaRPr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+mj-lt"/>
                <a:cs typeface="Times New Roman" pitchFamily="18" charset="0"/>
              </a:rPr>
              <a:t>Dynamic Light Scattering: Setup</a:t>
            </a:r>
          </a:p>
        </p:txBody>
      </p:sp>
      <p:pic>
        <p:nvPicPr>
          <p:cNvPr id="4097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657" t="7692" r="11440" b="53847"/>
          <a:stretch>
            <a:fillRect/>
          </a:stretch>
        </p:blipFill>
        <p:spPr bwMode="auto">
          <a:xfrm>
            <a:off x="6205980" y="3634334"/>
            <a:ext cx="2286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6282180" y="3634334"/>
            <a:ext cx="14478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  <a:cs typeface="Times New Roman" pitchFamily="18" charset="0"/>
              </a:rPr>
              <a:t>Scattering angle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04800" y="6344620"/>
            <a:ext cx="85344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Fluctuations in scattered light arise from diffusion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04800" y="5023373"/>
            <a:ext cx="3276600" cy="10302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0" y="4246139"/>
            <a:ext cx="3276600" cy="77723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90310" y="3980232"/>
            <a:ext cx="2584106" cy="4578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538771" y="4308104"/>
            <a:ext cx="18288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  <a:cs typeface="Times New Roman" pitchFamily="18" charset="0"/>
              </a:rPr>
              <a:t>Light scatters in all directions</a:t>
            </a:r>
          </a:p>
        </p:txBody>
      </p:sp>
    </p:spTree>
    <p:extLst>
      <p:ext uri="{BB962C8B-B14F-4D97-AF65-F5344CB8AC3E}">
        <p14:creationId xmlns:p14="http://schemas.microsoft.com/office/powerpoint/2010/main" val="40092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+mj-lt"/>
                <a:cs typeface="Times New Roman" pitchFamily="18" charset="0"/>
              </a:rPr>
              <a:t>Scattered Light Intensity: t = 0</a:t>
            </a:r>
            <a:endParaRPr lang="en-US" dirty="0">
              <a:latin typeface="+mj-lt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2895600"/>
            <a:ext cx="2286000" cy="0"/>
          </a:xfrm>
          <a:prstGeom prst="line">
            <a:avLst/>
          </a:prstGeom>
          <a:ln w="381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>
            <a:spLocks noChangeAspect="1"/>
          </p:cNvSpPr>
          <p:nvPr/>
        </p:nvSpPr>
        <p:spPr>
          <a:xfrm>
            <a:off x="3657600" y="2438400"/>
            <a:ext cx="274638" cy="274638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j-lt"/>
              <a:cs typeface="Times New Roman" pitchFamily="18" charset="0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3886200" y="2925763"/>
            <a:ext cx="274638" cy="274637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j-lt"/>
              <a:cs typeface="Times New Roman" pitchFamily="18" charset="0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419600" y="3124200"/>
            <a:ext cx="274638" cy="274638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j-lt"/>
              <a:cs typeface="Times New Roman" pitchFamily="18" charset="0"/>
            </a:endParaRP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4267200" y="2514600"/>
            <a:ext cx="274638" cy="274638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j-lt"/>
              <a:cs typeface="Times New Roman" pitchFamily="18" charset="0"/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3581400" y="3200400"/>
            <a:ext cx="274638" cy="274638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j-lt"/>
              <a:cs typeface="Times New Roman" pitchFamily="18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572000" y="3611563"/>
            <a:ext cx="274638" cy="274637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j-lt"/>
              <a:cs typeface="Times New Roman" pitchFamily="18" charset="0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4648200" y="2514600"/>
            <a:ext cx="274638" cy="274638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j-lt"/>
              <a:cs typeface="Times New Roman" pitchFamily="18" charset="0"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4876800" y="2971800"/>
            <a:ext cx="274638" cy="274638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j-lt"/>
              <a:cs typeface="Times New Roman" pitchFamily="18" charset="0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4038600" y="3581400"/>
            <a:ext cx="274638" cy="274638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j-lt"/>
              <a:cs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685800" y="2667000"/>
            <a:ext cx="2286000" cy="0"/>
          </a:xfrm>
          <a:prstGeom prst="line">
            <a:avLst/>
          </a:prstGeom>
          <a:ln w="381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85800" y="3124200"/>
            <a:ext cx="2286000" cy="0"/>
          </a:xfrm>
          <a:prstGeom prst="line">
            <a:avLst/>
          </a:prstGeom>
          <a:ln w="381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85800" y="3352800"/>
            <a:ext cx="2286000" cy="0"/>
          </a:xfrm>
          <a:prstGeom prst="line">
            <a:avLst/>
          </a:prstGeom>
          <a:ln w="381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85800" y="3581400"/>
            <a:ext cx="2286000" cy="0"/>
          </a:xfrm>
          <a:prstGeom prst="line">
            <a:avLst/>
          </a:prstGeom>
          <a:ln w="381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57200" y="1981200"/>
            <a:ext cx="23622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  <a:cs typeface="Times New Roman" pitchFamily="18" charset="0"/>
              </a:rPr>
              <a:t>Incident light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124200" y="1447800"/>
            <a:ext cx="23622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  <a:cs typeface="Times New Roman" pitchFamily="18" charset="0"/>
              </a:rPr>
              <a:t>Particles in fixed positions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4876800" y="4876800"/>
            <a:ext cx="2133600" cy="762000"/>
          </a:xfrm>
          <a:prstGeom prst="line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943600" y="5334000"/>
            <a:ext cx="1905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  <a:cs typeface="Times New Roman" pitchFamily="18" charset="0"/>
              </a:rPr>
              <a:t>I = I</a:t>
            </a:r>
            <a:r>
              <a:rPr lang="en-US" sz="2000" baseline="-25000" dirty="0">
                <a:latin typeface="+mj-lt"/>
                <a:cs typeface="Times New Roman" pitchFamily="18" charset="0"/>
              </a:rPr>
              <a:t>0</a:t>
            </a:r>
            <a:endParaRPr lang="en-US" sz="2000" dirty="0">
              <a:latin typeface="+mj-lt"/>
              <a:cs typeface="Times New Roman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6324600" y="2895600"/>
            <a:ext cx="2286000" cy="0"/>
          </a:xfrm>
          <a:prstGeom prst="line">
            <a:avLst/>
          </a:prstGeom>
          <a:ln w="381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800600" y="3810000"/>
            <a:ext cx="2133600" cy="1066800"/>
          </a:xfrm>
          <a:prstGeom prst="line">
            <a:avLst/>
          </a:prstGeom>
          <a:ln w="381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3390900" y="4305300"/>
            <a:ext cx="1219200" cy="228600"/>
          </a:xfrm>
          <a:prstGeom prst="line">
            <a:avLst/>
          </a:prstGeom>
          <a:ln w="381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3695700" y="4229100"/>
            <a:ext cx="2209800" cy="457200"/>
          </a:xfrm>
          <a:prstGeom prst="line">
            <a:avLst/>
          </a:prstGeom>
          <a:ln w="381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3733800" y="3505200"/>
            <a:ext cx="2209800" cy="1447800"/>
          </a:xfrm>
          <a:prstGeom prst="line">
            <a:avLst/>
          </a:prstGeom>
          <a:ln w="381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4876800" y="2209800"/>
            <a:ext cx="1143000" cy="381000"/>
          </a:xfrm>
          <a:prstGeom prst="line">
            <a:avLst/>
          </a:prstGeom>
          <a:ln w="381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248400" y="2209800"/>
            <a:ext cx="23622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  <a:cs typeface="Times New Roman" pitchFamily="18" charset="0"/>
              </a:rPr>
              <a:t>Unperturbed light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33400" y="4495800"/>
            <a:ext cx="24384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i="1" dirty="0">
                <a:latin typeface="+mj-lt"/>
                <a:cs typeface="Times New Roman" pitchFamily="18" charset="0"/>
              </a:rPr>
              <a:t>If particles remain fixed, so does intensity at detector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52400" y="6381750"/>
            <a:ext cx="71628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  <a:cs typeface="Times New Roman" pitchFamily="18" charset="0"/>
              </a:rPr>
              <a:t>Static scattering reveals micro-structure; e.g. x-ray crystallography</a:t>
            </a:r>
          </a:p>
        </p:txBody>
      </p:sp>
      <p:sp>
        <p:nvSpPr>
          <p:cNvPr id="41" name="Rectangle 40"/>
          <p:cNvSpPr/>
          <p:nvPr/>
        </p:nvSpPr>
        <p:spPr>
          <a:xfrm>
            <a:off x="7162800" y="4724400"/>
            <a:ext cx="100647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  <a:cs typeface="Times New Roman" pitchFamily="18" charset="0"/>
              </a:rPr>
              <a:t>Detector</a:t>
            </a:r>
          </a:p>
        </p:txBody>
      </p:sp>
    </p:spTree>
    <p:extLst>
      <p:ext uri="{BB962C8B-B14F-4D97-AF65-F5344CB8AC3E}">
        <p14:creationId xmlns:p14="http://schemas.microsoft.com/office/powerpoint/2010/main" val="2280293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+mj-lt"/>
                <a:cs typeface="Times New Roman" pitchFamily="18" charset="0"/>
              </a:rPr>
              <a:t>Scattered Light Intensity: t = </a:t>
            </a:r>
            <a:r>
              <a:rPr lang="el-GR" dirty="0" smtClean="0">
                <a:latin typeface="+mj-lt"/>
                <a:cs typeface="Times New Roman" pitchFamily="18" charset="0"/>
              </a:rPr>
              <a:t>Δ</a:t>
            </a:r>
            <a:r>
              <a:rPr lang="en-US" dirty="0" smtClean="0">
                <a:latin typeface="+mj-lt"/>
                <a:cs typeface="Times New Roman" pitchFamily="18" charset="0"/>
              </a:rPr>
              <a:t>t</a:t>
            </a:r>
            <a:endParaRPr lang="en-US" dirty="0">
              <a:latin typeface="+mj-lt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2895600"/>
            <a:ext cx="2286000" cy="0"/>
          </a:xfrm>
          <a:prstGeom prst="line">
            <a:avLst/>
          </a:prstGeom>
          <a:ln w="381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>
            <a:spLocks noChangeAspect="1"/>
          </p:cNvSpPr>
          <p:nvPr/>
        </p:nvSpPr>
        <p:spPr>
          <a:xfrm>
            <a:off x="3810000" y="2438400"/>
            <a:ext cx="274638" cy="274638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j-lt"/>
              <a:cs typeface="Times New Roman" pitchFamily="18" charset="0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3810000" y="2895600"/>
            <a:ext cx="274638" cy="274638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j-lt"/>
              <a:cs typeface="Times New Roman" pitchFamily="18" charset="0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419600" y="3048000"/>
            <a:ext cx="274638" cy="274638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j-lt"/>
              <a:cs typeface="Times New Roman" pitchFamily="18" charset="0"/>
            </a:endParaRP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4343400" y="2590800"/>
            <a:ext cx="274638" cy="274638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j-lt"/>
              <a:cs typeface="Times New Roman" pitchFamily="18" charset="0"/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3581400" y="3276600"/>
            <a:ext cx="274638" cy="274638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j-lt"/>
              <a:cs typeface="Times New Roman" pitchFamily="18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724400" y="3429000"/>
            <a:ext cx="274638" cy="274638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j-lt"/>
              <a:cs typeface="Times New Roman" pitchFamily="18" charset="0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4572000" y="2362200"/>
            <a:ext cx="274638" cy="274638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j-lt"/>
              <a:cs typeface="Times New Roman" pitchFamily="18" charset="0"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5029200" y="3048000"/>
            <a:ext cx="274638" cy="274638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j-lt"/>
              <a:cs typeface="Times New Roman" pitchFamily="18" charset="0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4114800" y="3733800"/>
            <a:ext cx="274638" cy="274638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j-lt"/>
              <a:cs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685800" y="2667000"/>
            <a:ext cx="2286000" cy="0"/>
          </a:xfrm>
          <a:prstGeom prst="line">
            <a:avLst/>
          </a:prstGeom>
          <a:ln w="381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85800" y="3124200"/>
            <a:ext cx="2286000" cy="0"/>
          </a:xfrm>
          <a:prstGeom prst="line">
            <a:avLst/>
          </a:prstGeom>
          <a:ln w="381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85800" y="3352800"/>
            <a:ext cx="2286000" cy="0"/>
          </a:xfrm>
          <a:prstGeom prst="line">
            <a:avLst/>
          </a:prstGeom>
          <a:ln w="381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85800" y="3581400"/>
            <a:ext cx="2286000" cy="0"/>
          </a:xfrm>
          <a:prstGeom prst="line">
            <a:avLst/>
          </a:prstGeom>
          <a:ln w="381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57200" y="1981200"/>
            <a:ext cx="23622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  <a:cs typeface="Times New Roman" pitchFamily="18" charset="0"/>
              </a:rPr>
              <a:t>Incident light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124200" y="1447800"/>
            <a:ext cx="24384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  <a:cs typeface="Times New Roman" pitchFamily="18" charset="0"/>
              </a:rPr>
              <a:t>Particles have diffused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4876800" y="4876800"/>
            <a:ext cx="2133600" cy="762000"/>
          </a:xfrm>
          <a:prstGeom prst="line">
            <a:avLst/>
          </a:prstGeom>
          <a:ln w="381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562600" y="5334000"/>
            <a:ext cx="3276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  <a:cs typeface="Times New Roman" pitchFamily="18" charset="0"/>
              </a:rPr>
              <a:t>I = I(</a:t>
            </a:r>
            <a:r>
              <a:rPr lang="el-GR" sz="2000" dirty="0">
                <a:latin typeface="+mj-lt"/>
                <a:cs typeface="Times New Roman" pitchFamily="18" charset="0"/>
              </a:rPr>
              <a:t>Δ</a:t>
            </a:r>
            <a:r>
              <a:rPr lang="en-US" sz="2000" dirty="0">
                <a:latin typeface="+mj-lt"/>
                <a:cs typeface="Times New Roman" pitchFamily="18" charset="0"/>
              </a:rPr>
              <a:t>t) = I</a:t>
            </a:r>
            <a:r>
              <a:rPr lang="en-US" sz="2000" baseline="-25000" dirty="0">
                <a:latin typeface="+mj-lt"/>
                <a:cs typeface="Times New Roman" pitchFamily="18" charset="0"/>
              </a:rPr>
              <a:t>0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4953000" y="3657600"/>
            <a:ext cx="2133600" cy="838200"/>
          </a:xfrm>
          <a:prstGeom prst="line">
            <a:avLst/>
          </a:prstGeom>
          <a:ln w="381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3467100" y="4457700"/>
            <a:ext cx="1219200" cy="228600"/>
          </a:xfrm>
          <a:prstGeom prst="line">
            <a:avLst/>
          </a:prstGeom>
          <a:ln w="381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3695700" y="4152900"/>
            <a:ext cx="2209800" cy="457200"/>
          </a:xfrm>
          <a:prstGeom prst="line">
            <a:avLst/>
          </a:prstGeom>
          <a:ln w="381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3048000" y="4038600"/>
            <a:ext cx="2438400" cy="609600"/>
          </a:xfrm>
          <a:prstGeom prst="line">
            <a:avLst/>
          </a:prstGeom>
          <a:ln w="381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4876800" y="2209800"/>
            <a:ext cx="1143000" cy="381000"/>
          </a:xfrm>
          <a:prstGeom prst="line">
            <a:avLst/>
          </a:prstGeom>
          <a:ln w="381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6200" y="6381750"/>
            <a:ext cx="65532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  <a:cs typeface="Times New Roman" pitchFamily="18" charset="0"/>
              </a:rPr>
              <a:t>Dynamic light scattering reveals ensemble average motion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52400" y="5562600"/>
            <a:ext cx="4572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  <a:cs typeface="Times New Roman" pitchFamily="18" charset="0"/>
              </a:rPr>
              <a:t>Duration of </a:t>
            </a:r>
            <a:r>
              <a:rPr lang="el-GR" sz="2000" dirty="0">
                <a:latin typeface="+mj-lt"/>
                <a:cs typeface="Times New Roman" pitchFamily="18" charset="0"/>
              </a:rPr>
              <a:t>Δ</a:t>
            </a:r>
            <a:r>
              <a:rPr lang="en-US" sz="2000" dirty="0">
                <a:latin typeface="+mj-lt"/>
                <a:cs typeface="Times New Roman" pitchFamily="18" charset="0"/>
              </a:rPr>
              <a:t>t before intensity changes gives time scale of motion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33400" y="4495800"/>
            <a:ext cx="24384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i="1" dirty="0">
                <a:latin typeface="+mj-lt"/>
                <a:cs typeface="Times New Roman" pitchFamily="18" charset="0"/>
              </a:rPr>
              <a:t>If particles move, intensity at detector changes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162800" y="4724400"/>
            <a:ext cx="100647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  <a:cs typeface="Times New Roman" pitchFamily="18" charset="0"/>
              </a:rPr>
              <a:t>Detector</a:t>
            </a:r>
          </a:p>
        </p:txBody>
      </p:sp>
      <p:cxnSp>
        <p:nvCxnSpPr>
          <p:cNvPr id="39" name="Straight Connector 38"/>
          <p:cNvCxnSpPr/>
          <p:nvPr/>
        </p:nvCxnSpPr>
        <p:spPr>
          <a:xfrm rot="16200000" flipV="1">
            <a:off x="7391400" y="5486400"/>
            <a:ext cx="228600" cy="76200"/>
          </a:xfrm>
          <a:prstGeom prst="line">
            <a:avLst/>
          </a:prstGeom>
          <a:ln w="95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324600" y="2895600"/>
            <a:ext cx="2286000" cy="0"/>
          </a:xfrm>
          <a:prstGeom prst="line">
            <a:avLst/>
          </a:prstGeom>
          <a:ln w="381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248400" y="2209800"/>
            <a:ext cx="23622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  <a:cs typeface="Times New Roman" pitchFamily="18" charset="0"/>
              </a:rPr>
              <a:t>Unperturbed light</a:t>
            </a:r>
          </a:p>
        </p:txBody>
      </p:sp>
    </p:spTree>
    <p:extLst>
      <p:ext uri="{BB962C8B-B14F-4D97-AF65-F5344CB8AC3E}">
        <p14:creationId xmlns:p14="http://schemas.microsoft.com/office/powerpoint/2010/main" val="3505563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15162"/>
          <a:stretch/>
        </p:blipFill>
        <p:spPr>
          <a:xfrm>
            <a:off x="1263754" y="5466379"/>
            <a:ext cx="6710417" cy="12789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fluctuates in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fast?  Over what time scale?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Instrument calculates correlation function: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200" y="2202805"/>
            <a:ext cx="8483600" cy="2489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37262" y="2410998"/>
            <a:ext cx="1325351" cy="42330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55334" y="2655423"/>
            <a:ext cx="418237" cy="42330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18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r="15162"/>
          <a:stretch/>
        </p:blipFill>
        <p:spPr>
          <a:xfrm>
            <a:off x="1141519" y="971011"/>
            <a:ext cx="6710417" cy="12789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the signal </a:t>
            </a:r>
            <a:r>
              <a:rPr lang="en-US" i="1" dirty="0" smtClean="0"/>
              <a:t>I</a:t>
            </a:r>
            <a:r>
              <a:rPr lang="en-US" dirty="0" smtClean="0"/>
              <a:t> to itself: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/>
          <a:srcRect l="11004" t="24607" r="14931" b="50231"/>
          <a:stretch/>
        </p:blipFill>
        <p:spPr>
          <a:xfrm>
            <a:off x="1466242" y="2110905"/>
            <a:ext cx="6283382" cy="62632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313382" y="1945839"/>
            <a:ext cx="699491" cy="42330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5"/>
          <a:srcRect l="11004" t="24607" r="14931" b="50231"/>
          <a:stretch/>
        </p:blipFill>
        <p:spPr>
          <a:xfrm>
            <a:off x="1618642" y="2833860"/>
            <a:ext cx="6283382" cy="626323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465782" y="2668794"/>
            <a:ext cx="699491" cy="42330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5"/>
          <a:srcRect l="11004" t="24607" r="14931" b="50231"/>
          <a:stretch/>
        </p:blipFill>
        <p:spPr>
          <a:xfrm>
            <a:off x="1771042" y="3556815"/>
            <a:ext cx="6283382" cy="626323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3618182" y="3391749"/>
            <a:ext cx="699491" cy="42330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5"/>
          <a:srcRect l="11004" t="24607" r="14931" b="50231"/>
          <a:stretch/>
        </p:blipFill>
        <p:spPr>
          <a:xfrm>
            <a:off x="2904682" y="4432044"/>
            <a:ext cx="6283382" cy="626323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4732582" y="4266978"/>
            <a:ext cx="699491" cy="42330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267565"/>
              </p:ext>
            </p:extLst>
          </p:nvPr>
        </p:nvGraphicFramePr>
        <p:xfrm>
          <a:off x="371020" y="2006893"/>
          <a:ext cx="972987" cy="648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7" name="Equation" r:id="rId6" imgW="304800" imgH="203200" progId="Equation.3">
                  <p:embed/>
                </p:oleObj>
              </mc:Choice>
              <mc:Fallback>
                <p:oleObj name="Equation" r:id="rId6" imgW="3048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71020" y="2006893"/>
                        <a:ext cx="972987" cy="6486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6045945"/>
              </p:ext>
            </p:extLst>
          </p:nvPr>
        </p:nvGraphicFramePr>
        <p:xfrm>
          <a:off x="132638" y="2803006"/>
          <a:ext cx="1458913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8" name="Equation" r:id="rId8" imgW="457200" imgH="203200" progId="Equation.3">
                  <p:embed/>
                </p:oleObj>
              </mc:Choice>
              <mc:Fallback>
                <p:oleObj name="Equation" r:id="rId8" imgW="4572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2638" y="2803006"/>
                        <a:ext cx="1458913" cy="649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5941928"/>
              </p:ext>
            </p:extLst>
          </p:nvPr>
        </p:nvGraphicFramePr>
        <p:xfrm>
          <a:off x="52282" y="3544964"/>
          <a:ext cx="1743076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9" name="Equation" r:id="rId10" imgW="546100" imgH="203200" progId="Equation.3">
                  <p:embed/>
                </p:oleObj>
              </mc:Choice>
              <mc:Fallback>
                <p:oleObj name="Equation" r:id="rId10" imgW="5461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2282" y="3544964"/>
                        <a:ext cx="1743076" cy="649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354799"/>
              </p:ext>
            </p:extLst>
          </p:nvPr>
        </p:nvGraphicFramePr>
        <p:xfrm>
          <a:off x="53975" y="4406900"/>
          <a:ext cx="1744663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0" name="Equation" r:id="rId12" imgW="546100" imgH="203200" progId="Equation.3">
                  <p:embed/>
                </p:oleObj>
              </mc:Choice>
              <mc:Fallback>
                <p:oleObj name="Equation" r:id="rId12" imgW="5461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3975" y="4406900"/>
                        <a:ext cx="1744663" cy="649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8441170"/>
              </p:ext>
            </p:extLst>
          </p:nvPr>
        </p:nvGraphicFramePr>
        <p:xfrm>
          <a:off x="1112747" y="5540050"/>
          <a:ext cx="3082925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1" name="Equation" r:id="rId14" imgW="965200" imgH="203200" progId="Equation.3">
                  <p:embed/>
                </p:oleObj>
              </mc:Choice>
              <mc:Fallback>
                <p:oleObj name="Equation" r:id="rId14" imgW="9652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112747" y="5540050"/>
                        <a:ext cx="3082925" cy="649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676453" y="5553307"/>
            <a:ext cx="838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If:                                      , then                 is large</a:t>
            </a:r>
            <a:endParaRPr lang="en-US" sz="2800" dirty="0"/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9636403"/>
              </p:ext>
            </p:extLst>
          </p:nvPr>
        </p:nvGraphicFramePr>
        <p:xfrm>
          <a:off x="5035075" y="5556075"/>
          <a:ext cx="1298575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2" name="Equation" r:id="rId16" imgW="406400" imgH="203200" progId="Equation.3">
                  <p:embed/>
                </p:oleObj>
              </mc:Choice>
              <mc:Fallback>
                <p:oleObj name="Equation" r:id="rId16" imgW="4064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035075" y="5556075"/>
                        <a:ext cx="1298575" cy="649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2794153"/>
              </p:ext>
            </p:extLst>
          </p:nvPr>
        </p:nvGraphicFramePr>
        <p:xfrm>
          <a:off x="1133298" y="6254327"/>
          <a:ext cx="3041650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3" name="Equation" r:id="rId18" imgW="952500" imgH="203200" progId="Equation.3">
                  <p:embed/>
                </p:oleObj>
              </mc:Choice>
              <mc:Fallback>
                <p:oleObj name="Equation" r:id="rId18" imgW="9525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133298" y="6254327"/>
                        <a:ext cx="3041650" cy="649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519309" y="6268081"/>
            <a:ext cx="76672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As:                                      , then                 diminishes</a:t>
            </a:r>
            <a:endParaRPr lang="en-US" sz="2800" dirty="0"/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9197046"/>
              </p:ext>
            </p:extLst>
          </p:nvPr>
        </p:nvGraphicFramePr>
        <p:xfrm>
          <a:off x="5035075" y="6270849"/>
          <a:ext cx="1298575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4" name="Equation" r:id="rId20" imgW="406400" imgH="203200" progId="Equation.3">
                  <p:embed/>
                </p:oleObj>
              </mc:Choice>
              <mc:Fallback>
                <p:oleObj name="Equation" r:id="rId20" imgW="4064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035075" y="6270849"/>
                        <a:ext cx="1298575" cy="649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Oval 41"/>
          <p:cNvSpPr/>
          <p:nvPr/>
        </p:nvSpPr>
        <p:spPr>
          <a:xfrm>
            <a:off x="1016546" y="2775716"/>
            <a:ext cx="658295" cy="2381615"/>
          </a:xfrm>
          <a:prstGeom prst="ellipse">
            <a:avLst/>
          </a:prstGeom>
          <a:noFill/>
          <a:ln w="381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7158354"/>
              </p:ext>
            </p:extLst>
          </p:nvPr>
        </p:nvGraphicFramePr>
        <p:xfrm>
          <a:off x="2856182" y="4933237"/>
          <a:ext cx="6096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5" name="Equation" r:id="rId21" imgW="190500" imgH="177800" progId="Equation.3">
                  <p:embed/>
                </p:oleObj>
              </mc:Choice>
              <mc:Fallback>
                <p:oleObj name="Equation" r:id="rId21" imgW="1905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2856182" y="4933237"/>
                        <a:ext cx="609600" cy="56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1419473" y="4972697"/>
            <a:ext cx="2198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Lag time: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 rot="5400000">
            <a:off x="1143308" y="4091553"/>
            <a:ext cx="613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.…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1537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8" grpId="0"/>
      <p:bldP spid="42" grpId="0" animBg="1"/>
      <p:bldP spid="44" grpId="0"/>
      <p:bldP spid="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171" y="2590800"/>
            <a:ext cx="2771970" cy="10212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 does the correlation </a:t>
            </a:r>
            <a:r>
              <a:rPr lang="en-US" i="1" dirty="0" smtClean="0"/>
              <a:t>G</a:t>
            </a:r>
            <a:r>
              <a:rPr lang="en-US" dirty="0" smtClean="0"/>
              <a:t>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Siegert</a:t>
            </a:r>
            <a:r>
              <a:rPr lang="en-US" dirty="0" smtClean="0"/>
              <a:t> approximation</a:t>
            </a:r>
          </a:p>
          <a:p>
            <a:r>
              <a:rPr lang="en-US" dirty="0" smtClean="0"/>
              <a:t>Where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Raw data: </a:t>
            </a:r>
          </a:p>
          <a:p>
            <a:pPr marL="0" indent="0">
              <a:buNone/>
            </a:pPr>
            <a:r>
              <a:rPr lang="en-US" dirty="0" smtClean="0"/>
              <a:t>exponential decay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4661" r="26707"/>
          <a:stretch/>
        </p:blipFill>
        <p:spPr>
          <a:xfrm>
            <a:off x="4893105" y="1434365"/>
            <a:ext cx="4065986" cy="925666"/>
          </a:xfrm>
          <a:prstGeom prst="rect">
            <a:avLst/>
          </a:prstGeom>
        </p:spPr>
      </p:pic>
      <p:pic>
        <p:nvPicPr>
          <p:cNvPr id="6" name="Picture 5" descr="samplerawdata-silica08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958" y="2590800"/>
            <a:ext cx="5561012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02334"/>
            <a:ext cx="91899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Thought experiment: if this is an example correlation function for a randomly fluctuating signal I, what would the correlation function look like if the signal I was sinusoidal?  Otherwise periodic?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512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samplerawdata-silica08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038" y="2937192"/>
            <a:ext cx="5561012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+mj-lt"/>
                <a:cs typeface="Times New Roman" pitchFamily="18" charset="0"/>
              </a:rPr>
              <a:t>Meaning of decay time-scale</a:t>
            </a:r>
            <a:endParaRPr lang="en-US" dirty="0" smtClean="0">
              <a:latin typeface="+mj-lt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" y="1447800"/>
            <a:ext cx="85344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Fluctuations in scattered light arise from diffusive motion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616450" y="2057400"/>
            <a:ext cx="37338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  <a:cs typeface="Times New Roman" pitchFamily="18" charset="0"/>
              </a:rPr>
              <a:t>Correlation function of scattered light intensity: exponential decay</a:t>
            </a:r>
          </a:p>
        </p:txBody>
      </p:sp>
      <p:pic>
        <p:nvPicPr>
          <p:cNvPr id="4710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586" t="69768" r="2499" b="16292"/>
          <a:stretch>
            <a:fillRect/>
          </a:stretch>
        </p:blipFill>
        <p:spPr bwMode="auto">
          <a:xfrm>
            <a:off x="381000" y="2590800"/>
            <a:ext cx="34671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609600" y="4343400"/>
            <a:ext cx="24384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  <a:cs typeface="Times New Roman" pitchFamily="18" charset="0"/>
              </a:rPr>
              <a:t>Real-time hardware </a:t>
            </a:r>
            <a:r>
              <a:rPr lang="en-US" sz="2000" dirty="0" err="1">
                <a:latin typeface="+mj-lt"/>
                <a:cs typeface="Times New Roman" pitchFamily="18" charset="0"/>
              </a:rPr>
              <a:t>correlators</a:t>
            </a:r>
            <a:r>
              <a:rPr lang="en-US" sz="2000" dirty="0">
                <a:latin typeface="+mj-lt"/>
                <a:cs typeface="Times New Roman" pitchFamily="18" charset="0"/>
              </a:rPr>
              <a:t> measure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1143000" y="4038600"/>
            <a:ext cx="205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143000" y="2362200"/>
            <a:ext cx="14478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  <a:cs typeface="Times New Roman" pitchFamily="18" charset="0"/>
              </a:rPr>
              <a:t>Detector</a:t>
            </a:r>
          </a:p>
        </p:txBody>
      </p:sp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241992"/>
            <a:ext cx="24796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609600" y="4953000"/>
            <a:ext cx="24384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  <a:cs typeface="Times New Roman" pitchFamily="18" charset="0"/>
              </a:rPr>
              <a:t>lag time </a:t>
            </a:r>
            <a:r>
              <a:rPr lang="el-GR" sz="2000" dirty="0">
                <a:latin typeface="+mj-lt"/>
                <a:cs typeface="Times New Roman" pitchFamily="18" charset="0"/>
              </a:rPr>
              <a:t>Δ</a:t>
            </a:r>
            <a:r>
              <a:rPr lang="en-US" sz="2000" dirty="0">
                <a:latin typeface="+mj-lt"/>
                <a:cs typeface="Times New Roman" pitchFamily="18" charset="0"/>
              </a:rPr>
              <a:t>t at which </a:t>
            </a:r>
          </a:p>
          <a:p>
            <a:pPr algn="ctr">
              <a:defRPr/>
            </a:pPr>
            <a:r>
              <a:rPr lang="en-US" sz="2000" dirty="0">
                <a:latin typeface="+mj-lt"/>
                <a:cs typeface="Times New Roman" pitchFamily="18" charset="0"/>
              </a:rPr>
              <a:t> I(</a:t>
            </a:r>
            <a:r>
              <a:rPr lang="el-GR" sz="2000" dirty="0">
                <a:latin typeface="+mj-lt"/>
                <a:cs typeface="Times New Roman" pitchFamily="18" charset="0"/>
              </a:rPr>
              <a:t>Δ</a:t>
            </a:r>
            <a:r>
              <a:rPr lang="en-US" sz="2000" dirty="0">
                <a:latin typeface="+mj-lt"/>
                <a:cs typeface="Times New Roman" pitchFamily="18" charset="0"/>
              </a:rPr>
              <a:t>t) = I</a:t>
            </a:r>
            <a:r>
              <a:rPr lang="en-US" sz="2000" baseline="-25000" dirty="0">
                <a:latin typeface="+mj-lt"/>
                <a:cs typeface="Times New Roman" pitchFamily="18" charset="0"/>
              </a:rPr>
              <a:t>0</a:t>
            </a:r>
          </a:p>
        </p:txBody>
      </p:sp>
      <p:cxnSp>
        <p:nvCxnSpPr>
          <p:cNvPr id="17" name="Straight Connector 16"/>
          <p:cNvCxnSpPr/>
          <p:nvPr/>
        </p:nvCxnSpPr>
        <p:spPr>
          <a:xfrm rot="16200000" flipV="1">
            <a:off x="1905000" y="5432425"/>
            <a:ext cx="228600" cy="76200"/>
          </a:xfrm>
          <a:prstGeom prst="line">
            <a:avLst/>
          </a:prstGeom>
          <a:ln w="95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8077200" y="3318192"/>
            <a:ext cx="228600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803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labscat4"/>
          <p:cNvPicPr>
            <a:picLocks noChangeAspect="1" noChangeArrowheads="1"/>
          </p:cNvPicPr>
          <p:nvPr/>
        </p:nvPicPr>
        <p:blipFill rotWithShape="1">
          <a:blip r:embed="rId3" cstate="print"/>
          <a:srcRect t="29198"/>
          <a:stretch/>
        </p:blipFill>
        <p:spPr bwMode="auto">
          <a:xfrm>
            <a:off x="824926" y="3139668"/>
            <a:ext cx="3976687" cy="185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2589392" y="3139668"/>
            <a:ext cx="500823" cy="1695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353692" y="3139667"/>
            <a:ext cx="395512" cy="1250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715273" y="3719227"/>
            <a:ext cx="503426" cy="6591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19790573">
            <a:off x="3659194" y="3584119"/>
            <a:ext cx="136162" cy="4532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80412" y="4389697"/>
            <a:ext cx="1248556" cy="3740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time-scale to size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Units of Diffusion = [length</a:t>
            </a:r>
            <a:r>
              <a:rPr lang="en-US" baseline="30000" dirty="0" smtClean="0"/>
              <a:t>2</a:t>
            </a:r>
            <a:r>
              <a:rPr lang="en-US" dirty="0" smtClean="0"/>
              <a:t>/time]</a:t>
            </a:r>
          </a:p>
          <a:p>
            <a:r>
              <a:rPr lang="en-US" dirty="0" smtClean="0"/>
              <a:t>Length scale given by </a:t>
            </a:r>
            <a:r>
              <a:rPr lang="en-US" b="1" i="1" dirty="0" smtClean="0"/>
              <a:t>scattering vector q</a:t>
            </a:r>
            <a:endParaRPr lang="en-US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6289216"/>
            <a:ext cx="84582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cs typeface="Times New Roman" pitchFamily="18" charset="0"/>
              </a:rPr>
              <a:t>Diffusion through area 1/</a:t>
            </a:r>
            <a:r>
              <a:rPr lang="en-US" sz="2800" i="1" dirty="0">
                <a:latin typeface="+mj-lt"/>
                <a:cs typeface="Times New Roman" pitchFamily="18" charset="0"/>
              </a:rPr>
              <a:t>q</a:t>
            </a:r>
            <a:r>
              <a:rPr lang="en-US" sz="2800" baseline="30000" dirty="0">
                <a:latin typeface="+mj-lt"/>
                <a:cs typeface="Times New Roman" pitchFamily="18" charset="0"/>
              </a:rPr>
              <a:t>2</a:t>
            </a:r>
            <a:r>
              <a:rPr lang="en-US" sz="2800" dirty="0">
                <a:latin typeface="+mj-lt"/>
                <a:cs typeface="Times New Roman" pitchFamily="18" charset="0"/>
              </a:rPr>
              <a:t> occurs at time </a:t>
            </a:r>
            <a:r>
              <a:rPr lang="en-US" sz="2800" dirty="0" smtClean="0">
                <a:latin typeface="+mj-lt"/>
                <a:cs typeface="Times New Roman" pitchFamily="18" charset="0"/>
              </a:rPr>
              <a:t>scale </a:t>
            </a:r>
            <a:r>
              <a:rPr lang="el-GR" sz="2800" i="1" dirty="0" smtClean="0">
                <a:latin typeface="+mj-lt"/>
                <a:cs typeface="Times New Roman" pitchFamily="18" charset="0"/>
              </a:rPr>
              <a:t>τ</a:t>
            </a:r>
            <a:r>
              <a:rPr lang="en-US" sz="2800" i="1" dirty="0" smtClean="0">
                <a:latin typeface="+mj-lt"/>
                <a:cs typeface="Times New Roman" pitchFamily="18" charset="0"/>
              </a:rPr>
              <a:t> </a:t>
            </a:r>
            <a:endParaRPr lang="en-US" sz="28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4432936"/>
              </p:ext>
            </p:extLst>
          </p:nvPr>
        </p:nvGraphicFramePr>
        <p:xfrm>
          <a:off x="5801174" y="3147327"/>
          <a:ext cx="2418451" cy="635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Equation" r:id="rId4" imgW="1206500" imgH="317500" progId="Equation.3">
                  <p:embed/>
                </p:oleObj>
              </mc:Choice>
              <mc:Fallback>
                <p:oleObj name="Equation" r:id="rId4" imgW="1206500" imgH="317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01174" y="3147327"/>
                        <a:ext cx="2418451" cy="6359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194863"/>
              </p:ext>
            </p:extLst>
          </p:nvPr>
        </p:nvGraphicFramePr>
        <p:xfrm>
          <a:off x="5046662" y="3963546"/>
          <a:ext cx="3927475" cy="1379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Equation" r:id="rId6" imgW="1803400" imgH="635000" progId="Equation.3">
                  <p:embed/>
                </p:oleObj>
              </mc:Choice>
              <mc:Fallback>
                <p:oleObj name="Equation" r:id="rId6" imgW="1803400" imgH="63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6662" y="3963546"/>
                        <a:ext cx="3927475" cy="1379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50880" y="5787320"/>
            <a:ext cx="84582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i="1" dirty="0" smtClean="0">
                <a:latin typeface="+mj-lt"/>
                <a:cs typeface="Times New Roman" pitchFamily="18" charset="0"/>
              </a:rPr>
              <a:t>q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</a:t>
            </a:r>
            <a:r>
              <a:rPr lang="en-US" sz="2800" dirty="0" smtClean="0">
                <a:latin typeface="+mj-lt"/>
                <a:cs typeface="Times New Roman" pitchFamily="18" charset="0"/>
              </a:rPr>
              <a:t>has units 1/length; can be controlled by adjusting </a:t>
            </a:r>
            <a:r>
              <a:rPr lang="en-US" sz="2800" i="1" dirty="0" err="1" smtClean="0">
                <a:latin typeface="+mj-lt"/>
                <a:cs typeface="Times New Roman" pitchFamily="18" charset="0"/>
              </a:rPr>
              <a:t>θ</a:t>
            </a:r>
            <a:endParaRPr lang="en-US" sz="2800" i="1" dirty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897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1937</TotalTime>
  <Words>405</Words>
  <Application>Microsoft Macintosh PowerPoint</Application>
  <PresentationFormat>On-screen Show (4:3)</PresentationFormat>
  <Paragraphs>84</Paragraphs>
  <Slides>11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Microsoft Equation</vt:lpstr>
      <vt:lpstr>Equation</vt:lpstr>
      <vt:lpstr>DLS Basics</vt:lpstr>
      <vt:lpstr>Dynamic Light Scattering: Setup</vt:lpstr>
      <vt:lpstr>Scattered Light Intensity: t = 0</vt:lpstr>
      <vt:lpstr>Scattered Light Intensity: t = Δt</vt:lpstr>
      <vt:lpstr>Signal fluctuates in time</vt:lpstr>
      <vt:lpstr>Compare the signal I to itself:</vt:lpstr>
      <vt:lpstr>What does the correlation G look like?</vt:lpstr>
      <vt:lpstr>Meaning of decay time-scale</vt:lpstr>
      <vt:lpstr>From time-scale to size scale</vt:lpstr>
      <vt:lpstr>Measured Diffusion Constant</vt:lpstr>
      <vt:lpstr>Particle size from D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DLS Basics</dc:title>
  <dc:creator>Sara Hashmi</dc:creator>
  <cp:lastModifiedBy>Sara Hashmi</cp:lastModifiedBy>
  <cp:revision>22</cp:revision>
  <dcterms:created xsi:type="dcterms:W3CDTF">2017-02-25T01:42:29Z</dcterms:created>
  <dcterms:modified xsi:type="dcterms:W3CDTF">2017-02-26T22:01:45Z</dcterms:modified>
</cp:coreProperties>
</file>