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1.xml" ContentType="application/vnd.openxmlformats-officedocument.presentationml.notesSlide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notesSlides/notesSlide2.xml" ContentType="application/vnd.openxmlformats-officedocument.presentationml.notesSlide+xml"/>
  <Override PartName="/ppt/embeddings/Microsoft_Equation6.bin" ContentType="application/vnd.openxmlformats-officedocument.oleObject"/>
  <Override PartName="/ppt/embeddings/oleObject8.bin" ContentType="application/vnd.openxmlformats-officedocument.oleObject"/>
  <Override PartName="/ppt/notesSlides/notesSlide3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Microsoft_Equation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7" r:id="rId4"/>
    <p:sldId id="266" r:id="rId5"/>
    <p:sldId id="258" r:id="rId6"/>
    <p:sldId id="265" r:id="rId7"/>
    <p:sldId id="262" r:id="rId8"/>
    <p:sldId id="268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7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mashmi:Desktop:research:collab:Jennifer:170109:35:170109_35C10004.ASC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xVal>
            <c:numRef>
              <c:f>'170109_35C10004.ASC'!$A$212:$A$466</c:f>
              <c:numCache>
                <c:formatCode>General</c:formatCode>
                <c:ptCount val="255"/>
                <c:pt idx="0">
                  <c:v>0.11719</c:v>
                </c:pt>
                <c:pt idx="1">
                  <c:v>0.23438</c:v>
                </c:pt>
                <c:pt idx="2">
                  <c:v>0.35156</c:v>
                </c:pt>
                <c:pt idx="3">
                  <c:v>0.46875</c:v>
                </c:pt>
                <c:pt idx="4">
                  <c:v>0.58594</c:v>
                </c:pt>
                <c:pt idx="5">
                  <c:v>0.70313</c:v>
                </c:pt>
                <c:pt idx="6">
                  <c:v>0.82031</c:v>
                </c:pt>
                <c:pt idx="7">
                  <c:v>0.9375</c:v>
                </c:pt>
                <c:pt idx="8">
                  <c:v>1.05469</c:v>
                </c:pt>
                <c:pt idx="9">
                  <c:v>1.17188</c:v>
                </c:pt>
                <c:pt idx="10">
                  <c:v>1.28906</c:v>
                </c:pt>
                <c:pt idx="11">
                  <c:v>1.40625</c:v>
                </c:pt>
                <c:pt idx="12">
                  <c:v>1.52344</c:v>
                </c:pt>
                <c:pt idx="13">
                  <c:v>1.64063</c:v>
                </c:pt>
                <c:pt idx="14">
                  <c:v>1.75781</c:v>
                </c:pt>
                <c:pt idx="15">
                  <c:v>1.875</c:v>
                </c:pt>
                <c:pt idx="16">
                  <c:v>1.99219</c:v>
                </c:pt>
                <c:pt idx="17">
                  <c:v>2.10938</c:v>
                </c:pt>
                <c:pt idx="18">
                  <c:v>2.22656</c:v>
                </c:pt>
                <c:pt idx="19">
                  <c:v>2.34375</c:v>
                </c:pt>
                <c:pt idx="20">
                  <c:v>2.46094</c:v>
                </c:pt>
                <c:pt idx="21">
                  <c:v>2.57813</c:v>
                </c:pt>
                <c:pt idx="22">
                  <c:v>2.69531</c:v>
                </c:pt>
                <c:pt idx="23">
                  <c:v>2.8125</c:v>
                </c:pt>
                <c:pt idx="24">
                  <c:v>2.92969</c:v>
                </c:pt>
                <c:pt idx="25">
                  <c:v>3.04688</c:v>
                </c:pt>
                <c:pt idx="26">
                  <c:v>3.16406</c:v>
                </c:pt>
                <c:pt idx="27">
                  <c:v>3.28125</c:v>
                </c:pt>
                <c:pt idx="28">
                  <c:v>3.398439999999999</c:v>
                </c:pt>
                <c:pt idx="29">
                  <c:v>3.51563</c:v>
                </c:pt>
                <c:pt idx="30">
                  <c:v>3.63281</c:v>
                </c:pt>
                <c:pt idx="31">
                  <c:v>3.75</c:v>
                </c:pt>
                <c:pt idx="32">
                  <c:v>3.86719</c:v>
                </c:pt>
                <c:pt idx="33">
                  <c:v>3.98438</c:v>
                </c:pt>
                <c:pt idx="34">
                  <c:v>4.10156</c:v>
                </c:pt>
                <c:pt idx="35">
                  <c:v>4.21875</c:v>
                </c:pt>
                <c:pt idx="36">
                  <c:v>4.33594</c:v>
                </c:pt>
                <c:pt idx="37">
                  <c:v>4.45313</c:v>
                </c:pt>
                <c:pt idx="38">
                  <c:v>4.57031</c:v>
                </c:pt>
                <c:pt idx="39">
                  <c:v>4.687499999999995</c:v>
                </c:pt>
                <c:pt idx="40">
                  <c:v>4.80469</c:v>
                </c:pt>
                <c:pt idx="41">
                  <c:v>4.92188</c:v>
                </c:pt>
                <c:pt idx="42">
                  <c:v>5.03906</c:v>
                </c:pt>
                <c:pt idx="43">
                  <c:v>5.15625</c:v>
                </c:pt>
                <c:pt idx="44">
                  <c:v>5.27344</c:v>
                </c:pt>
                <c:pt idx="45">
                  <c:v>5.39063</c:v>
                </c:pt>
                <c:pt idx="46">
                  <c:v>5.507809999999997</c:v>
                </c:pt>
                <c:pt idx="47">
                  <c:v>5.624999999999987</c:v>
                </c:pt>
                <c:pt idx="48">
                  <c:v>5.74219</c:v>
                </c:pt>
                <c:pt idx="49">
                  <c:v>5.85938</c:v>
                </c:pt>
                <c:pt idx="50">
                  <c:v>5.97656</c:v>
                </c:pt>
                <c:pt idx="51">
                  <c:v>6.09375</c:v>
                </c:pt>
                <c:pt idx="52">
                  <c:v>6.21094</c:v>
                </c:pt>
                <c:pt idx="53">
                  <c:v>6.328129999999994</c:v>
                </c:pt>
                <c:pt idx="54">
                  <c:v>6.44531</c:v>
                </c:pt>
                <c:pt idx="55">
                  <c:v>6.562499999999996</c:v>
                </c:pt>
                <c:pt idx="56">
                  <c:v>6.67969</c:v>
                </c:pt>
                <c:pt idx="57">
                  <c:v>6.79688</c:v>
                </c:pt>
                <c:pt idx="58">
                  <c:v>6.91406</c:v>
                </c:pt>
                <c:pt idx="59">
                  <c:v>7.03125</c:v>
                </c:pt>
                <c:pt idx="60">
                  <c:v>7.14844</c:v>
                </c:pt>
                <c:pt idx="61">
                  <c:v>7.26563</c:v>
                </c:pt>
                <c:pt idx="62">
                  <c:v>7.382809999999996</c:v>
                </c:pt>
                <c:pt idx="63">
                  <c:v>7.5</c:v>
                </c:pt>
                <c:pt idx="64">
                  <c:v>7.617189999999987</c:v>
                </c:pt>
                <c:pt idx="65">
                  <c:v>7.73438</c:v>
                </c:pt>
                <c:pt idx="66">
                  <c:v>7.85156</c:v>
                </c:pt>
                <c:pt idx="67">
                  <c:v>7.96875</c:v>
                </c:pt>
                <c:pt idx="68">
                  <c:v>8.08594</c:v>
                </c:pt>
                <c:pt idx="69">
                  <c:v>8.20313</c:v>
                </c:pt>
                <c:pt idx="70">
                  <c:v>8.32031</c:v>
                </c:pt>
                <c:pt idx="71">
                  <c:v>8.4375</c:v>
                </c:pt>
                <c:pt idx="72">
                  <c:v>8.55469</c:v>
                </c:pt>
                <c:pt idx="73">
                  <c:v>8.67188</c:v>
                </c:pt>
                <c:pt idx="74">
                  <c:v>8.78906</c:v>
                </c:pt>
                <c:pt idx="75">
                  <c:v>8.90625</c:v>
                </c:pt>
                <c:pt idx="76">
                  <c:v>9.02344</c:v>
                </c:pt>
                <c:pt idx="77">
                  <c:v>9.14063</c:v>
                </c:pt>
                <c:pt idx="78">
                  <c:v>9.25781</c:v>
                </c:pt>
                <c:pt idx="79">
                  <c:v>9.375</c:v>
                </c:pt>
                <c:pt idx="80">
                  <c:v>9.49219</c:v>
                </c:pt>
                <c:pt idx="81">
                  <c:v>9.60938</c:v>
                </c:pt>
                <c:pt idx="82">
                  <c:v>9.72656</c:v>
                </c:pt>
                <c:pt idx="83">
                  <c:v>9.84375</c:v>
                </c:pt>
                <c:pt idx="84">
                  <c:v>9.96094</c:v>
                </c:pt>
                <c:pt idx="85">
                  <c:v>10.07813</c:v>
                </c:pt>
                <c:pt idx="86">
                  <c:v>10.19531</c:v>
                </c:pt>
                <c:pt idx="87">
                  <c:v>10.3125</c:v>
                </c:pt>
                <c:pt idx="88">
                  <c:v>10.42969</c:v>
                </c:pt>
                <c:pt idx="89">
                  <c:v>10.54688</c:v>
                </c:pt>
                <c:pt idx="90">
                  <c:v>10.66406</c:v>
                </c:pt>
                <c:pt idx="91">
                  <c:v>10.78125</c:v>
                </c:pt>
                <c:pt idx="92">
                  <c:v>10.89844</c:v>
                </c:pt>
                <c:pt idx="93">
                  <c:v>11.01563</c:v>
                </c:pt>
                <c:pt idx="94">
                  <c:v>11.13281</c:v>
                </c:pt>
                <c:pt idx="95">
                  <c:v>11.25</c:v>
                </c:pt>
                <c:pt idx="96">
                  <c:v>11.36719</c:v>
                </c:pt>
                <c:pt idx="97">
                  <c:v>11.48438</c:v>
                </c:pt>
                <c:pt idx="98">
                  <c:v>11.60156</c:v>
                </c:pt>
                <c:pt idx="99">
                  <c:v>11.71875</c:v>
                </c:pt>
                <c:pt idx="100">
                  <c:v>11.83594</c:v>
                </c:pt>
                <c:pt idx="101">
                  <c:v>11.95313</c:v>
                </c:pt>
                <c:pt idx="102">
                  <c:v>12.07031</c:v>
                </c:pt>
                <c:pt idx="103">
                  <c:v>12.1875</c:v>
                </c:pt>
                <c:pt idx="104">
                  <c:v>12.30469</c:v>
                </c:pt>
                <c:pt idx="105">
                  <c:v>12.42188</c:v>
                </c:pt>
                <c:pt idx="106">
                  <c:v>12.53906</c:v>
                </c:pt>
                <c:pt idx="107">
                  <c:v>12.65625</c:v>
                </c:pt>
                <c:pt idx="108">
                  <c:v>12.77344</c:v>
                </c:pt>
                <c:pt idx="109">
                  <c:v>12.89063</c:v>
                </c:pt>
                <c:pt idx="110">
                  <c:v>13.00781</c:v>
                </c:pt>
                <c:pt idx="111">
                  <c:v>13.125</c:v>
                </c:pt>
                <c:pt idx="112">
                  <c:v>13.24219</c:v>
                </c:pt>
                <c:pt idx="113">
                  <c:v>13.35938</c:v>
                </c:pt>
                <c:pt idx="114">
                  <c:v>13.47656</c:v>
                </c:pt>
                <c:pt idx="115">
                  <c:v>13.59375</c:v>
                </c:pt>
                <c:pt idx="116">
                  <c:v>13.71094</c:v>
                </c:pt>
                <c:pt idx="117">
                  <c:v>13.82813</c:v>
                </c:pt>
                <c:pt idx="118">
                  <c:v>13.94531</c:v>
                </c:pt>
                <c:pt idx="119">
                  <c:v>14.0625</c:v>
                </c:pt>
                <c:pt idx="120">
                  <c:v>14.17969</c:v>
                </c:pt>
                <c:pt idx="121">
                  <c:v>14.29688</c:v>
                </c:pt>
                <c:pt idx="122">
                  <c:v>14.41406</c:v>
                </c:pt>
                <c:pt idx="123">
                  <c:v>14.53125</c:v>
                </c:pt>
                <c:pt idx="124">
                  <c:v>14.64844</c:v>
                </c:pt>
                <c:pt idx="125">
                  <c:v>14.76563</c:v>
                </c:pt>
                <c:pt idx="126">
                  <c:v>14.88281</c:v>
                </c:pt>
                <c:pt idx="127">
                  <c:v>15.0</c:v>
                </c:pt>
                <c:pt idx="128">
                  <c:v>15.11719</c:v>
                </c:pt>
                <c:pt idx="129">
                  <c:v>15.23438</c:v>
                </c:pt>
                <c:pt idx="130">
                  <c:v>15.35156</c:v>
                </c:pt>
                <c:pt idx="131">
                  <c:v>15.46875</c:v>
                </c:pt>
                <c:pt idx="132">
                  <c:v>15.58594</c:v>
                </c:pt>
                <c:pt idx="133">
                  <c:v>15.70313</c:v>
                </c:pt>
                <c:pt idx="134">
                  <c:v>15.82031</c:v>
                </c:pt>
                <c:pt idx="135">
                  <c:v>15.9375</c:v>
                </c:pt>
                <c:pt idx="136">
                  <c:v>16.05469</c:v>
                </c:pt>
                <c:pt idx="137">
                  <c:v>16.17188</c:v>
                </c:pt>
                <c:pt idx="138">
                  <c:v>16.28906</c:v>
                </c:pt>
                <c:pt idx="139">
                  <c:v>16.40625</c:v>
                </c:pt>
                <c:pt idx="140">
                  <c:v>16.52344</c:v>
                </c:pt>
                <c:pt idx="141">
                  <c:v>16.64063</c:v>
                </c:pt>
                <c:pt idx="142">
                  <c:v>16.75781</c:v>
                </c:pt>
                <c:pt idx="143">
                  <c:v>16.875</c:v>
                </c:pt>
                <c:pt idx="144">
                  <c:v>16.99219</c:v>
                </c:pt>
                <c:pt idx="145">
                  <c:v>17.10938</c:v>
                </c:pt>
                <c:pt idx="146">
                  <c:v>17.22656</c:v>
                </c:pt>
                <c:pt idx="147">
                  <c:v>17.34375</c:v>
                </c:pt>
                <c:pt idx="148">
                  <c:v>17.46094</c:v>
                </c:pt>
                <c:pt idx="149">
                  <c:v>17.57813</c:v>
                </c:pt>
                <c:pt idx="150">
                  <c:v>17.69531</c:v>
                </c:pt>
                <c:pt idx="151">
                  <c:v>17.8125</c:v>
                </c:pt>
                <c:pt idx="152">
                  <c:v>17.92969</c:v>
                </c:pt>
                <c:pt idx="153">
                  <c:v>18.04688</c:v>
                </c:pt>
                <c:pt idx="154">
                  <c:v>18.16406</c:v>
                </c:pt>
                <c:pt idx="155">
                  <c:v>18.28125</c:v>
                </c:pt>
                <c:pt idx="156">
                  <c:v>18.39844</c:v>
                </c:pt>
                <c:pt idx="157">
                  <c:v>18.51563</c:v>
                </c:pt>
                <c:pt idx="158">
                  <c:v>18.63281</c:v>
                </c:pt>
                <c:pt idx="159">
                  <c:v>18.75</c:v>
                </c:pt>
                <c:pt idx="160">
                  <c:v>18.86719</c:v>
                </c:pt>
                <c:pt idx="161">
                  <c:v>18.98438</c:v>
                </c:pt>
                <c:pt idx="162">
                  <c:v>19.10156</c:v>
                </c:pt>
                <c:pt idx="163">
                  <c:v>19.21875</c:v>
                </c:pt>
                <c:pt idx="164">
                  <c:v>19.33594</c:v>
                </c:pt>
                <c:pt idx="165">
                  <c:v>19.45313</c:v>
                </c:pt>
                <c:pt idx="166">
                  <c:v>19.57031</c:v>
                </c:pt>
                <c:pt idx="167">
                  <c:v>19.6875</c:v>
                </c:pt>
                <c:pt idx="168">
                  <c:v>19.80469</c:v>
                </c:pt>
                <c:pt idx="169">
                  <c:v>19.92188</c:v>
                </c:pt>
                <c:pt idx="170">
                  <c:v>20.03906</c:v>
                </c:pt>
                <c:pt idx="171">
                  <c:v>20.15625</c:v>
                </c:pt>
                <c:pt idx="172">
                  <c:v>20.27344</c:v>
                </c:pt>
                <c:pt idx="173">
                  <c:v>20.39063</c:v>
                </c:pt>
                <c:pt idx="174">
                  <c:v>20.50781</c:v>
                </c:pt>
                <c:pt idx="175">
                  <c:v>20.625</c:v>
                </c:pt>
                <c:pt idx="176">
                  <c:v>20.74219</c:v>
                </c:pt>
                <c:pt idx="177">
                  <c:v>20.85938</c:v>
                </c:pt>
                <c:pt idx="178">
                  <c:v>20.97656</c:v>
                </c:pt>
                <c:pt idx="179">
                  <c:v>21.09375</c:v>
                </c:pt>
                <c:pt idx="180">
                  <c:v>21.21094</c:v>
                </c:pt>
                <c:pt idx="181">
                  <c:v>21.32813</c:v>
                </c:pt>
                <c:pt idx="182">
                  <c:v>21.44531</c:v>
                </c:pt>
                <c:pt idx="183">
                  <c:v>21.5625</c:v>
                </c:pt>
                <c:pt idx="184">
                  <c:v>21.67969</c:v>
                </c:pt>
                <c:pt idx="185">
                  <c:v>21.79688</c:v>
                </c:pt>
                <c:pt idx="186">
                  <c:v>21.91406</c:v>
                </c:pt>
                <c:pt idx="187">
                  <c:v>22.03125</c:v>
                </c:pt>
                <c:pt idx="188">
                  <c:v>22.14844</c:v>
                </c:pt>
                <c:pt idx="189">
                  <c:v>22.26562999999992</c:v>
                </c:pt>
                <c:pt idx="190">
                  <c:v>22.38281</c:v>
                </c:pt>
                <c:pt idx="191">
                  <c:v>22.5</c:v>
                </c:pt>
                <c:pt idx="192">
                  <c:v>22.61719</c:v>
                </c:pt>
                <c:pt idx="193">
                  <c:v>22.73438</c:v>
                </c:pt>
                <c:pt idx="194">
                  <c:v>22.85156</c:v>
                </c:pt>
                <c:pt idx="195">
                  <c:v>22.96875</c:v>
                </c:pt>
                <c:pt idx="196">
                  <c:v>23.08594</c:v>
                </c:pt>
                <c:pt idx="197">
                  <c:v>23.20313</c:v>
                </c:pt>
                <c:pt idx="198">
                  <c:v>23.32031</c:v>
                </c:pt>
                <c:pt idx="199">
                  <c:v>23.4375</c:v>
                </c:pt>
                <c:pt idx="200">
                  <c:v>23.55469</c:v>
                </c:pt>
                <c:pt idx="201">
                  <c:v>23.67188</c:v>
                </c:pt>
                <c:pt idx="202">
                  <c:v>23.78906</c:v>
                </c:pt>
                <c:pt idx="203">
                  <c:v>23.90625</c:v>
                </c:pt>
                <c:pt idx="204">
                  <c:v>24.02344</c:v>
                </c:pt>
                <c:pt idx="205">
                  <c:v>24.14063</c:v>
                </c:pt>
                <c:pt idx="206">
                  <c:v>24.25781</c:v>
                </c:pt>
                <c:pt idx="207">
                  <c:v>24.375</c:v>
                </c:pt>
                <c:pt idx="208">
                  <c:v>24.49219</c:v>
                </c:pt>
                <c:pt idx="209">
                  <c:v>24.60938</c:v>
                </c:pt>
                <c:pt idx="210">
                  <c:v>24.72656</c:v>
                </c:pt>
                <c:pt idx="211">
                  <c:v>24.84375</c:v>
                </c:pt>
                <c:pt idx="212">
                  <c:v>24.96094</c:v>
                </c:pt>
                <c:pt idx="213">
                  <c:v>25.07813</c:v>
                </c:pt>
                <c:pt idx="214">
                  <c:v>25.19531</c:v>
                </c:pt>
                <c:pt idx="215">
                  <c:v>25.3125</c:v>
                </c:pt>
                <c:pt idx="216">
                  <c:v>25.42969</c:v>
                </c:pt>
                <c:pt idx="217">
                  <c:v>25.54688</c:v>
                </c:pt>
                <c:pt idx="218">
                  <c:v>25.66406</c:v>
                </c:pt>
                <c:pt idx="219">
                  <c:v>25.78125</c:v>
                </c:pt>
                <c:pt idx="220">
                  <c:v>25.89844</c:v>
                </c:pt>
                <c:pt idx="221">
                  <c:v>26.01563</c:v>
                </c:pt>
                <c:pt idx="222">
                  <c:v>26.13281</c:v>
                </c:pt>
                <c:pt idx="223">
                  <c:v>26.25</c:v>
                </c:pt>
                <c:pt idx="224">
                  <c:v>26.36719</c:v>
                </c:pt>
                <c:pt idx="225">
                  <c:v>26.48438</c:v>
                </c:pt>
                <c:pt idx="226">
                  <c:v>26.60156</c:v>
                </c:pt>
                <c:pt idx="227">
                  <c:v>26.71875</c:v>
                </c:pt>
                <c:pt idx="228">
                  <c:v>26.83594</c:v>
                </c:pt>
                <c:pt idx="229">
                  <c:v>26.95313</c:v>
                </c:pt>
                <c:pt idx="230">
                  <c:v>27.07031</c:v>
                </c:pt>
                <c:pt idx="231">
                  <c:v>27.1875</c:v>
                </c:pt>
                <c:pt idx="232">
                  <c:v>27.30469</c:v>
                </c:pt>
                <c:pt idx="233">
                  <c:v>27.42188</c:v>
                </c:pt>
                <c:pt idx="234">
                  <c:v>27.53906</c:v>
                </c:pt>
                <c:pt idx="235">
                  <c:v>27.65625</c:v>
                </c:pt>
                <c:pt idx="236">
                  <c:v>27.77344</c:v>
                </c:pt>
                <c:pt idx="237">
                  <c:v>27.89063</c:v>
                </c:pt>
                <c:pt idx="238">
                  <c:v>28.00781</c:v>
                </c:pt>
                <c:pt idx="239">
                  <c:v>28.125</c:v>
                </c:pt>
                <c:pt idx="240">
                  <c:v>28.24219</c:v>
                </c:pt>
                <c:pt idx="241">
                  <c:v>28.35938</c:v>
                </c:pt>
                <c:pt idx="242">
                  <c:v>28.47656</c:v>
                </c:pt>
                <c:pt idx="243">
                  <c:v>28.59375</c:v>
                </c:pt>
                <c:pt idx="244">
                  <c:v>28.71094</c:v>
                </c:pt>
                <c:pt idx="245">
                  <c:v>28.82813</c:v>
                </c:pt>
                <c:pt idx="246">
                  <c:v>28.94531</c:v>
                </c:pt>
                <c:pt idx="247">
                  <c:v>29.0625</c:v>
                </c:pt>
                <c:pt idx="248">
                  <c:v>29.17969</c:v>
                </c:pt>
                <c:pt idx="249">
                  <c:v>29.29688</c:v>
                </c:pt>
                <c:pt idx="250">
                  <c:v>29.41406</c:v>
                </c:pt>
                <c:pt idx="251">
                  <c:v>29.53125</c:v>
                </c:pt>
                <c:pt idx="252">
                  <c:v>29.64844</c:v>
                </c:pt>
                <c:pt idx="253">
                  <c:v>29.76562999999992</c:v>
                </c:pt>
                <c:pt idx="254">
                  <c:v>29.88281</c:v>
                </c:pt>
              </c:numCache>
            </c:numRef>
          </c:xVal>
          <c:yVal>
            <c:numRef>
              <c:f>'170109_35C10004.ASC'!$B$212:$B$466</c:f>
              <c:numCache>
                <c:formatCode>General</c:formatCode>
                <c:ptCount val="255"/>
                <c:pt idx="0">
                  <c:v>39.31859</c:v>
                </c:pt>
                <c:pt idx="1">
                  <c:v>39.7198</c:v>
                </c:pt>
                <c:pt idx="2">
                  <c:v>38.8747</c:v>
                </c:pt>
                <c:pt idx="3">
                  <c:v>39.10518</c:v>
                </c:pt>
                <c:pt idx="4">
                  <c:v>39.32713</c:v>
                </c:pt>
                <c:pt idx="5">
                  <c:v>39.32713</c:v>
                </c:pt>
                <c:pt idx="6">
                  <c:v>40.2576</c:v>
                </c:pt>
                <c:pt idx="7">
                  <c:v>42.1356</c:v>
                </c:pt>
                <c:pt idx="8">
                  <c:v>38.47349</c:v>
                </c:pt>
                <c:pt idx="9">
                  <c:v>39.77956</c:v>
                </c:pt>
                <c:pt idx="10">
                  <c:v>41.09416</c:v>
                </c:pt>
                <c:pt idx="11">
                  <c:v>39.60029</c:v>
                </c:pt>
                <c:pt idx="12">
                  <c:v>39.36981</c:v>
                </c:pt>
                <c:pt idx="13">
                  <c:v>42.10999</c:v>
                </c:pt>
                <c:pt idx="14">
                  <c:v>39.74541</c:v>
                </c:pt>
                <c:pt idx="15">
                  <c:v>39.97589</c:v>
                </c:pt>
                <c:pt idx="16">
                  <c:v>40.80392</c:v>
                </c:pt>
                <c:pt idx="17">
                  <c:v>38.80641</c:v>
                </c:pt>
                <c:pt idx="18">
                  <c:v>39.56615</c:v>
                </c:pt>
                <c:pt idx="19">
                  <c:v>39.97589</c:v>
                </c:pt>
                <c:pt idx="20">
                  <c:v>39.69419</c:v>
                </c:pt>
                <c:pt idx="21">
                  <c:v>37.8674</c:v>
                </c:pt>
                <c:pt idx="22">
                  <c:v>40.24052</c:v>
                </c:pt>
                <c:pt idx="23">
                  <c:v>39.91614</c:v>
                </c:pt>
                <c:pt idx="24">
                  <c:v>39.17347</c:v>
                </c:pt>
                <c:pt idx="25">
                  <c:v>39.58322</c:v>
                </c:pt>
                <c:pt idx="26">
                  <c:v>39.70273</c:v>
                </c:pt>
                <c:pt idx="27">
                  <c:v>38.01252</c:v>
                </c:pt>
                <c:pt idx="28">
                  <c:v>39.50639</c:v>
                </c:pt>
                <c:pt idx="29">
                  <c:v>39.22469</c:v>
                </c:pt>
                <c:pt idx="30">
                  <c:v>38.92592</c:v>
                </c:pt>
                <c:pt idx="31">
                  <c:v>37.74789</c:v>
                </c:pt>
                <c:pt idx="32">
                  <c:v>38.01252</c:v>
                </c:pt>
                <c:pt idx="33">
                  <c:v>38.65275</c:v>
                </c:pt>
                <c:pt idx="34">
                  <c:v>39.17347</c:v>
                </c:pt>
                <c:pt idx="35">
                  <c:v>39.71127</c:v>
                </c:pt>
                <c:pt idx="36">
                  <c:v>40.6588</c:v>
                </c:pt>
                <c:pt idx="37">
                  <c:v>40.36856</c:v>
                </c:pt>
                <c:pt idx="38">
                  <c:v>39.3442</c:v>
                </c:pt>
                <c:pt idx="39">
                  <c:v>39.96736</c:v>
                </c:pt>
                <c:pt idx="40">
                  <c:v>39.13933</c:v>
                </c:pt>
                <c:pt idx="41">
                  <c:v>39.79663</c:v>
                </c:pt>
                <c:pt idx="42">
                  <c:v>39.14786</c:v>
                </c:pt>
                <c:pt idx="43">
                  <c:v>39.89907</c:v>
                </c:pt>
                <c:pt idx="44">
                  <c:v>40.43686</c:v>
                </c:pt>
                <c:pt idx="45">
                  <c:v>37.72229</c:v>
                </c:pt>
                <c:pt idx="46">
                  <c:v>38.593</c:v>
                </c:pt>
                <c:pt idx="47">
                  <c:v>39.85638</c:v>
                </c:pt>
                <c:pt idx="48">
                  <c:v>39.532</c:v>
                </c:pt>
                <c:pt idx="49">
                  <c:v>39.07104</c:v>
                </c:pt>
                <c:pt idx="50">
                  <c:v>38.09789</c:v>
                </c:pt>
                <c:pt idx="51">
                  <c:v>37.50034</c:v>
                </c:pt>
                <c:pt idx="52">
                  <c:v>38.91738</c:v>
                </c:pt>
                <c:pt idx="53">
                  <c:v>37.09913</c:v>
                </c:pt>
                <c:pt idx="54">
                  <c:v>39.21616</c:v>
                </c:pt>
                <c:pt idx="55">
                  <c:v>39.48078</c:v>
                </c:pt>
                <c:pt idx="56">
                  <c:v>41.07709</c:v>
                </c:pt>
                <c:pt idx="57">
                  <c:v>39.30152</c:v>
                </c:pt>
                <c:pt idx="58">
                  <c:v>41.24781</c:v>
                </c:pt>
                <c:pt idx="59">
                  <c:v>39.96736</c:v>
                </c:pt>
                <c:pt idx="60">
                  <c:v>39.82224</c:v>
                </c:pt>
                <c:pt idx="61">
                  <c:v>40.30881</c:v>
                </c:pt>
                <c:pt idx="62">
                  <c:v>38.61861</c:v>
                </c:pt>
                <c:pt idx="63">
                  <c:v>39.73687</c:v>
                </c:pt>
                <c:pt idx="64">
                  <c:v>41.82829</c:v>
                </c:pt>
                <c:pt idx="65">
                  <c:v>44.55993</c:v>
                </c:pt>
                <c:pt idx="66">
                  <c:v>42.54535</c:v>
                </c:pt>
                <c:pt idx="67">
                  <c:v>42.02462</c:v>
                </c:pt>
                <c:pt idx="68">
                  <c:v>40.92343</c:v>
                </c:pt>
                <c:pt idx="69">
                  <c:v>40.2832</c:v>
                </c:pt>
                <c:pt idx="70">
                  <c:v>39.0625</c:v>
                </c:pt>
                <c:pt idx="71">
                  <c:v>38.81495</c:v>
                </c:pt>
                <c:pt idx="72">
                  <c:v>40.16369</c:v>
                </c:pt>
                <c:pt idx="73">
                  <c:v>40.0954</c:v>
                </c:pt>
                <c:pt idx="74">
                  <c:v>39.9076</c:v>
                </c:pt>
                <c:pt idx="75">
                  <c:v>39.46371</c:v>
                </c:pt>
                <c:pt idx="76">
                  <c:v>39.23323</c:v>
                </c:pt>
                <c:pt idx="77">
                  <c:v>40.33442</c:v>
                </c:pt>
                <c:pt idx="78">
                  <c:v>42.16121</c:v>
                </c:pt>
                <c:pt idx="79">
                  <c:v>39.42103</c:v>
                </c:pt>
                <c:pt idx="80">
                  <c:v>39.37835</c:v>
                </c:pt>
                <c:pt idx="81">
                  <c:v>40.5649</c:v>
                </c:pt>
                <c:pt idx="82">
                  <c:v>40.24052</c:v>
                </c:pt>
                <c:pt idx="83">
                  <c:v>40.6588</c:v>
                </c:pt>
                <c:pt idx="84">
                  <c:v>38.57592</c:v>
                </c:pt>
                <c:pt idx="85">
                  <c:v>37.74789</c:v>
                </c:pt>
                <c:pt idx="86">
                  <c:v>40.07833</c:v>
                </c:pt>
                <c:pt idx="87">
                  <c:v>39.83931</c:v>
                </c:pt>
                <c:pt idx="88">
                  <c:v>40.66734</c:v>
                </c:pt>
                <c:pt idx="89">
                  <c:v>39.48932</c:v>
                </c:pt>
                <c:pt idx="90">
                  <c:v>40.93197</c:v>
                </c:pt>
                <c:pt idx="91">
                  <c:v>41.91365</c:v>
                </c:pt>
                <c:pt idx="92">
                  <c:v>41.1027</c:v>
                </c:pt>
                <c:pt idx="93">
                  <c:v>39.45517</c:v>
                </c:pt>
                <c:pt idx="94">
                  <c:v>39.33566</c:v>
                </c:pt>
                <c:pt idx="95">
                  <c:v>41.0344</c:v>
                </c:pt>
                <c:pt idx="96">
                  <c:v>41.93073</c:v>
                </c:pt>
                <c:pt idx="97">
                  <c:v>39.08811</c:v>
                </c:pt>
                <c:pt idx="98">
                  <c:v>39.8137</c:v>
                </c:pt>
                <c:pt idx="99">
                  <c:v>39.2503</c:v>
                </c:pt>
                <c:pt idx="100">
                  <c:v>40.06979</c:v>
                </c:pt>
                <c:pt idx="101">
                  <c:v>41.01733</c:v>
                </c:pt>
                <c:pt idx="102">
                  <c:v>39.66005</c:v>
                </c:pt>
                <c:pt idx="103">
                  <c:v>39.16494</c:v>
                </c:pt>
                <c:pt idx="104">
                  <c:v>40.20638</c:v>
                </c:pt>
                <c:pt idx="105">
                  <c:v>39.532</c:v>
                </c:pt>
                <c:pt idx="106">
                  <c:v>38.43934</c:v>
                </c:pt>
                <c:pt idx="107">
                  <c:v>40.44539</c:v>
                </c:pt>
                <c:pt idx="108">
                  <c:v>38.72104</c:v>
                </c:pt>
                <c:pt idx="109">
                  <c:v>38.6869</c:v>
                </c:pt>
                <c:pt idx="110">
                  <c:v>39.55761</c:v>
                </c:pt>
                <c:pt idx="111">
                  <c:v>40.06979</c:v>
                </c:pt>
                <c:pt idx="112">
                  <c:v>41.54659</c:v>
                </c:pt>
                <c:pt idx="113">
                  <c:v>38.38813</c:v>
                </c:pt>
                <c:pt idx="114">
                  <c:v>39.60883</c:v>
                </c:pt>
                <c:pt idx="115">
                  <c:v>39.0625</c:v>
                </c:pt>
                <c:pt idx="116">
                  <c:v>40.58198</c:v>
                </c:pt>
                <c:pt idx="117">
                  <c:v>40.30881</c:v>
                </c:pt>
                <c:pt idx="118">
                  <c:v>39.532</c:v>
                </c:pt>
                <c:pt idx="119">
                  <c:v>40.30881</c:v>
                </c:pt>
                <c:pt idx="120">
                  <c:v>40.27467</c:v>
                </c:pt>
                <c:pt idx="121">
                  <c:v>39.92467</c:v>
                </c:pt>
                <c:pt idx="122">
                  <c:v>40.19784</c:v>
                </c:pt>
                <c:pt idx="123">
                  <c:v>39.8137</c:v>
                </c:pt>
                <c:pt idx="124">
                  <c:v>40.53076</c:v>
                </c:pt>
                <c:pt idx="125">
                  <c:v>39.54054</c:v>
                </c:pt>
                <c:pt idx="126">
                  <c:v>39.00275</c:v>
                </c:pt>
                <c:pt idx="127">
                  <c:v>38.62714</c:v>
                </c:pt>
                <c:pt idx="128">
                  <c:v>39.74541</c:v>
                </c:pt>
                <c:pt idx="129">
                  <c:v>40.32589</c:v>
                </c:pt>
                <c:pt idx="130">
                  <c:v>40.33442</c:v>
                </c:pt>
                <c:pt idx="131">
                  <c:v>41.41</c:v>
                </c:pt>
                <c:pt idx="132">
                  <c:v>38.74665</c:v>
                </c:pt>
                <c:pt idx="133">
                  <c:v>38.89177</c:v>
                </c:pt>
                <c:pt idx="134">
                  <c:v>39.41249</c:v>
                </c:pt>
                <c:pt idx="135">
                  <c:v>39.36127</c:v>
                </c:pt>
                <c:pt idx="136">
                  <c:v>39.16494</c:v>
                </c:pt>
                <c:pt idx="137">
                  <c:v>40.58198</c:v>
                </c:pt>
                <c:pt idx="138">
                  <c:v>37.81619</c:v>
                </c:pt>
                <c:pt idx="139">
                  <c:v>38.27715</c:v>
                </c:pt>
                <c:pt idx="140">
                  <c:v>40.35148999999992</c:v>
                </c:pt>
                <c:pt idx="141">
                  <c:v>41.86243</c:v>
                </c:pt>
                <c:pt idx="142">
                  <c:v>40.66734</c:v>
                </c:pt>
                <c:pt idx="143">
                  <c:v>39.60883</c:v>
                </c:pt>
                <c:pt idx="144">
                  <c:v>40.06979</c:v>
                </c:pt>
                <c:pt idx="145">
                  <c:v>38.37959</c:v>
                </c:pt>
                <c:pt idx="146">
                  <c:v>41.25635</c:v>
                </c:pt>
                <c:pt idx="147">
                  <c:v>39.52346</c:v>
                </c:pt>
                <c:pt idx="148">
                  <c:v>39.92467</c:v>
                </c:pt>
                <c:pt idx="149">
                  <c:v>39.35274</c:v>
                </c:pt>
                <c:pt idx="150">
                  <c:v>39.13079</c:v>
                </c:pt>
                <c:pt idx="151">
                  <c:v>38.25154</c:v>
                </c:pt>
                <c:pt idx="152">
                  <c:v>38.06374</c:v>
                </c:pt>
                <c:pt idx="153">
                  <c:v>39.01982</c:v>
                </c:pt>
                <c:pt idx="154">
                  <c:v>39.94175</c:v>
                </c:pt>
                <c:pt idx="155">
                  <c:v>41.36732</c:v>
                </c:pt>
                <c:pt idx="156">
                  <c:v>40.83807</c:v>
                </c:pt>
                <c:pt idx="157">
                  <c:v>39.9076</c:v>
                </c:pt>
                <c:pt idx="158">
                  <c:v>41.21367</c:v>
                </c:pt>
                <c:pt idx="159">
                  <c:v>42.05024</c:v>
                </c:pt>
                <c:pt idx="160">
                  <c:v>44.7392</c:v>
                </c:pt>
                <c:pt idx="161">
                  <c:v>43.68922</c:v>
                </c:pt>
                <c:pt idx="162">
                  <c:v>40.41978</c:v>
                </c:pt>
                <c:pt idx="163">
                  <c:v>40.89782</c:v>
                </c:pt>
                <c:pt idx="164">
                  <c:v>41.9478</c:v>
                </c:pt>
                <c:pt idx="165">
                  <c:v>40.90636</c:v>
                </c:pt>
                <c:pt idx="166">
                  <c:v>40.08686</c:v>
                </c:pt>
                <c:pt idx="167">
                  <c:v>39.38688</c:v>
                </c:pt>
                <c:pt idx="168">
                  <c:v>37.26132</c:v>
                </c:pt>
                <c:pt idx="169">
                  <c:v>39.72834</c:v>
                </c:pt>
                <c:pt idx="170">
                  <c:v>40.29174</c:v>
                </c:pt>
                <c:pt idx="171">
                  <c:v>39.27591</c:v>
                </c:pt>
                <c:pt idx="172">
                  <c:v>40.69295</c:v>
                </c:pt>
                <c:pt idx="173">
                  <c:v>40.33442</c:v>
                </c:pt>
                <c:pt idx="174">
                  <c:v>39.68566</c:v>
                </c:pt>
                <c:pt idx="175">
                  <c:v>39.64297</c:v>
                </c:pt>
                <c:pt idx="176">
                  <c:v>39.42957</c:v>
                </c:pt>
                <c:pt idx="177">
                  <c:v>38.17472</c:v>
                </c:pt>
                <c:pt idx="178">
                  <c:v>39.01128</c:v>
                </c:pt>
                <c:pt idx="179">
                  <c:v>38.76373</c:v>
                </c:pt>
                <c:pt idx="180">
                  <c:v>39.44664</c:v>
                </c:pt>
                <c:pt idx="181">
                  <c:v>37.89301</c:v>
                </c:pt>
                <c:pt idx="182">
                  <c:v>39.70273</c:v>
                </c:pt>
                <c:pt idx="183">
                  <c:v>38.04667</c:v>
                </c:pt>
                <c:pt idx="184">
                  <c:v>42.39169</c:v>
                </c:pt>
                <c:pt idx="185">
                  <c:v>39.31005</c:v>
                </c:pt>
                <c:pt idx="186">
                  <c:v>38.89177</c:v>
                </c:pt>
                <c:pt idx="187">
                  <c:v>40.20638</c:v>
                </c:pt>
                <c:pt idx="188">
                  <c:v>37.98692</c:v>
                </c:pt>
                <c:pt idx="189">
                  <c:v>38.16618</c:v>
                </c:pt>
                <c:pt idx="190">
                  <c:v>38.91738</c:v>
                </c:pt>
                <c:pt idx="191">
                  <c:v>38.50763</c:v>
                </c:pt>
                <c:pt idx="192">
                  <c:v>40.26613</c:v>
                </c:pt>
                <c:pt idx="193">
                  <c:v>40.12101</c:v>
                </c:pt>
                <c:pt idx="194">
                  <c:v>39.67712</c:v>
                </c:pt>
                <c:pt idx="195">
                  <c:v>38.36251</c:v>
                </c:pt>
                <c:pt idx="196">
                  <c:v>39.66858</c:v>
                </c:pt>
                <c:pt idx="197">
                  <c:v>39.16494</c:v>
                </c:pt>
                <c:pt idx="198">
                  <c:v>41.75146</c:v>
                </c:pt>
                <c:pt idx="199">
                  <c:v>39.30152</c:v>
                </c:pt>
                <c:pt idx="200">
                  <c:v>38.97713</c:v>
                </c:pt>
                <c:pt idx="201">
                  <c:v>39.76248</c:v>
                </c:pt>
                <c:pt idx="202">
                  <c:v>39.91614</c:v>
                </c:pt>
                <c:pt idx="203">
                  <c:v>39.85638</c:v>
                </c:pt>
                <c:pt idx="204">
                  <c:v>40.53076</c:v>
                </c:pt>
                <c:pt idx="205">
                  <c:v>38.30276</c:v>
                </c:pt>
                <c:pt idx="206">
                  <c:v>41.17099</c:v>
                </c:pt>
                <c:pt idx="207">
                  <c:v>39.07104</c:v>
                </c:pt>
                <c:pt idx="208">
                  <c:v>39.70273</c:v>
                </c:pt>
                <c:pt idx="209">
                  <c:v>37.69668</c:v>
                </c:pt>
                <c:pt idx="210">
                  <c:v>39.4381</c:v>
                </c:pt>
                <c:pt idx="211">
                  <c:v>37.82472</c:v>
                </c:pt>
                <c:pt idx="212">
                  <c:v>40.2576</c:v>
                </c:pt>
                <c:pt idx="213">
                  <c:v>39.78809</c:v>
                </c:pt>
                <c:pt idx="214">
                  <c:v>39.08811</c:v>
                </c:pt>
                <c:pt idx="215">
                  <c:v>39.49786</c:v>
                </c:pt>
                <c:pt idx="216">
                  <c:v>38.56739</c:v>
                </c:pt>
                <c:pt idx="217">
                  <c:v>38.54178</c:v>
                </c:pt>
                <c:pt idx="218">
                  <c:v>40.23198</c:v>
                </c:pt>
                <c:pt idx="219">
                  <c:v>39.42103</c:v>
                </c:pt>
                <c:pt idx="220">
                  <c:v>39.32713</c:v>
                </c:pt>
                <c:pt idx="221">
                  <c:v>40.31735</c:v>
                </c:pt>
                <c:pt idx="222">
                  <c:v>40.18077</c:v>
                </c:pt>
                <c:pt idx="223">
                  <c:v>42.12706</c:v>
                </c:pt>
                <c:pt idx="224">
                  <c:v>39.85638</c:v>
                </c:pt>
                <c:pt idx="225">
                  <c:v>38.51617</c:v>
                </c:pt>
                <c:pt idx="226">
                  <c:v>40.39418</c:v>
                </c:pt>
                <c:pt idx="227">
                  <c:v>43.32215</c:v>
                </c:pt>
                <c:pt idx="228">
                  <c:v>41.06001</c:v>
                </c:pt>
                <c:pt idx="229">
                  <c:v>41.83683</c:v>
                </c:pt>
                <c:pt idx="230">
                  <c:v>38.50763</c:v>
                </c:pt>
                <c:pt idx="231">
                  <c:v>39.23323</c:v>
                </c:pt>
                <c:pt idx="232">
                  <c:v>39.54907</c:v>
                </c:pt>
                <c:pt idx="233">
                  <c:v>38.13203</c:v>
                </c:pt>
                <c:pt idx="234">
                  <c:v>39.18201</c:v>
                </c:pt>
                <c:pt idx="235">
                  <c:v>39.57468</c:v>
                </c:pt>
                <c:pt idx="236">
                  <c:v>38.49056</c:v>
                </c:pt>
                <c:pt idx="237">
                  <c:v>39.26737</c:v>
                </c:pt>
                <c:pt idx="238">
                  <c:v>39.74541</c:v>
                </c:pt>
                <c:pt idx="239">
                  <c:v>38.51617</c:v>
                </c:pt>
                <c:pt idx="240">
                  <c:v>39.02835</c:v>
                </c:pt>
                <c:pt idx="241">
                  <c:v>39.79663</c:v>
                </c:pt>
                <c:pt idx="242">
                  <c:v>39.3442</c:v>
                </c:pt>
                <c:pt idx="243">
                  <c:v>39.72834</c:v>
                </c:pt>
                <c:pt idx="244">
                  <c:v>39.3442</c:v>
                </c:pt>
                <c:pt idx="245">
                  <c:v>40.31735</c:v>
                </c:pt>
                <c:pt idx="246">
                  <c:v>38.85762999999999</c:v>
                </c:pt>
                <c:pt idx="247">
                  <c:v>39.83931</c:v>
                </c:pt>
                <c:pt idx="248">
                  <c:v>40.45393</c:v>
                </c:pt>
                <c:pt idx="249">
                  <c:v>38.6869</c:v>
                </c:pt>
                <c:pt idx="250">
                  <c:v>40.83807</c:v>
                </c:pt>
                <c:pt idx="251">
                  <c:v>41.13684</c:v>
                </c:pt>
                <c:pt idx="252">
                  <c:v>40.01857</c:v>
                </c:pt>
                <c:pt idx="253">
                  <c:v>39.76248</c:v>
                </c:pt>
                <c:pt idx="254">
                  <c:v>40.33442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4667912"/>
        <c:axId val="2144662472"/>
      </c:scatterChart>
      <c:valAx>
        <c:axId val="2144667912"/>
        <c:scaling>
          <c:orientation val="minMax"/>
          <c:max val="3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44662472"/>
        <c:crosses val="autoZero"/>
        <c:crossBetween val="midCat"/>
      </c:valAx>
      <c:valAx>
        <c:axId val="21446624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 (KHz)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4466791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970E6-E990-3948-9AB3-0E93C2A7EBD6}" type="datetimeFigureOut">
              <a:rPr lang="en-US" smtClean="0"/>
              <a:t>2/26/17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F264E-2D57-CC4B-8C49-FBA8EDBF4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22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http://www.people.vcu.edu/~ecarpenter2/DigitalCorrelator.htm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ACBE2-9D0C-405F-BFCD-9038BFA1C39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http://www.people.vcu.edu/~ecarpenter2/DigitalCorrelator.htm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ACBE2-9D0C-405F-BFCD-9038BFA1C39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E17C4-8610-45EE-A2CE-5CD64D4A0A2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3002-88A4-464E-9EE5-B1C1EBC1AF36}" type="datetimeFigureOut">
              <a:rPr lang="en-US" smtClean="0"/>
              <a:t>2/25/17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8C5C-466D-CD45-A789-820F88D12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90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3002-88A4-464E-9EE5-B1C1EBC1AF36}" type="datetimeFigureOut">
              <a:rPr lang="en-US" smtClean="0"/>
              <a:t>2/25/17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8C5C-466D-CD45-A789-820F88D12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17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3002-88A4-464E-9EE5-B1C1EBC1AF36}" type="datetimeFigureOut">
              <a:rPr lang="en-US" smtClean="0"/>
              <a:t>2/25/17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8C5C-466D-CD45-A789-820F88D12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04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3002-88A4-464E-9EE5-B1C1EBC1AF36}" type="datetimeFigureOut">
              <a:rPr lang="en-US" smtClean="0"/>
              <a:t>2/25/17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8C5C-466D-CD45-A789-820F88D12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22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3002-88A4-464E-9EE5-B1C1EBC1AF36}" type="datetimeFigureOut">
              <a:rPr lang="en-US" smtClean="0"/>
              <a:t>2/25/17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8C5C-466D-CD45-A789-820F88D12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83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3002-88A4-464E-9EE5-B1C1EBC1AF36}" type="datetimeFigureOut">
              <a:rPr lang="en-US" smtClean="0"/>
              <a:t>2/25/17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8C5C-466D-CD45-A789-820F88D12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28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3002-88A4-464E-9EE5-B1C1EBC1AF36}" type="datetimeFigureOut">
              <a:rPr lang="en-US" smtClean="0"/>
              <a:t>2/25/17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8C5C-466D-CD45-A789-820F88D12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08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3002-88A4-464E-9EE5-B1C1EBC1AF36}" type="datetimeFigureOut">
              <a:rPr lang="en-US" smtClean="0"/>
              <a:t>2/25/17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8C5C-466D-CD45-A789-820F88D12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3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3002-88A4-464E-9EE5-B1C1EBC1AF36}" type="datetimeFigureOut">
              <a:rPr lang="en-US" smtClean="0"/>
              <a:t>2/25/17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8C5C-466D-CD45-A789-820F88D12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5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3002-88A4-464E-9EE5-B1C1EBC1AF36}" type="datetimeFigureOut">
              <a:rPr lang="en-US" smtClean="0"/>
              <a:t>2/25/17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8C5C-466D-CD45-A789-820F88D12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53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3002-88A4-464E-9EE5-B1C1EBC1AF36}" type="datetimeFigureOut">
              <a:rPr lang="en-US" smtClean="0"/>
              <a:t>2/25/17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8C5C-466D-CD45-A789-820F88D12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84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23002-88A4-464E-9EE5-B1C1EBC1AF36}" type="datetimeFigureOut">
              <a:rPr lang="en-US" smtClean="0"/>
              <a:t>2/25/17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F8C5C-466D-CD45-A789-820F88D12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9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oleObject" Target="../embeddings/oleObject6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emf"/><Relationship Id="rId12" Type="http://schemas.openxmlformats.org/officeDocument/2006/relationships/oleObject" Target="../embeddings/Microsoft_Equation5.bin"/><Relationship Id="rId13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10.emf"/><Relationship Id="rId6" Type="http://schemas.openxmlformats.org/officeDocument/2006/relationships/oleObject" Target="../embeddings/Microsoft_Equation2.bin"/><Relationship Id="rId7" Type="http://schemas.openxmlformats.org/officeDocument/2006/relationships/image" Target="../media/image11.emf"/><Relationship Id="rId8" Type="http://schemas.openxmlformats.org/officeDocument/2006/relationships/oleObject" Target="../embeddings/Microsoft_Equation3.bin"/><Relationship Id="rId9" Type="http://schemas.openxmlformats.org/officeDocument/2006/relationships/image" Target="../media/image12.emf"/><Relationship Id="rId10" Type="http://schemas.openxmlformats.org/officeDocument/2006/relationships/oleObject" Target="../embeddings/Microsoft_Equation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Microsoft_Equation6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9" Type="http://schemas.openxmlformats.org/officeDocument/2006/relationships/image" Target="../media/image1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-provencher.com" TargetMode="Externa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7.bin"/><Relationship Id="rId12" Type="http://schemas.openxmlformats.org/officeDocument/2006/relationships/image" Target="../media/image2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9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20.emf"/><Relationship Id="rId8" Type="http://schemas.openxmlformats.org/officeDocument/2006/relationships/image" Target="../media/image23.jpeg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Analysis Options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i="1" dirty="0" smtClean="0">
                <a:solidFill>
                  <a:schemeClr val="bg1">
                    <a:lumMod val="75000"/>
                  </a:schemeClr>
                </a:solidFill>
              </a:rPr>
              <a:t>786</a:t>
            </a:r>
            <a:endParaRPr lang="en-US" sz="700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700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DLS </a:t>
            </a:r>
            <a:r>
              <a:rPr lang="en-US" dirty="0" smtClean="0"/>
              <a:t>Basics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328614" y="4752828"/>
            <a:ext cx="6291365" cy="796091"/>
          </a:xfrm>
          <a:prstGeom prst="roundRect">
            <a:avLst/>
          </a:prstGeom>
          <a:solidFill>
            <a:srgbClr val="FFFF00">
              <a:alpha val="30000"/>
            </a:srgbClr>
          </a:solidFill>
          <a:ln w="76200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031" y="118619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Fluctuations in scattered light arise from diffusive motion</a:t>
            </a:r>
            <a:endParaRPr lang="en-US" sz="2800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4852" y="4764613"/>
            <a:ext cx="6589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  <a:cs typeface="Times New Roman" pitchFamily="18" charset="0"/>
              </a:rPr>
              <a:t>Hardware </a:t>
            </a:r>
            <a:r>
              <a:rPr lang="en-US" sz="2000" dirty="0" err="1" smtClean="0">
                <a:latin typeface="+mj-lt"/>
                <a:cs typeface="Times New Roman" pitchFamily="18" charset="0"/>
              </a:rPr>
              <a:t>correlators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measure fluctuations in the scattered light signal at very short time scales (~100 nanoseconds)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810000" y="3028192"/>
            <a:ext cx="1409700" cy="18447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compare3avg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628" y="1790701"/>
            <a:ext cx="3636248" cy="27271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076" y="5918203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Time </a:t>
            </a:r>
            <a:r>
              <a:rPr lang="en-US" sz="2400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τ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at which G(</a:t>
            </a:r>
            <a:r>
              <a:rPr lang="en-US" sz="2400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τ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) decays shows the diffusive timescale of particles moving in and out of the incident 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l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aser, causing fluctuations in I(t).</a:t>
            </a:r>
            <a:endParaRPr lang="en-US" sz="2400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0361539"/>
              </p:ext>
            </p:extLst>
          </p:nvPr>
        </p:nvGraphicFramePr>
        <p:xfrm>
          <a:off x="39076" y="1964491"/>
          <a:ext cx="3565769" cy="2786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15"/>
          <p:cNvSpPr/>
          <p:nvPr/>
        </p:nvSpPr>
        <p:spPr>
          <a:xfrm>
            <a:off x="7459524" y="3028192"/>
            <a:ext cx="13000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3366FF"/>
                </a:solidFill>
                <a:latin typeface="+mj-lt"/>
                <a:cs typeface="Times New Roman" pitchFamily="18" charset="0"/>
              </a:rPr>
              <a:t>Exponential </a:t>
            </a:r>
          </a:p>
          <a:p>
            <a:pPr algn="ctr"/>
            <a:r>
              <a:rPr lang="en-US" dirty="0" smtClean="0">
                <a:solidFill>
                  <a:srgbClr val="3366FF"/>
                </a:solidFill>
                <a:latin typeface="+mj-lt"/>
                <a:cs typeface="Times New Roman" pitchFamily="18" charset="0"/>
              </a:rPr>
              <a:t>decay </a:t>
            </a:r>
            <a:endParaRPr lang="en-US" dirty="0">
              <a:solidFill>
                <a:srgbClr val="3366FF"/>
              </a:solidFill>
              <a:latin typeface="+mj-lt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7185011" y="2736502"/>
            <a:ext cx="684822" cy="29169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280692" y="1796785"/>
            <a:ext cx="1810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Intensity</a:t>
            </a:r>
            <a:endParaRPr lang="en-US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1580" y="1636077"/>
            <a:ext cx="1810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Correlation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0858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Measurement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43896"/>
            <a:ext cx="8408258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Measured diffusion constant:</a:t>
            </a:r>
          </a:p>
          <a:p>
            <a:r>
              <a:rPr lang="en-US" i="1" dirty="0" err="1" smtClean="0">
                <a:cs typeface="Times New Roman" pitchFamily="18" charset="0"/>
              </a:rPr>
              <a:t>τ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</a:rPr>
              <a:t>=</a:t>
            </a:r>
            <a:r>
              <a:rPr lang="en-US" dirty="0" smtClean="0">
                <a:cs typeface="Times New Roman" pitchFamily="18" charset="0"/>
              </a:rPr>
              <a:t> timescale</a:t>
            </a:r>
            <a:r>
              <a:rPr lang="en-US" dirty="0" smtClean="0"/>
              <a:t> </a:t>
            </a:r>
            <a:r>
              <a:rPr lang="en-US" dirty="0" smtClean="0"/>
              <a:t>obtained </a:t>
            </a:r>
            <a:r>
              <a:rPr lang="en-US" dirty="0" smtClean="0"/>
              <a:t>from exponential </a:t>
            </a:r>
            <a:r>
              <a:rPr lang="en-US" dirty="0" smtClean="0"/>
              <a:t>fit</a:t>
            </a:r>
          </a:p>
          <a:p>
            <a:r>
              <a:rPr lang="en-US" i="1" dirty="0"/>
              <a:t>q</a:t>
            </a:r>
            <a:r>
              <a:rPr lang="en-US" dirty="0" smtClean="0"/>
              <a:t> = scattering vector, with units 1/length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Use Stokes Einstein to obtain size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953586"/>
              </p:ext>
            </p:extLst>
          </p:nvPr>
        </p:nvGraphicFramePr>
        <p:xfrm>
          <a:off x="1043089" y="3721665"/>
          <a:ext cx="2418451" cy="635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Equation" r:id="rId3" imgW="1206500" imgH="317500" progId="Equation.3">
                  <p:embed/>
                </p:oleObj>
              </mc:Choice>
              <mc:Fallback>
                <p:oleObj name="Equation" r:id="rId3" imgW="12065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3089" y="3721665"/>
                        <a:ext cx="2418451" cy="6359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397848"/>
              </p:ext>
            </p:extLst>
          </p:nvPr>
        </p:nvGraphicFramePr>
        <p:xfrm>
          <a:off x="4377566" y="3402640"/>
          <a:ext cx="3927475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Equation" r:id="rId5" imgW="1803400" imgH="635000" progId="Equation.3">
                  <p:embed/>
                </p:oleObj>
              </mc:Choice>
              <mc:Fallback>
                <p:oleObj name="Equation" r:id="rId5" imgW="1803400" imgH="63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7566" y="3402640"/>
                        <a:ext cx="3927475" cy="137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537677"/>
              </p:ext>
            </p:extLst>
          </p:nvPr>
        </p:nvGraphicFramePr>
        <p:xfrm>
          <a:off x="6589948" y="1206139"/>
          <a:ext cx="1189038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Equation" r:id="rId7" imgW="546100" imgH="444500" progId="Equation.3">
                  <p:embed/>
                </p:oleObj>
              </mc:Choice>
              <mc:Fallback>
                <p:oleObj name="Equation" r:id="rId7" imgW="5461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9948" y="1206139"/>
                        <a:ext cx="1189038" cy="966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543597"/>
              </p:ext>
            </p:extLst>
          </p:nvPr>
        </p:nvGraphicFramePr>
        <p:xfrm>
          <a:off x="1475401" y="5790366"/>
          <a:ext cx="2573338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Equation" r:id="rId9" imgW="1181100" imgH="457200" progId="Equation.3">
                  <p:embed/>
                </p:oleObj>
              </mc:Choice>
              <mc:Fallback>
                <p:oleObj name="Equation" r:id="rId9" imgW="1181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401" y="5790366"/>
                        <a:ext cx="2573338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027524"/>
              </p:ext>
            </p:extLst>
          </p:nvPr>
        </p:nvGraphicFramePr>
        <p:xfrm>
          <a:off x="4636966" y="5790366"/>
          <a:ext cx="334645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Equation" r:id="rId11" imgW="1536700" imgH="431800" progId="Equation.3">
                  <p:embed/>
                </p:oleObj>
              </mc:Choice>
              <mc:Fallback>
                <p:oleObj name="Equation" r:id="rId11" imgW="1536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6966" y="5790366"/>
                        <a:ext cx="3346450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4337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Exponentials</a:t>
            </a:r>
          </a:p>
          <a:p>
            <a:pPr lvl="1"/>
            <a:r>
              <a:rPr lang="en-US" dirty="0" smtClean="0"/>
              <a:t>Single, double, stretched</a:t>
            </a:r>
          </a:p>
          <a:p>
            <a:r>
              <a:rPr lang="en-US" dirty="0" err="1" smtClean="0"/>
              <a:t>Cumulant</a:t>
            </a:r>
            <a:r>
              <a:rPr lang="en-US" dirty="0" smtClean="0"/>
              <a:t> Analysis</a:t>
            </a:r>
          </a:p>
          <a:p>
            <a:r>
              <a:rPr lang="en-US" dirty="0" smtClean="0"/>
              <a:t>CONTIN/NNLS/Regularized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688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12" descr="M2BAB201rawcorr3-7-19-22-27-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5210" y="3705976"/>
            <a:ext cx="5349030" cy="3152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Exponentials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Single </a:t>
            </a:r>
            <a:r>
              <a:rPr lang="en-US" dirty="0" smtClean="0"/>
              <a:t>Exponential fit:</a:t>
            </a:r>
          </a:p>
          <a:p>
            <a:r>
              <a:rPr lang="en-US" dirty="0" smtClean="0"/>
              <a:t>Double </a:t>
            </a:r>
            <a:r>
              <a:rPr lang="en-US" dirty="0"/>
              <a:t>Exponential </a:t>
            </a:r>
            <a:r>
              <a:rPr lang="en-US" dirty="0" smtClean="0"/>
              <a:t>fit: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174984"/>
              </p:ext>
            </p:extLst>
          </p:nvPr>
        </p:nvGraphicFramePr>
        <p:xfrm>
          <a:off x="5020905" y="1402277"/>
          <a:ext cx="3082925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4" imgW="1130300" imgH="431800" progId="Equation.3">
                  <p:embed/>
                </p:oleObj>
              </mc:Choice>
              <mc:Fallback>
                <p:oleObj name="Equation" r:id="rId4" imgW="11303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20905" y="1402277"/>
                        <a:ext cx="3082925" cy="117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101506"/>
              </p:ext>
            </p:extLst>
          </p:nvPr>
        </p:nvGraphicFramePr>
        <p:xfrm>
          <a:off x="1716106" y="2615185"/>
          <a:ext cx="5507037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6" imgW="2019300" imgH="469900" progId="Equation.3">
                  <p:embed/>
                </p:oleObj>
              </mc:Choice>
              <mc:Fallback>
                <p:oleObj name="Equation" r:id="rId6" imgW="20193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16106" y="2615185"/>
                        <a:ext cx="5507037" cy="1281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7952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cs typeface="Times New Roman" pitchFamily="18" charset="0"/>
              </a:rPr>
              <a:t>Cumulant</a:t>
            </a:r>
            <a:r>
              <a:rPr lang="en-US" dirty="0" smtClean="0">
                <a:cs typeface="Times New Roman" pitchFamily="18" charset="0"/>
              </a:rPr>
              <a:t> Analysis </a:t>
            </a:r>
            <a:endParaRPr lang="en-US" dirty="0" smtClean="0"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199" y="1358366"/>
            <a:ext cx="4517207" cy="549963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Obtain 1, 2, or 3 parameters </a:t>
            </a:r>
            <a:r>
              <a:rPr lang="en-US" dirty="0" smtClean="0"/>
              <a:t>to  </a:t>
            </a:r>
            <a:r>
              <a:rPr lang="en-US" b="1" i="1" dirty="0" smtClean="0"/>
              <a:t>generate</a:t>
            </a:r>
            <a:r>
              <a:rPr lang="en-US" dirty="0" smtClean="0"/>
              <a:t> </a:t>
            </a:r>
            <a:r>
              <a:rPr lang="en-US" dirty="0"/>
              <a:t>size distribution</a:t>
            </a:r>
          </a:p>
          <a:p>
            <a:r>
              <a:rPr lang="en-US" dirty="0" smtClean="0"/>
              <a:t>First order (single exponential)</a:t>
            </a:r>
          </a:p>
          <a:p>
            <a:pPr lvl="1"/>
            <a:r>
              <a:rPr lang="en-US" dirty="0" smtClean="0"/>
              <a:t>One parameter (average time)</a:t>
            </a:r>
          </a:p>
          <a:p>
            <a:r>
              <a:rPr lang="en-US" dirty="0" smtClean="0"/>
              <a:t>Second order</a:t>
            </a:r>
            <a:endParaRPr lang="en-US" dirty="0"/>
          </a:p>
          <a:p>
            <a:pPr lvl="1"/>
            <a:r>
              <a:rPr lang="en-US" dirty="0" smtClean="0"/>
              <a:t>Two parameters (average time and u2 related to width)</a:t>
            </a:r>
          </a:p>
          <a:p>
            <a:r>
              <a:rPr lang="en-US" dirty="0" smtClean="0"/>
              <a:t>Third order</a:t>
            </a:r>
          </a:p>
          <a:p>
            <a:pPr lvl="1"/>
            <a:r>
              <a:rPr lang="en-US" dirty="0" smtClean="0"/>
              <a:t>Three parameters </a:t>
            </a:r>
            <a:r>
              <a:rPr lang="en-US" dirty="0"/>
              <a:t>(average </a:t>
            </a:r>
            <a:r>
              <a:rPr lang="en-US" dirty="0" smtClean="0"/>
              <a:t>time, u2 </a:t>
            </a:r>
            <a:r>
              <a:rPr lang="en-US" dirty="0"/>
              <a:t>related to </a:t>
            </a:r>
            <a:r>
              <a:rPr lang="en-US" dirty="0" smtClean="0"/>
              <a:t>width, u3 to skew)</a:t>
            </a:r>
            <a:endParaRPr lang="en-US" dirty="0"/>
          </a:p>
          <a:p>
            <a:r>
              <a:rPr lang="en-US" dirty="0" smtClean="0"/>
              <a:t>Assumptions</a:t>
            </a:r>
          </a:p>
          <a:p>
            <a:pPr lvl="1"/>
            <a:r>
              <a:rPr lang="en-US" dirty="0" smtClean="0"/>
              <a:t>Gaussian distribution</a:t>
            </a:r>
          </a:p>
          <a:p>
            <a:r>
              <a:rPr lang="en-US" dirty="0" err="1" smtClean="0"/>
              <a:t>Polydispersity</a:t>
            </a:r>
            <a:r>
              <a:rPr lang="en-US" dirty="0" smtClean="0"/>
              <a:t> Index</a:t>
            </a:r>
          </a:p>
          <a:p>
            <a:pPr lvl="1"/>
            <a:r>
              <a:rPr lang="en-US" dirty="0" smtClean="0"/>
              <a:t>Alternative to 2</a:t>
            </a:r>
            <a:r>
              <a:rPr lang="en-US" baseline="30000" dirty="0" smtClean="0"/>
              <a:t>nd</a:t>
            </a:r>
            <a:r>
              <a:rPr lang="en-US" dirty="0" smtClean="0"/>
              <a:t> moment</a:t>
            </a:r>
          </a:p>
          <a:p>
            <a:pPr lvl="1"/>
            <a:r>
              <a:rPr lang="en-US" b="1" i="1" dirty="0" smtClean="0"/>
              <a:t>NOT PDI of polymer MWs</a:t>
            </a:r>
            <a:endParaRPr lang="en-US" b="1" i="1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886687" y="2090493"/>
            <a:ext cx="401242" cy="402169"/>
          </a:xfrm>
          <a:prstGeom prst="ellipse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080665"/>
              </p:ext>
            </p:extLst>
          </p:nvPr>
        </p:nvGraphicFramePr>
        <p:xfrm>
          <a:off x="5496077" y="1664612"/>
          <a:ext cx="2944812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4" imgW="1079500" imgH="317500" progId="Equation.3">
                  <p:embed/>
                </p:oleObj>
              </mc:Choice>
              <mc:Fallback>
                <p:oleObj name="Equation" r:id="rId4" imgW="10795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96077" y="1664612"/>
                        <a:ext cx="2944812" cy="865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179545"/>
              </p:ext>
            </p:extLst>
          </p:nvPr>
        </p:nvGraphicFramePr>
        <p:xfrm>
          <a:off x="4878575" y="2656663"/>
          <a:ext cx="3984625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6" imgW="1460500" imgH="317500" progId="Equation.3">
                  <p:embed/>
                </p:oleObj>
              </mc:Choice>
              <mc:Fallback>
                <p:oleObj name="Equation" r:id="rId6" imgW="14605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78575" y="2656663"/>
                        <a:ext cx="3984625" cy="865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Oval 18"/>
          <p:cNvSpPr>
            <a:spLocks noChangeAspect="1"/>
          </p:cNvSpPr>
          <p:nvPr/>
        </p:nvSpPr>
        <p:spPr>
          <a:xfrm>
            <a:off x="7880324" y="2913251"/>
            <a:ext cx="455980" cy="457033"/>
          </a:xfrm>
          <a:prstGeom prst="ellipse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7262927" y="3089661"/>
            <a:ext cx="401242" cy="402169"/>
          </a:xfrm>
          <a:prstGeom prst="ellipse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957314"/>
              </p:ext>
            </p:extLst>
          </p:nvPr>
        </p:nvGraphicFramePr>
        <p:xfrm>
          <a:off x="4176525" y="3632417"/>
          <a:ext cx="4989513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8" imgW="1828800" imgH="317500" progId="Equation.3">
                  <p:embed/>
                </p:oleObj>
              </mc:Choice>
              <mc:Fallback>
                <p:oleObj name="Equation" r:id="rId8" imgW="18288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76525" y="3632417"/>
                        <a:ext cx="4989513" cy="865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Oval 23"/>
          <p:cNvSpPr>
            <a:spLocks noChangeAspect="1"/>
          </p:cNvSpPr>
          <p:nvPr/>
        </p:nvSpPr>
        <p:spPr>
          <a:xfrm>
            <a:off x="7186004" y="3877137"/>
            <a:ext cx="455980" cy="457033"/>
          </a:xfrm>
          <a:prstGeom prst="ellipse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6568607" y="4053547"/>
            <a:ext cx="401242" cy="402169"/>
          </a:xfrm>
          <a:prstGeom prst="ellipse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8238044" y="3870768"/>
            <a:ext cx="455980" cy="457033"/>
          </a:xfrm>
          <a:prstGeom prst="ellipse">
            <a:avLst/>
          </a:prstGeom>
          <a:noFill/>
          <a:ln w="381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639060"/>
              </p:ext>
            </p:extLst>
          </p:nvPr>
        </p:nvGraphicFramePr>
        <p:xfrm>
          <a:off x="4445008" y="4690002"/>
          <a:ext cx="4400551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10" imgW="1612900" imgH="406400" progId="Equation.3">
                  <p:embed/>
                </p:oleObj>
              </mc:Choice>
              <mc:Fallback>
                <p:oleObj name="Equation" r:id="rId10" imgW="16129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45008" y="4690002"/>
                        <a:ext cx="4400551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434669"/>
              </p:ext>
            </p:extLst>
          </p:nvPr>
        </p:nvGraphicFramePr>
        <p:xfrm>
          <a:off x="5669660" y="5833359"/>
          <a:ext cx="2287587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12" imgW="838200" imgH="342900" progId="Equation.3">
                  <p:embed/>
                </p:oleObj>
              </mc:Choice>
              <mc:Fallback>
                <p:oleObj name="Equation" r:id="rId12" imgW="838200" imgH="342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669660" y="5833359"/>
                        <a:ext cx="2287587" cy="93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129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1" grpId="0" animBg="1"/>
      <p:bldP spid="24" grpId="0" animBg="1"/>
      <p:bldP spid="27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Times New Roman" pitchFamily="18" charset="0"/>
              </a:rPr>
              <a:t>CONTIN/NNLS/Regularized</a:t>
            </a:r>
            <a:endParaRPr lang="en-US" dirty="0" smtClean="0">
              <a:cs typeface="Times New Roman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774064"/>
              </p:ext>
            </p:extLst>
          </p:nvPr>
        </p:nvGraphicFramePr>
        <p:xfrm>
          <a:off x="4633922" y="1328684"/>
          <a:ext cx="4364038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4" imgW="1600200" imgH="368300" progId="Equation.3">
                  <p:embed/>
                </p:oleObj>
              </mc:Choice>
              <mc:Fallback>
                <p:oleObj name="Equation" r:id="rId4" imgW="16002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33922" y="1328684"/>
                        <a:ext cx="4364038" cy="1004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90833"/>
              </p:ext>
            </p:extLst>
          </p:nvPr>
        </p:nvGraphicFramePr>
        <p:xfrm>
          <a:off x="4713120" y="2483555"/>
          <a:ext cx="4267200" cy="651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tion" r:id="rId6" imgW="1828800" imgH="279400" progId="Equation.3">
                  <p:embed/>
                </p:oleObj>
              </mc:Choice>
              <mc:Fallback>
                <p:oleObj name="Equation" r:id="rId6" imgW="18288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13120" y="2483555"/>
                        <a:ext cx="4267200" cy="651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04800" y="2430632"/>
            <a:ext cx="3678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  <a:cs typeface="Times New Roman" pitchFamily="18" charset="0"/>
              </a:rPr>
              <a:t>E</a:t>
            </a:r>
            <a:r>
              <a:rPr lang="en-US" sz="2400" dirty="0" smtClean="0">
                <a:latin typeface="+mj-lt"/>
                <a:cs typeface="Times New Roman" pitchFamily="18" charset="0"/>
              </a:rPr>
              <a:t>xtract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time scale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distribution directly: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  <p:pic>
        <p:nvPicPr>
          <p:cNvPr id="28" name="Picture 27" descr="2contins-pa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59482"/>
            <a:ext cx="4572000" cy="3498518"/>
          </a:xfrm>
          <a:prstGeom prst="rect">
            <a:avLst/>
          </a:prstGeom>
        </p:spPr>
      </p:pic>
      <p:pic>
        <p:nvPicPr>
          <p:cNvPr id="30" name="Picture 29" descr="2contins-gfit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69" y="3352800"/>
            <a:ext cx="4572000" cy="349851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0" y="1364715"/>
            <a:ext cx="4475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Times New Roman" pitchFamily="18" charset="0"/>
              </a:rPr>
              <a:t>Variations on a theme: fit using sum of </a:t>
            </a:r>
            <a:r>
              <a:rPr lang="en-US" sz="2400" b="1" i="1" dirty="0" smtClean="0">
                <a:latin typeface="+mj-lt"/>
                <a:cs typeface="Times New Roman" pitchFamily="18" charset="0"/>
              </a:rPr>
              <a:t>many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exponential decays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20814" y="3624852"/>
            <a:ext cx="2589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Data with fits</a:t>
            </a:r>
            <a:endParaRPr lang="en-US" sz="2400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18428" y="3629891"/>
            <a:ext cx="2589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Results</a:t>
            </a:r>
            <a:endParaRPr lang="en-US" sz="2400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270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231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Pros &amp; Cons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Result of fits are </a:t>
            </a:r>
            <a:r>
              <a:rPr lang="en-US" b="1" i="1" dirty="0" smtClean="0">
                <a:solidFill>
                  <a:srgbClr val="008000"/>
                </a:solidFill>
              </a:rPr>
              <a:t>complete size distribution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Methods are fairly sensitive to noise in </a:t>
            </a:r>
            <a:r>
              <a:rPr lang="en-US" i="1" dirty="0" smtClean="0">
                <a:solidFill>
                  <a:schemeClr val="accent6"/>
                </a:solidFill>
              </a:rPr>
              <a:t>G: 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Inverse Laplace transform is ill-posed problem</a:t>
            </a:r>
          </a:p>
          <a:p>
            <a:pPr lvl="1"/>
            <a:endParaRPr lang="en-US" i="1" dirty="0" smtClean="0"/>
          </a:p>
          <a:p>
            <a:r>
              <a:rPr lang="en-US" dirty="0" smtClean="0"/>
              <a:t>References, from </a:t>
            </a:r>
            <a:r>
              <a:rPr lang="en-US" dirty="0" smtClean="0">
                <a:hlinkClick r:id="rId2"/>
              </a:rPr>
              <a:t>s</a:t>
            </a:r>
            <a:r>
              <a:rPr lang="en-US" dirty="0">
                <a:hlinkClick r:id="rId2"/>
              </a:rPr>
              <a:t>-</a:t>
            </a:r>
            <a:r>
              <a:rPr lang="en-US" dirty="0" smtClean="0">
                <a:hlinkClick r:id="rId2"/>
              </a:rPr>
              <a:t>provencher.com</a:t>
            </a:r>
            <a:r>
              <a:rPr lang="en-US" dirty="0" smtClean="0"/>
              <a:t>, include</a:t>
            </a:r>
          </a:p>
          <a:p>
            <a:pPr lvl="1"/>
            <a:r>
              <a:rPr lang="en-US" dirty="0" smtClean="0"/>
              <a:t>CONTIN: A general purpose constrained regularization program for inverting noisy linear algebraic and integral equations. </a:t>
            </a:r>
            <a:r>
              <a:rPr lang="en-US" i="1" dirty="0" err="1" smtClean="0"/>
              <a:t>Comput</a:t>
            </a:r>
            <a:r>
              <a:rPr lang="en-US" i="1" dirty="0" smtClean="0"/>
              <a:t>. Phys. </a:t>
            </a:r>
            <a:r>
              <a:rPr lang="en-US" i="1" dirty="0" err="1" smtClean="0"/>
              <a:t>Commun</a:t>
            </a:r>
            <a:r>
              <a:rPr lang="en-US" i="1" dirty="0" smtClean="0"/>
              <a:t>. </a:t>
            </a:r>
            <a:r>
              <a:rPr lang="en-US" b="1" dirty="0" smtClean="0"/>
              <a:t>27</a:t>
            </a:r>
            <a:r>
              <a:rPr lang="en-US" dirty="0" smtClean="0"/>
              <a:t>, 229 (1982).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Times New Roman" pitchFamily="18" charset="0"/>
              </a:rPr>
              <a:t>CONTIN/NNLS/Regularized</a:t>
            </a:r>
            <a:endParaRPr lang="en-US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122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79351"/>
              </p:ext>
            </p:extLst>
          </p:nvPr>
        </p:nvGraphicFramePr>
        <p:xfrm>
          <a:off x="4343400" y="5504774"/>
          <a:ext cx="1676400" cy="1075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Equation" r:id="rId4" imgW="673100" imgH="431800" progId="Equation.3">
                  <p:embed/>
                </p:oleObj>
              </mc:Choice>
              <mc:Fallback>
                <p:oleObj name="Equation" r:id="rId4" imgW="673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43400" y="5504774"/>
                        <a:ext cx="1676400" cy="1075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39374"/>
              </p:ext>
            </p:extLst>
          </p:nvPr>
        </p:nvGraphicFramePr>
        <p:xfrm>
          <a:off x="4267200" y="4971374"/>
          <a:ext cx="200068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6" imgW="749300" imgH="228600" progId="Equation.3">
                  <p:embed/>
                </p:oleObj>
              </mc:Choice>
              <mc:Fallback>
                <p:oleObj name="Equation" r:id="rId6" imgW="749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67200" y="4971374"/>
                        <a:ext cx="2000685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Times New Roman" pitchFamily="18" charset="0"/>
              </a:rPr>
              <a:t>How Small Can DLS Measure?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1583292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Times New Roman" pitchFamily="18" charset="0"/>
              </a:rPr>
              <a:t>In water; 532 nm; 90</a:t>
            </a:r>
            <a:r>
              <a:rPr lang="en-US" sz="2400" baseline="30000" dirty="0" smtClean="0">
                <a:latin typeface="+mj-lt"/>
                <a:cs typeface="Times New Roman" pitchFamily="18" charset="0"/>
              </a:rPr>
              <a:t>0</a:t>
            </a:r>
            <a:endParaRPr lang="en-US" sz="2400" baseline="30000" dirty="0">
              <a:latin typeface="+mj-lt"/>
              <a:cs typeface="Times New Roman" pitchFamily="18" charset="0"/>
            </a:endParaRPr>
          </a:p>
        </p:txBody>
      </p:sp>
      <p:pic>
        <p:nvPicPr>
          <p:cNvPr id="11" name="Picture 10" descr="test.jpg"/>
          <p:cNvPicPr>
            <a:picLocks noChangeAspect="1"/>
          </p:cNvPicPr>
          <p:nvPr/>
        </p:nvPicPr>
        <p:blipFill>
          <a:blip r:embed="rId8" cstate="print"/>
          <a:srcRect l="3221" r="6049"/>
          <a:stretch>
            <a:fillRect/>
          </a:stretch>
        </p:blipFill>
        <p:spPr>
          <a:xfrm>
            <a:off x="152399" y="1400009"/>
            <a:ext cx="5472444" cy="3459883"/>
          </a:xfrm>
          <a:prstGeom prst="rect">
            <a:avLst/>
          </a:prstGeom>
        </p:spPr>
      </p:pic>
      <p:sp>
        <p:nvSpPr>
          <p:cNvPr id="19" name="Right Brace 18"/>
          <p:cNvSpPr/>
          <p:nvPr/>
        </p:nvSpPr>
        <p:spPr>
          <a:xfrm>
            <a:off x="6324600" y="5047574"/>
            <a:ext cx="304800" cy="15240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86600" y="5019535"/>
            <a:ext cx="182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  <a:cs typeface="Times New Roman" pitchFamily="18" charset="0"/>
              </a:rPr>
              <a:t>Particle size measurement : </a:t>
            </a:r>
            <a:r>
              <a:rPr lang="en-US" sz="2000" b="1" i="1" dirty="0" smtClean="0">
                <a:latin typeface="+mj-lt"/>
                <a:cs typeface="Times New Roman" pitchFamily="18" charset="0"/>
              </a:rPr>
              <a:t>spherical approximation</a:t>
            </a:r>
            <a:endParaRPr lang="en-US" sz="20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200400" y="5145444"/>
            <a:ext cx="2286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715000" y="6190574"/>
            <a:ext cx="2286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553606"/>
              </p:ext>
            </p:extLst>
          </p:nvPr>
        </p:nvGraphicFramePr>
        <p:xfrm>
          <a:off x="609600" y="5617351"/>
          <a:ext cx="2538663" cy="1176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9" imgW="1041400" imgH="482600" progId="Equation.3">
                  <p:embed/>
                </p:oleObj>
              </mc:Choice>
              <mc:Fallback>
                <p:oleObj name="Equation" r:id="rId9" imgW="10414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9600" y="5617351"/>
                        <a:ext cx="2538663" cy="11764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537795"/>
              </p:ext>
            </p:extLst>
          </p:nvPr>
        </p:nvGraphicFramePr>
        <p:xfrm>
          <a:off x="228600" y="5003105"/>
          <a:ext cx="34290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Equation" r:id="rId11" imgW="1257300" imgH="203200" progId="Equation.3">
                  <p:embed/>
                </p:oleObj>
              </mc:Choice>
              <mc:Fallback>
                <p:oleObj name="Equation" r:id="rId11" imgW="1257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8600" y="5003105"/>
                        <a:ext cx="3429000" cy="554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2286000" y="3793092"/>
            <a:ext cx="3810000" cy="0"/>
          </a:xfrm>
          <a:prstGeom prst="straightConnector1">
            <a:avLst/>
          </a:prstGeom>
          <a:ln w="76200"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91200" y="3488292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Times New Roman" pitchFamily="18" charset="0"/>
              </a:rPr>
              <a:t>10</a:t>
            </a:r>
            <a:r>
              <a:rPr lang="en-US" sz="2400" baseline="30000" dirty="0" smtClean="0">
                <a:latin typeface="+mj-lt"/>
                <a:cs typeface="Times New Roman" pitchFamily="18" charset="0"/>
              </a:rPr>
              <a:t>-2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ms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smtClean="0">
                <a:latin typeface="+mj-lt"/>
                <a:cs typeface="Times New Roman" pitchFamily="18" charset="0"/>
                <a:sym typeface="Wingdings"/>
              </a:rPr>
              <a:t>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~2 nm</a:t>
            </a:r>
            <a:endParaRPr lang="en-US" sz="2400" baseline="30000" dirty="0">
              <a:latin typeface="+mj-lt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2480" y="1202046"/>
            <a:ext cx="4418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Times New Roman" pitchFamily="18" charset="0"/>
              </a:rPr>
              <a:t>Limited mainly by the shortest measurable timescale</a:t>
            </a:r>
            <a:endParaRPr lang="en-US" sz="2400" baseline="300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196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18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2327</TotalTime>
  <Words>358</Words>
  <Application>Microsoft Macintosh PowerPoint</Application>
  <PresentationFormat>On-screen Show (4:3)</PresentationFormat>
  <Paragraphs>65</Paragraphs>
  <Slides>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Equation</vt:lpstr>
      <vt:lpstr>Microsoft Equation</vt:lpstr>
      <vt:lpstr>Data Analysis Options</vt:lpstr>
      <vt:lpstr>Recall: DLS Basics</vt:lpstr>
      <vt:lpstr>Size Measurement Equations</vt:lpstr>
      <vt:lpstr>Fitting options</vt:lpstr>
      <vt:lpstr>Fitting Exponentials</vt:lpstr>
      <vt:lpstr>Cumulant Analysis </vt:lpstr>
      <vt:lpstr>CONTIN/NNLS/Regularized</vt:lpstr>
      <vt:lpstr>CONTIN/NNLS/Regularized</vt:lpstr>
      <vt:lpstr>How Small Can DLS Measure?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Analysis Options</dc:title>
  <dc:creator>Sara Hashmi</dc:creator>
  <cp:lastModifiedBy>Sara Hashmi</cp:lastModifiedBy>
  <cp:revision>15</cp:revision>
  <dcterms:created xsi:type="dcterms:W3CDTF">2017-02-24T18:27:18Z</dcterms:created>
  <dcterms:modified xsi:type="dcterms:W3CDTF">2017-02-26T21:50:32Z</dcterms:modified>
</cp:coreProperties>
</file>