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3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3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1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4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9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0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9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7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8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9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FC5F-2EC3-E148-A5DD-9393598EE48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5975-DAA2-3A43-A46E-ACB9EA854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8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4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Considerations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i="1" dirty="0" smtClean="0">
                <a:solidFill>
                  <a:schemeClr val="bg1">
                    <a:lumMod val="75000"/>
                  </a:schemeClr>
                </a:solidFill>
              </a:rPr>
              <a:t>786</a:t>
            </a:r>
            <a:endParaRPr lang="en-US" sz="7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5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6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Concentration</a:t>
            </a:r>
          </a:p>
          <a:p>
            <a:pPr lvl="1"/>
            <a:r>
              <a:rPr lang="en-US" dirty="0" smtClean="0"/>
              <a:t>Size does not depend on concentration</a:t>
            </a:r>
          </a:p>
          <a:p>
            <a:pPr lvl="1"/>
            <a:r>
              <a:rPr lang="en-US" dirty="0" smtClean="0"/>
              <a:t>Often there is a large concentration range that gives good results for any given sample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measuring a new sample: start with a stock solution, prepare several dilutions (on a log scale) and test before picking an optimal one</a:t>
            </a:r>
          </a:p>
          <a:p>
            <a:r>
              <a:rPr lang="en-US" dirty="0" smtClean="0"/>
              <a:t>Sample turbidity</a:t>
            </a:r>
          </a:p>
          <a:p>
            <a:pPr lvl="1"/>
            <a:r>
              <a:rPr lang="en-US" dirty="0" smtClean="0"/>
              <a:t>Ideally want ‘single scattering’ events</a:t>
            </a:r>
          </a:p>
          <a:p>
            <a:pPr lvl="1"/>
            <a:r>
              <a:rPr lang="en-US" dirty="0" smtClean="0"/>
              <a:t>Turbid samples can be measured by DWS, back scattering</a:t>
            </a:r>
          </a:p>
        </p:txBody>
      </p:sp>
    </p:spTree>
    <p:extLst>
      <p:ext uri="{BB962C8B-B14F-4D97-AF65-F5344CB8AC3E}">
        <p14:creationId xmlns:p14="http://schemas.microsoft.com/office/powerpoint/2010/main" val="1096578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Dust &amp; Vibrations &amp; Cleanliness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6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Dust</a:t>
            </a:r>
          </a:p>
          <a:p>
            <a:pPr lvl="1"/>
            <a:r>
              <a:rPr lang="en-US" dirty="0" smtClean="0"/>
              <a:t>The perfect size to scatter light</a:t>
            </a:r>
          </a:p>
          <a:p>
            <a:pPr lvl="1"/>
            <a:r>
              <a:rPr lang="en-US" dirty="0" smtClean="0"/>
              <a:t>Can adversely affect results</a:t>
            </a:r>
          </a:p>
          <a:p>
            <a:r>
              <a:rPr lang="en-US" dirty="0" smtClean="0"/>
              <a:t>Vibrations</a:t>
            </a:r>
          </a:p>
          <a:p>
            <a:pPr lvl="1"/>
            <a:r>
              <a:rPr lang="en-US" dirty="0" smtClean="0"/>
              <a:t>Instrument has a built-in vibration damper</a:t>
            </a:r>
          </a:p>
          <a:p>
            <a:pPr lvl="1"/>
            <a:r>
              <a:rPr lang="en-US" dirty="0" smtClean="0"/>
              <a:t>Still: Do not place objects on top of box</a:t>
            </a:r>
          </a:p>
          <a:p>
            <a:pPr lvl="1"/>
            <a:r>
              <a:rPr lang="en-US" dirty="0" smtClean="0"/>
              <a:t>Avoid strong vibrations (e.g. hitting the table)</a:t>
            </a:r>
          </a:p>
          <a:p>
            <a:r>
              <a:rPr lang="en-US" dirty="0" smtClean="0"/>
              <a:t>Clean Sample</a:t>
            </a:r>
          </a:p>
          <a:p>
            <a:pPr lvl="1"/>
            <a:r>
              <a:rPr lang="en-US" dirty="0" smtClean="0"/>
              <a:t>Filtered samples</a:t>
            </a:r>
          </a:p>
          <a:p>
            <a:pPr lvl="1"/>
            <a:r>
              <a:rPr lang="en-US" dirty="0" smtClean="0"/>
              <a:t>Cleaned Vials</a:t>
            </a:r>
          </a:p>
          <a:p>
            <a:r>
              <a:rPr lang="en-US" dirty="0" smtClean="0"/>
              <a:t>Clean Solvent</a:t>
            </a:r>
          </a:p>
          <a:p>
            <a:pPr lvl="1"/>
            <a:r>
              <a:rPr lang="en-US" dirty="0" smtClean="0"/>
              <a:t>When measured should reveal “nothing”</a:t>
            </a:r>
          </a:p>
        </p:txBody>
      </p:sp>
    </p:spTree>
    <p:extLst>
      <p:ext uri="{BB962C8B-B14F-4D97-AF65-F5344CB8AC3E}">
        <p14:creationId xmlns:p14="http://schemas.microsoft.com/office/powerpoint/2010/main" val="399783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particles scatter </a:t>
            </a:r>
            <a:r>
              <a:rPr lang="en-US" dirty="0" err="1" smtClean="0"/>
              <a:t>isotropically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arge particles preferentially scatter in the forward direction</a:t>
            </a:r>
          </a:p>
          <a:p>
            <a:r>
              <a:rPr lang="en-US" dirty="0" smtClean="0"/>
              <a:t>Measurement at ~150</a:t>
            </a:r>
            <a:r>
              <a:rPr lang="en-US" baseline="30000" dirty="0" smtClean="0"/>
              <a:t>0</a:t>
            </a:r>
            <a:r>
              <a:rPr lang="en-US" dirty="0" smtClean="0"/>
              <a:t> (b</a:t>
            </a:r>
            <a:r>
              <a:rPr lang="en-US" dirty="0" smtClean="0"/>
              <a:t>ack scattering) can be used to observe small particles even when small numbers of larger ones are present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40655" y="5330493"/>
            <a:ext cx="456456" cy="45637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94911" y="6348537"/>
            <a:ext cx="345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Particles less than ~10-20 nm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75910" y="5560956"/>
            <a:ext cx="1382640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6"/>
          </p:cNvCxnSpPr>
          <p:nvPr/>
        </p:nvCxnSpPr>
        <p:spPr>
          <a:xfrm>
            <a:off x="4697111" y="5558680"/>
            <a:ext cx="3969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78806" y="5814712"/>
            <a:ext cx="0" cy="402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631950" y="5109389"/>
            <a:ext cx="283464" cy="283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43737" y="5558680"/>
            <a:ext cx="3969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72439" y="4908311"/>
            <a:ext cx="0" cy="402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016729" y="5109389"/>
            <a:ext cx="283464" cy="283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51796" y="5731751"/>
            <a:ext cx="283464" cy="283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024585" y="5745254"/>
            <a:ext cx="283464" cy="283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47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t auto save menu.bmp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7" t="25189" b="41453"/>
          <a:stretch/>
        </p:blipFill>
        <p:spPr>
          <a:xfrm>
            <a:off x="2271007" y="4193644"/>
            <a:ext cx="4797748" cy="2427703"/>
          </a:xfrm>
          <a:prstGeom prst="rect">
            <a:avLst/>
          </a:prstGeom>
        </p:spPr>
      </p:pic>
      <p:pic>
        <p:nvPicPr>
          <p:cNvPr id="5" name="Picture 4" descr="set auto save menu.bmp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89" r="68371" b="41453"/>
          <a:stretch/>
        </p:blipFill>
        <p:spPr>
          <a:xfrm>
            <a:off x="79384" y="99213"/>
            <a:ext cx="4590497" cy="3631142"/>
          </a:xfrm>
          <a:prstGeom prst="rect">
            <a:avLst/>
          </a:prstGeom>
        </p:spPr>
      </p:pic>
      <p:pic>
        <p:nvPicPr>
          <p:cNvPr id="6" name="Picture 5" descr="simple fit example 1.bmp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74" r="69359" b="40187"/>
          <a:stretch/>
        </p:blipFill>
        <p:spPr>
          <a:xfrm>
            <a:off x="4669881" y="99213"/>
            <a:ext cx="4358159" cy="363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6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both correlation function and amount of scattered light when judging data quality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Noisy data can be improved by:</a:t>
            </a:r>
          </a:p>
          <a:p>
            <a:pPr lvl="1"/>
            <a:r>
              <a:rPr lang="en-US" dirty="0" smtClean="0"/>
              <a:t>Increasing incident intensity</a:t>
            </a:r>
          </a:p>
          <a:p>
            <a:pPr lvl="1"/>
            <a:r>
              <a:rPr lang="en-US" dirty="0" smtClean="0"/>
              <a:t>Longer collection times </a:t>
            </a:r>
          </a:p>
          <a:p>
            <a:pPr lvl="1"/>
            <a:r>
              <a:rPr lang="en-US" dirty="0" smtClean="0"/>
              <a:t>Increasing concentration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962628"/>
              </p:ext>
            </p:extLst>
          </p:nvPr>
        </p:nvGraphicFramePr>
        <p:xfrm>
          <a:off x="1277938" y="3206168"/>
          <a:ext cx="162083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508000" imgH="215900" progId="Equation.3">
                  <p:embed/>
                </p:oleObj>
              </mc:Choice>
              <mc:Fallback>
                <p:oleObj name="Equation" r:id="rId3" imgW="508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7938" y="3206168"/>
                        <a:ext cx="1620837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62723"/>
              </p:ext>
            </p:extLst>
          </p:nvPr>
        </p:nvGraphicFramePr>
        <p:xfrm>
          <a:off x="4140792" y="2797916"/>
          <a:ext cx="4857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152400" imgH="215900" progId="Equation.3">
                  <p:embed/>
                </p:oleObj>
              </mc:Choice>
              <mc:Fallback>
                <p:oleObj name="Equation" r:id="rId5" imgW="152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0792" y="2797916"/>
                        <a:ext cx="485775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011217"/>
              </p:ext>
            </p:extLst>
          </p:nvPr>
        </p:nvGraphicFramePr>
        <p:xfrm>
          <a:off x="4140792" y="3664446"/>
          <a:ext cx="5667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7" imgW="177800" imgH="165100" progId="Equation.3">
                  <p:embed/>
                </p:oleObj>
              </mc:Choice>
              <mc:Fallback>
                <p:oleObj name="Equation" r:id="rId7" imgW="1778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40792" y="3664446"/>
                        <a:ext cx="566738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81043" y="2674623"/>
            <a:ext cx="2740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Incident laser intensity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81043" y="3658266"/>
            <a:ext cx="3322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“</a:t>
            </a:r>
            <a:r>
              <a:rPr lang="en-US" sz="2400" dirty="0" err="1" smtClean="0"/>
              <a:t>scatterers</a:t>
            </a:r>
            <a:r>
              <a:rPr lang="en-US" sz="2400" dirty="0" smtClean="0"/>
              <a:t>” </a:t>
            </a:r>
          </a:p>
          <a:p>
            <a:r>
              <a:rPr lang="en-US" sz="2400" dirty="0" smtClean="0"/>
              <a:t>~ concentration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540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221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</vt:lpstr>
      <vt:lpstr>Practical Considerations</vt:lpstr>
      <vt:lpstr>Sample Preparation</vt:lpstr>
      <vt:lpstr>Dust &amp; Vibrations &amp; Cleanliness</vt:lpstr>
      <vt:lpstr>Angle of Measurement</vt:lpstr>
      <vt:lpstr>PowerPoint Presentation</vt:lpstr>
      <vt:lpstr>Adjusting intensity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Considerations</dc:title>
  <dc:creator>Sara Hashmi</dc:creator>
  <cp:lastModifiedBy>Sara Hashmi</cp:lastModifiedBy>
  <cp:revision>8</cp:revision>
  <dcterms:created xsi:type="dcterms:W3CDTF">2017-02-26T06:31:22Z</dcterms:created>
  <dcterms:modified xsi:type="dcterms:W3CDTF">2017-02-26T17:40:35Z</dcterms:modified>
</cp:coreProperties>
</file>