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72" r:id="rId4"/>
    <p:sldId id="263" r:id="rId5"/>
    <p:sldId id="281" r:id="rId6"/>
    <p:sldId id="280" r:id="rId7"/>
    <p:sldId id="275" r:id="rId8"/>
    <p:sldId id="259" r:id="rId9"/>
    <p:sldId id="274" r:id="rId10"/>
    <p:sldId id="258" r:id="rId11"/>
    <p:sldId id="257" r:id="rId12"/>
    <p:sldId id="283" r:id="rId13"/>
    <p:sldId id="284" r:id="rId14"/>
    <p:sldId id="261" r:id="rId15"/>
    <p:sldId id="262" r:id="rId16"/>
    <p:sldId id="285" r:id="rId17"/>
    <p:sldId id="286" r:id="rId18"/>
    <p:sldId id="288" r:id="rId19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33" autoAdjust="0"/>
  </p:normalViewPr>
  <p:slideViewPr>
    <p:cSldViewPr snapToGrid="0" snapToObjects="1">
      <p:cViewPr varScale="1">
        <p:scale>
          <a:sx n="48" d="100"/>
          <a:sy n="48" d="100"/>
        </p:scale>
        <p:origin x="-1904" y="-10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9618-A1C5-9D46-B280-E8E5D70E122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EC7-D247-0442-BA2D-5F86352CE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8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9618-A1C5-9D46-B280-E8E5D70E122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EC7-D247-0442-BA2D-5F86352CE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5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9618-A1C5-9D46-B280-E8E5D70E122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EC7-D247-0442-BA2D-5F86352CE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5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9618-A1C5-9D46-B280-E8E5D70E122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EC7-D247-0442-BA2D-5F86352CE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2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9618-A1C5-9D46-B280-E8E5D70E122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EC7-D247-0442-BA2D-5F86352CE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5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9618-A1C5-9D46-B280-E8E5D70E122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EC7-D247-0442-BA2D-5F86352CE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1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9618-A1C5-9D46-B280-E8E5D70E122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EC7-D247-0442-BA2D-5F86352CE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1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9618-A1C5-9D46-B280-E8E5D70E122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EC7-D247-0442-BA2D-5F86352CE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6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9618-A1C5-9D46-B280-E8E5D70E122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EC7-D247-0442-BA2D-5F86352CE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1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9618-A1C5-9D46-B280-E8E5D70E122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EC7-D247-0442-BA2D-5F86352CE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1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9618-A1C5-9D46-B280-E8E5D70E122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EC7-D247-0442-BA2D-5F86352CE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7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B9618-A1C5-9D46-B280-E8E5D70E122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1EC7-D247-0442-BA2D-5F86352CE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3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rtup message question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8293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5856623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Start Screen: Select Yes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8970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ipt popup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829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750779"/>
            <a:ext cx="7772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Script </a:t>
            </a:r>
            <a:r>
              <a:rPr lang="en-US" sz="2800" dirty="0" smtClean="0"/>
              <a:t>Popup:</a:t>
            </a:r>
          </a:p>
          <a:p>
            <a:pPr algn="ctr"/>
            <a:r>
              <a:rPr lang="en-US" sz="2800" dirty="0" smtClean="0"/>
              <a:t>Adjust highlighted Quantities as Desired</a:t>
            </a:r>
          </a:p>
          <a:p>
            <a:pPr algn="ctr"/>
            <a:r>
              <a:rPr lang="en-US" sz="2800" dirty="0" smtClean="0"/>
              <a:t>Recommendations</a:t>
            </a:r>
            <a:r>
              <a:rPr lang="en-US" sz="2800" dirty="0" smtClean="0"/>
              <a:t>:</a:t>
            </a:r>
            <a:endParaRPr lang="en-US" sz="2800" dirty="0" smtClean="0"/>
          </a:p>
          <a:p>
            <a:pPr algn="ctr"/>
            <a:r>
              <a:rPr lang="en-US" sz="2800" dirty="0" smtClean="0"/>
              <a:t>Duration: 30 seconds </a:t>
            </a:r>
          </a:p>
          <a:p>
            <a:pPr algn="ctr"/>
            <a:r>
              <a:rPr lang="en-US" sz="2800" dirty="0" smtClean="0"/>
              <a:t>(</a:t>
            </a:r>
            <a:r>
              <a:rPr lang="en-US" sz="2800" dirty="0" smtClean="0"/>
              <a:t>adjust </a:t>
            </a:r>
            <a:r>
              <a:rPr lang="en-US" sz="2800" dirty="0" smtClean="0"/>
              <a:t>between 10 and 120 seconds, depending on sample</a:t>
            </a:r>
            <a:r>
              <a:rPr lang="en-US" sz="2800" dirty="0" smtClean="0"/>
              <a:t>)</a:t>
            </a:r>
            <a:endParaRPr lang="en-US" sz="2800" dirty="0"/>
          </a:p>
          <a:p>
            <a:pPr algn="ctr"/>
            <a:r>
              <a:rPr lang="en-US" sz="2800" dirty="0" err="1" smtClean="0"/>
              <a:t>AutoScale</a:t>
            </a:r>
            <a:r>
              <a:rPr lang="en-US" sz="2800" dirty="0" smtClean="0"/>
              <a:t>: 0 (for “off”)</a:t>
            </a:r>
          </a:p>
          <a:p>
            <a:pPr algn="ctr"/>
            <a:r>
              <a:rPr lang="en-US" sz="2800" dirty="0" err="1" smtClean="0"/>
              <a:t>PostWait</a:t>
            </a:r>
            <a:r>
              <a:rPr lang="en-US" sz="2800" dirty="0" smtClean="0"/>
              <a:t>: 0 (unless longer time course is desired)</a:t>
            </a:r>
          </a:p>
          <a:p>
            <a:pPr algn="ctr"/>
            <a:r>
              <a:rPr lang="en-US" sz="2800" dirty="0" smtClean="0"/>
              <a:t>Angle: 90 (default; </a:t>
            </a:r>
            <a:r>
              <a:rPr lang="en-US" sz="2800" dirty="0" smtClean="0"/>
              <a:t>adjust </a:t>
            </a:r>
            <a:r>
              <a:rPr lang="en-US" sz="2800" dirty="0" smtClean="0"/>
              <a:t>to 150 for backscattering</a:t>
            </a:r>
            <a:r>
              <a:rPr lang="en-US" sz="2800" dirty="0" smtClean="0"/>
              <a:t>)</a:t>
            </a:r>
            <a:endParaRPr lang="en-US" sz="2800" dirty="0"/>
          </a:p>
          <a:p>
            <a:pPr algn="ctr"/>
            <a:r>
              <a:rPr lang="en-US" sz="2800" dirty="0" smtClean="0"/>
              <a:t>For </a:t>
            </a:r>
            <a:r>
              <a:rPr lang="en-US" sz="2800" dirty="0" err="1" smtClean="0"/>
              <a:t>i</a:t>
            </a:r>
            <a:r>
              <a:rPr lang="en-US" sz="2800" dirty="0" smtClean="0"/>
              <a:t>=1 to xx </a:t>
            </a:r>
            <a:r>
              <a:rPr lang="en-US" sz="2800" dirty="0" smtClean="0"/>
              <a:t>number of runs</a:t>
            </a:r>
            <a:endParaRPr lang="en-US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850356" y="1106218"/>
            <a:ext cx="3666035" cy="14954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54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ipt popup compile save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829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856623"/>
            <a:ext cx="77724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You may be prompted to Save your script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NOTE: Choosing YES saves your protocol/instructions only (i.e., the lookup table)</a:t>
            </a:r>
          </a:p>
          <a:p>
            <a:pPr algn="ctr"/>
            <a:r>
              <a:rPr lang="en-US" sz="2800" dirty="0" smtClean="0"/>
              <a:t>This step does NOT save any data that will be taken.</a:t>
            </a:r>
          </a:p>
        </p:txBody>
      </p:sp>
    </p:spTree>
    <p:extLst>
      <p:ext uri="{BB962C8B-B14F-4D97-AF65-F5344CB8AC3E}">
        <p14:creationId xmlns:p14="http://schemas.microsoft.com/office/powerpoint/2010/main" val="4199735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ipt popup filename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829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856623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Choose </a:t>
            </a:r>
            <a:r>
              <a:rPr lang="en-US" sz="2800" dirty="0" smtClean="0"/>
              <a:t>a filename to save the data to be collected</a:t>
            </a:r>
          </a:p>
          <a:p>
            <a:pPr algn="ctr"/>
            <a:r>
              <a:rPr lang="en-US" sz="2800" dirty="0" smtClean="0"/>
              <a:t>Use the folder icon to navigate </a:t>
            </a:r>
            <a:r>
              <a:rPr lang="en-US" sz="2800" dirty="0" smtClean="0"/>
              <a:t>to your folder </a:t>
            </a:r>
            <a:endParaRPr lang="en-US" sz="2800" dirty="0"/>
          </a:p>
          <a:p>
            <a:pPr algn="ctr"/>
            <a:r>
              <a:rPr lang="en-US" sz="2800" dirty="0" smtClean="0"/>
              <a:t>The </a:t>
            </a:r>
            <a:r>
              <a:rPr lang="en-US" sz="2800" dirty="0" smtClean="0"/>
              <a:t>filename chosen will save a “summary” file of </a:t>
            </a:r>
            <a:r>
              <a:rPr lang="en-US" sz="2800" dirty="0" smtClean="0"/>
              <a:t>results for all </a:t>
            </a:r>
            <a:r>
              <a:rPr lang="en-US" sz="2800" dirty="0" smtClean="0"/>
              <a:t>runs in the script.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86382" y="3873770"/>
            <a:ext cx="2782054" cy="432437"/>
          </a:xfrm>
          <a:prstGeom prst="roundRect">
            <a:avLst/>
          </a:prstGeom>
          <a:noFill/>
          <a:ln w="76200"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43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ipt popup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829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856623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Choose “Compile &amp; Run” to Populate Look-Up Table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886199" y="1144950"/>
            <a:ext cx="3568751" cy="1415742"/>
          </a:xfrm>
          <a:prstGeom prst="roundRect">
            <a:avLst/>
          </a:prstGeom>
          <a:noFill/>
          <a:ln w="76200"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22536" y="596083"/>
            <a:ext cx="666827" cy="432437"/>
          </a:xfrm>
          <a:prstGeom prst="roundRect">
            <a:avLst/>
          </a:prstGeom>
          <a:noFill/>
          <a:ln w="76200"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39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et auto save menu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829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856623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Choose File </a:t>
            </a:r>
            <a:r>
              <a:rPr lang="en-US" sz="2800" dirty="0" smtClean="0">
                <a:sym typeface="Wingdings"/>
              </a:rPr>
              <a:t> Set </a:t>
            </a:r>
            <a:r>
              <a:rPr lang="en-US" sz="2800" dirty="0" err="1" smtClean="0">
                <a:sym typeface="Wingdings"/>
              </a:rPr>
              <a:t>Autosave</a:t>
            </a:r>
            <a:r>
              <a:rPr lang="en-US" sz="2800" dirty="0" smtClean="0">
                <a:sym typeface="Wingdings"/>
              </a:rPr>
              <a:t> </a:t>
            </a:r>
          </a:p>
          <a:p>
            <a:pPr algn="ctr"/>
            <a:r>
              <a:rPr lang="en-US" sz="2800" dirty="0" smtClean="0">
                <a:sym typeface="Wingdings"/>
              </a:rPr>
              <a:t>To save each run individually</a:t>
            </a:r>
            <a:endParaRPr lang="en-US" sz="2800" dirty="0" smtClean="0">
              <a:sym typeface="Wingdings"/>
            </a:endParaRPr>
          </a:p>
          <a:p>
            <a:pPr algn="ctr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52614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t auto save popup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829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856623"/>
            <a:ext cx="77724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Select the Check box “Use AutoSave…”</a:t>
            </a:r>
          </a:p>
          <a:p>
            <a:pPr algn="ctr"/>
            <a:r>
              <a:rPr lang="en-US" sz="2800" dirty="0" smtClean="0">
                <a:sym typeface="Wingdings"/>
              </a:rPr>
              <a:t>Navigate to your folder if needed</a:t>
            </a:r>
          </a:p>
          <a:p>
            <a:pPr algn="ctr"/>
            <a:r>
              <a:rPr lang="en-US" sz="2800" dirty="0" smtClean="0">
                <a:sym typeface="Wingdings"/>
              </a:rPr>
              <a:t>Choose a Filename</a:t>
            </a:r>
            <a:endParaRPr lang="en-US" sz="2800" dirty="0" smtClean="0">
              <a:sym typeface="Wingdings"/>
            </a:endParaRPr>
          </a:p>
          <a:p>
            <a:pPr algn="ctr"/>
            <a:r>
              <a:rPr lang="en-US" sz="2800" dirty="0" smtClean="0"/>
              <a:t>A number will be appended to each file; 1 per run</a:t>
            </a:r>
          </a:p>
          <a:p>
            <a:pPr algn="ctr"/>
            <a:r>
              <a:rPr lang="en-US" sz="2800" dirty="0" smtClean="0"/>
              <a:t>e.g. </a:t>
            </a:r>
            <a:r>
              <a:rPr lang="en-US" sz="2800" dirty="0"/>
              <a:t>f</a:t>
            </a:r>
            <a:r>
              <a:rPr lang="en-US" sz="2800" dirty="0" smtClean="0"/>
              <a:t>or 10 runs, number will range from 0000-0009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10494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asurement in progress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8293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897258" y="379864"/>
            <a:ext cx="1532336" cy="432437"/>
          </a:xfrm>
          <a:prstGeom prst="roundRect">
            <a:avLst/>
          </a:prstGeom>
          <a:noFill/>
          <a:ln w="76200"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5856623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Intensity</a:t>
            </a:r>
          </a:p>
          <a:p>
            <a:pPr algn="ctr"/>
            <a:r>
              <a:rPr lang="en-US" sz="3200" dirty="0" smtClean="0"/>
              <a:t>Green Blinking – OK </a:t>
            </a:r>
          </a:p>
          <a:p>
            <a:pPr algn="ctr"/>
            <a:r>
              <a:rPr lang="en-US" sz="3200" dirty="0" smtClean="0"/>
              <a:t>Red Blinking – Overflow the Detector – need to lower the incident intensity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1871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asurement in progress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8293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0" y="1570598"/>
            <a:ext cx="3863048" cy="17899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5856623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Correlation Data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Ideally: clean plateau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1871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asurement in progress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8293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63048" y="1570598"/>
            <a:ext cx="3863048" cy="17899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5856623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Intensity as a function of time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Beware intermittent spikes: might indicate dust particles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4278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rtup found and initialize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829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856623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Software confirms communication with instrument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7933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mpty home screen no data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829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856623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Bottom </a:t>
            </a:r>
            <a:r>
              <a:rPr lang="en-US" sz="2400" b="1" dirty="0" smtClean="0"/>
              <a:t>Row:</a:t>
            </a:r>
          </a:p>
          <a:p>
            <a:pPr algn="ctr"/>
            <a:r>
              <a:rPr lang="en-US" sz="2400" dirty="0" smtClean="0"/>
              <a:t>“Angle” is a control: 90 is default; double click here to move detector if desired</a:t>
            </a:r>
          </a:p>
          <a:p>
            <a:pPr algn="ctr"/>
            <a:r>
              <a:rPr lang="en-US" sz="2400" dirty="0" smtClean="0"/>
              <a:t>“Wavelength” indicates green laser: do NOT adjust</a:t>
            </a:r>
          </a:p>
          <a:p>
            <a:pPr algn="ctr"/>
            <a:r>
              <a:rPr lang="en-US" sz="2400" dirty="0" smtClean="0"/>
              <a:t>Default solvent is WATER, with “Index” and “Viscosity” as Indicated</a:t>
            </a:r>
          </a:p>
          <a:p>
            <a:pPr algn="ctr"/>
            <a:r>
              <a:rPr lang="en-US" sz="2400" dirty="0" smtClean="0"/>
              <a:t>“Temp” is an indicator, measured in the sample chamber</a:t>
            </a:r>
          </a:p>
          <a:p>
            <a:pPr algn="ctr"/>
            <a:r>
              <a:rPr lang="en-US" sz="2400" dirty="0" smtClean="0"/>
              <a:t>“Diode” is an indicator: control knob is on the laser line (see instructions)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5037203"/>
            <a:ext cx="7772401" cy="432437"/>
          </a:xfrm>
          <a:prstGeom prst="roundRect">
            <a:avLst/>
          </a:prstGeom>
          <a:noFill/>
          <a:ln w="76200"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98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mple popup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829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856623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If your solvent is NOT water</a:t>
            </a:r>
          </a:p>
          <a:p>
            <a:pPr algn="ctr"/>
            <a:r>
              <a:rPr lang="en-US" sz="2400" dirty="0" smtClean="0"/>
              <a:t>Choose “Sample” either from Bottom Row or from Top Menu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Pop-up window shows solvent options, along with refractive index and viscosity, both required for size measurements.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Dropdown menu provides other options or choose “Create New Solvent”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-1" y="5037203"/>
            <a:ext cx="7772401" cy="432437"/>
          </a:xfrm>
          <a:prstGeom prst="roundRect">
            <a:avLst/>
          </a:prstGeom>
          <a:noFill/>
          <a:ln w="76200"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35469" y="49974"/>
            <a:ext cx="666827" cy="432437"/>
          </a:xfrm>
          <a:prstGeom prst="roundRect">
            <a:avLst/>
          </a:prstGeom>
          <a:noFill/>
          <a:ln w="76200"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17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mple popup dropdown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829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856623"/>
            <a:ext cx="77724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Dropdown menu provides other options </a:t>
            </a:r>
            <a:endParaRPr lang="en-US" sz="2800" dirty="0"/>
          </a:p>
          <a:p>
            <a:pPr algn="ctr"/>
            <a:r>
              <a:rPr lang="en-US" sz="2800" dirty="0" smtClean="0"/>
              <a:t>Or choose “Create New Solvent” and input:</a:t>
            </a:r>
          </a:p>
          <a:p>
            <a:pPr algn="ctr"/>
            <a:r>
              <a:rPr lang="en-US" sz="2800" dirty="0" smtClean="0"/>
              <a:t>Solvent name</a:t>
            </a:r>
          </a:p>
          <a:p>
            <a:pPr algn="ctr"/>
            <a:r>
              <a:rPr lang="en-US" sz="2800" dirty="0" smtClean="0"/>
              <a:t>Refractive Index</a:t>
            </a:r>
          </a:p>
          <a:p>
            <a:pPr algn="ctr"/>
            <a:r>
              <a:rPr lang="en-US" sz="2800" dirty="0" smtClean="0"/>
              <a:t>Viscosity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2237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relator setup menu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829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856623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Setup Measurement Protocol:</a:t>
            </a:r>
          </a:p>
          <a:p>
            <a:pPr algn="ctr"/>
            <a:r>
              <a:rPr lang="en-US" sz="2800" dirty="0" smtClean="0"/>
              <a:t>Setup </a:t>
            </a:r>
            <a:r>
              <a:rPr lang="en-US" sz="2800" dirty="0" smtClean="0">
                <a:sym typeface="Wingdings"/>
              </a:rPr>
              <a:t> ALV </a:t>
            </a:r>
            <a:r>
              <a:rPr lang="en-US" sz="2800" dirty="0" err="1" smtClean="0">
                <a:sym typeface="Wingdings"/>
              </a:rPr>
              <a:t>Correlator</a:t>
            </a:r>
            <a:r>
              <a:rPr lang="en-US" sz="2800" dirty="0" smtClean="0">
                <a:sym typeface="Wingdings"/>
              </a:rPr>
              <a:t> Setup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9131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tup popup correlation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829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856623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Popup Window, First Tab: Correlation</a:t>
            </a:r>
          </a:p>
          <a:p>
            <a:pPr algn="ctr"/>
            <a:r>
              <a:rPr lang="en-US" sz="2800" dirty="0" smtClean="0"/>
              <a:t>Choose “Single” and “Cross”</a:t>
            </a:r>
          </a:p>
        </p:txBody>
      </p:sp>
    </p:spTree>
    <p:extLst>
      <p:ext uri="{BB962C8B-B14F-4D97-AF65-F5344CB8AC3E}">
        <p14:creationId xmlns:p14="http://schemas.microsoft.com/office/powerpoint/2010/main" val="3920773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etup popup scaling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829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856623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Popup Window, Second Tab: Scaling</a:t>
            </a:r>
          </a:p>
          <a:p>
            <a:pPr algn="ctr"/>
            <a:r>
              <a:rPr lang="en-US" sz="2800" dirty="0" smtClean="0"/>
              <a:t>Choose “Off” in Dropdown Menu</a:t>
            </a:r>
          </a:p>
        </p:txBody>
      </p:sp>
    </p:spTree>
    <p:extLst>
      <p:ext uri="{BB962C8B-B14F-4D97-AF65-F5344CB8AC3E}">
        <p14:creationId xmlns:p14="http://schemas.microsoft.com/office/powerpoint/2010/main" val="1004027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tup popup edit script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829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856623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Popup Window, Third Tab: Duration &amp; Runs</a:t>
            </a:r>
          </a:p>
          <a:p>
            <a:pPr algn="ctr"/>
            <a:r>
              <a:rPr lang="en-US" sz="2800" dirty="0" smtClean="0"/>
              <a:t>Select Box “Create Experiment Schedule via Script”</a:t>
            </a:r>
          </a:p>
          <a:p>
            <a:pPr algn="ctr"/>
            <a:r>
              <a:rPr lang="en-US" sz="2800" dirty="0" smtClean="0"/>
              <a:t>Then select “Edit Script”</a:t>
            </a:r>
          </a:p>
        </p:txBody>
      </p:sp>
    </p:spTree>
    <p:extLst>
      <p:ext uri="{BB962C8B-B14F-4D97-AF65-F5344CB8AC3E}">
        <p14:creationId xmlns:p14="http://schemas.microsoft.com/office/powerpoint/2010/main" val="945073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466</Words>
  <Application>Microsoft Macintosh PowerPoint</Application>
  <PresentationFormat>Custom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Hashmi</dc:creator>
  <cp:lastModifiedBy>Sara Hashmi</cp:lastModifiedBy>
  <cp:revision>7</cp:revision>
  <dcterms:created xsi:type="dcterms:W3CDTF">2016-04-14T19:39:36Z</dcterms:created>
  <dcterms:modified xsi:type="dcterms:W3CDTF">2017-02-26T16:36:08Z</dcterms:modified>
</cp:coreProperties>
</file>