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4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18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4" r:id="rId3"/>
    <p:sldId id="317" r:id="rId4"/>
    <p:sldId id="294" r:id="rId5"/>
    <p:sldId id="303" r:id="rId6"/>
    <p:sldId id="302" r:id="rId7"/>
    <p:sldId id="295" r:id="rId8"/>
    <p:sldId id="296" r:id="rId9"/>
    <p:sldId id="297" r:id="rId10"/>
    <p:sldId id="258" r:id="rId11"/>
    <p:sldId id="291" r:id="rId12"/>
    <p:sldId id="292" r:id="rId13"/>
    <p:sldId id="304" r:id="rId14"/>
    <p:sldId id="316" r:id="rId15"/>
    <p:sldId id="293" r:id="rId16"/>
    <p:sldId id="259" r:id="rId17"/>
    <p:sldId id="287" r:id="rId18"/>
    <p:sldId id="270" r:id="rId19"/>
    <p:sldId id="288" r:id="rId20"/>
    <p:sldId id="260" r:id="rId21"/>
    <p:sldId id="261" r:id="rId22"/>
    <p:sldId id="283" r:id="rId23"/>
    <p:sldId id="318" r:id="rId24"/>
    <p:sldId id="319" r:id="rId25"/>
    <p:sldId id="301" r:id="rId26"/>
    <p:sldId id="263" r:id="rId27"/>
    <p:sldId id="264" r:id="rId28"/>
    <p:sldId id="266" r:id="rId29"/>
    <p:sldId id="267" r:id="rId30"/>
    <p:sldId id="269" r:id="rId31"/>
    <p:sldId id="320" r:id="rId32"/>
    <p:sldId id="32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5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8" Type="http://schemas.openxmlformats.org/officeDocument/2006/relationships/image" Target="../media/image36.emf"/><Relationship Id="rId1" Type="http://schemas.openxmlformats.org/officeDocument/2006/relationships/image" Target="../media/image29.emf"/><Relationship Id="rId2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w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7" Type="http://schemas.openxmlformats.org/officeDocument/2006/relationships/image" Target="../media/image42.emf"/><Relationship Id="rId1" Type="http://schemas.openxmlformats.org/officeDocument/2006/relationships/image" Target="../media/image38.wmf"/><Relationship Id="rId2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D33AB-D506-DC4F-940F-37330F4835A1}" type="datetimeFigureOut">
              <a:rPr lang="en-US" smtClean="0"/>
              <a:t>2/26/17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A9908-7819-D346-812E-6E8DA54CB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299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0A034-AE63-4B48-A1B4-FE7425AD2683}" type="datetimeFigureOut">
              <a:rPr lang="en-US" smtClean="0"/>
              <a:t>2/26/17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3412D-57F3-2D41-9F37-758B034A7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454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en.wikipedia.org</a:t>
            </a:r>
            <a:r>
              <a:rPr lang="en-US" dirty="0" smtClean="0"/>
              <a:t>/wiki/Soap</a:t>
            </a:r>
          </a:p>
          <a:p>
            <a:r>
              <a:rPr lang="en-US" dirty="0" smtClean="0"/>
              <a:t>https://encrypted-tbn2.gstatic.com/</a:t>
            </a:r>
            <a:r>
              <a:rPr lang="en-US" dirty="0" err="1" smtClean="0"/>
              <a:t>images?q</a:t>
            </a:r>
            <a:r>
              <a:rPr lang="en-US" dirty="0" smtClean="0"/>
              <a:t>=tbn:ANd9GcR3zMql6EU-kk57thy7DYsUjX-cekAJDRNKNA2WPk-wh26BoM04QA</a:t>
            </a:r>
          </a:p>
          <a:p>
            <a:r>
              <a:rPr lang="en-US" dirty="0" smtClean="0"/>
              <a:t>Bubbles: http://</a:t>
            </a:r>
            <a:r>
              <a:rPr lang="en-US" dirty="0" err="1" smtClean="0"/>
              <a:t>www.soaphistory.net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65C4A-E4CD-404F-B05F-AF032A4873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8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saylordotorg.github.io</a:t>
            </a:r>
            <a:r>
              <a:rPr lang="en-US" dirty="0" smtClean="0"/>
              <a:t>/text_general-chemistry-principles-patterns-and-applications-v1.0/s15-02-intermolecular-forces.html</a:t>
            </a:r>
          </a:p>
          <a:p>
            <a:r>
              <a:rPr lang="en-US" dirty="0" smtClean="0"/>
              <a:t>Chloroform has a fixed dipole</a:t>
            </a:r>
            <a:r>
              <a:rPr lang="en-US" baseline="0" dirty="0" smtClean="0"/>
              <a:t> moment</a:t>
            </a:r>
          </a:p>
          <a:p>
            <a:r>
              <a:rPr lang="en-US" baseline="0" dirty="0" smtClean="0"/>
              <a:t>Acetonitrile also has a fixed dipole moment CH3CtriplebondN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3412D-57F3-2D41-9F37-758B034A7C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5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http://www.malvern.com/LabEng/industry/colloids/dlvo_theory.htm</a:t>
            </a:r>
          </a:p>
          <a:p>
            <a:r>
              <a:rPr lang="en-US">
                <a:latin typeface="Calibri" charset="0"/>
              </a:rPr>
              <a:t>http://www.ncl.ac.uk/dental/oralbiol/oralenv/tutorials/electrostatic.htm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4266F1-90AE-5548-B323-F388279CA97F}" type="slidenum">
              <a:rPr lang="en-US" sz="1200">
                <a:latin typeface="Calibri" charset="0"/>
                <a:cs typeface="Arial" charset="0"/>
              </a:rPr>
              <a:pPr eaLnBrk="1" hangingPunct="1"/>
              <a:t>18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https://</a:t>
            </a:r>
            <a:r>
              <a:rPr lang="en-US" dirty="0" err="1" smtClean="0">
                <a:latin typeface="Calibri" charset="0"/>
              </a:rPr>
              <a:t>www.researchgate.net</a:t>
            </a:r>
            <a:r>
              <a:rPr lang="en-US" dirty="0" smtClean="0">
                <a:latin typeface="Calibri" charset="0"/>
              </a:rPr>
              <a:t>/publication/236186356_Iron_Oxide_Nanoadsorbents_for_Removal_of_Various_Pollutants_from_Wastewater_An_Overview</a:t>
            </a:r>
            <a:endParaRPr lang="en-US" dirty="0">
              <a:latin typeface="Calibri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4266F1-90AE-5548-B323-F388279CA97F}" type="slidenum">
              <a:rPr lang="en-US" sz="1200">
                <a:latin typeface="Calibri" charset="0"/>
                <a:cs typeface="Arial" charset="0"/>
              </a:rPr>
              <a:pPr eaLnBrk="1" hangingPunct="1"/>
              <a:t>20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Force balance is f=</a:t>
            </a:r>
            <a:r>
              <a:rPr lang="en-US" dirty="0" err="1">
                <a:latin typeface="Calibri" charset="0"/>
              </a:rPr>
              <a:t>qE</a:t>
            </a:r>
            <a:r>
              <a:rPr lang="en-US" dirty="0">
                <a:latin typeface="Calibri" charset="0"/>
              </a:rPr>
              <a:t>=</a:t>
            </a:r>
            <a:r>
              <a:rPr lang="en-US" dirty="0" err="1">
                <a:latin typeface="Calibri" charset="0"/>
              </a:rPr>
              <a:t>QeE</a:t>
            </a:r>
            <a:r>
              <a:rPr lang="en-US" dirty="0">
                <a:latin typeface="Calibri" charset="0"/>
              </a:rPr>
              <a:t> = f=6 pi*eta*a*v </a:t>
            </a:r>
            <a:r>
              <a:rPr lang="en-US" dirty="0">
                <a:latin typeface="Calibri" charset="0"/>
                <a:sym typeface="Wingdings" charset="0"/>
              </a:rPr>
              <a:t> </a:t>
            </a:r>
            <a:r>
              <a:rPr lang="en-US" dirty="0" err="1">
                <a:latin typeface="Calibri" charset="0"/>
                <a:sym typeface="Wingdings" charset="0"/>
              </a:rPr>
              <a:t>QeE</a:t>
            </a:r>
            <a:r>
              <a:rPr lang="en-US" dirty="0">
                <a:latin typeface="Calibri" charset="0"/>
                <a:sym typeface="Wingdings" charset="0"/>
              </a:rPr>
              <a:t>=6pi*eta*a*v  v/E = </a:t>
            </a:r>
            <a:r>
              <a:rPr lang="en-US" dirty="0" err="1">
                <a:latin typeface="Calibri" charset="0"/>
                <a:sym typeface="Wingdings" charset="0"/>
              </a:rPr>
              <a:t>Qe</a:t>
            </a:r>
            <a:r>
              <a:rPr lang="en-US" dirty="0">
                <a:latin typeface="Calibri" charset="0"/>
                <a:sym typeface="Wingdings" charset="0"/>
              </a:rPr>
              <a:t>/6pi*eta*</a:t>
            </a:r>
            <a:r>
              <a:rPr lang="en-US" dirty="0" smtClean="0">
                <a:latin typeface="Calibri" charset="0"/>
                <a:sym typeface="Wingdings" charset="0"/>
              </a:rPr>
              <a:t>a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  <a:sym typeface="Wingdings" charset="0"/>
              </a:rPr>
              <a:t>Mobility</a:t>
            </a:r>
            <a:r>
              <a:rPr lang="en-US" baseline="0" dirty="0" smtClean="0">
                <a:latin typeface="Calibri" charset="0"/>
                <a:sym typeface="Wingdings" charset="0"/>
              </a:rPr>
              <a:t> in the transport sense is always velocity dividing by the applied field</a:t>
            </a:r>
            <a:endParaRPr lang="en-US" dirty="0">
              <a:latin typeface="Calibri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3F0D08-C1E1-4E4B-AD8D-A86188E1676C}" type="slidenum">
              <a:rPr lang="en-US" sz="1200">
                <a:latin typeface="Calibri" charset="0"/>
              </a:rPr>
              <a:pPr eaLnBrk="1" hangingPunct="1"/>
              <a:t>21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Force balance is f=qE=QeE = f=6 pi*eta*a*v </a:t>
            </a:r>
            <a:r>
              <a:rPr lang="en-US">
                <a:latin typeface="Calibri" charset="0"/>
                <a:sym typeface="Wingdings" charset="0"/>
              </a:rPr>
              <a:t> QeE=6pi*eta*a*v  v/E = Qe/6pi*eta*a</a:t>
            </a:r>
            <a:endParaRPr lang="en-US">
              <a:latin typeface="Calibri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3F0D08-C1E1-4E4B-AD8D-A86188E1676C}" type="slidenum">
              <a:rPr lang="en-US" sz="1200">
                <a:latin typeface="Calibri" charset="0"/>
              </a:rPr>
              <a:pPr eaLnBrk="1" hangingPunct="1"/>
              <a:t>22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openi.nlm.nih.gov</a:t>
            </a:r>
            <a:r>
              <a:rPr lang="en-US" dirty="0" smtClean="0"/>
              <a:t>/</a:t>
            </a:r>
            <a:r>
              <a:rPr lang="en-US" dirty="0" err="1" smtClean="0"/>
              <a:t>detailedresult.php?img</a:t>
            </a:r>
            <a:r>
              <a:rPr lang="en-US" dirty="0" smtClean="0"/>
              <a:t>=PMC2911333_zbc0331026020003&amp;req=4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3412D-57F3-2D41-9F37-758B034A7C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20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Align pictures – P10805… 37, 52, 59, 641, 572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A02E69-44BD-2640-806C-915161903DF0}" type="slidenum">
              <a:rPr lang="en-US" sz="1200">
                <a:latin typeface="Calibri" charset="0"/>
              </a:rPr>
              <a:pPr eaLnBrk="1" hangingPunct="1"/>
              <a:t>26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943AF9F-2517-EE4E-9F71-57DEBE2DA18D}" type="slidenum">
              <a:rPr lang="en-US" sz="1200">
                <a:latin typeface="Calibri" charset="0"/>
              </a:rPr>
              <a:pPr eaLnBrk="1" hangingPunct="1"/>
              <a:t>27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3B082C-1FD7-6A44-A348-23C58D712B45}" type="slidenum">
              <a:rPr lang="en-US" sz="1200">
                <a:latin typeface="Calibri" charset="0"/>
              </a:rPr>
              <a:pPr eaLnBrk="1" hangingPunct="1"/>
              <a:t>28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econutssoap.com</a:t>
            </a:r>
            <a:r>
              <a:rPr lang="en-US" dirty="0" smtClean="0"/>
              <a:t>/</a:t>
            </a:r>
            <a:r>
              <a:rPr lang="en-US" dirty="0" err="1" smtClean="0"/>
              <a:t>wp</a:t>
            </a:r>
            <a:r>
              <a:rPr lang="en-US" dirty="0" smtClean="0"/>
              <a:t>-content/uploads/2011/12/roll-up-mechanism-credit-</a:t>
            </a:r>
            <a:r>
              <a:rPr lang="en-US" dirty="0" err="1" smtClean="0"/>
              <a:t>scienceinthebox.gif</a:t>
            </a:r>
            <a:endParaRPr lang="en-US" dirty="0" smtClean="0"/>
          </a:p>
          <a:p>
            <a:r>
              <a:rPr lang="en-US" dirty="0" smtClean="0"/>
              <a:t>http://27.109.7.67:1111/</a:t>
            </a:r>
            <a:r>
              <a:rPr lang="en-US" dirty="0" err="1" smtClean="0"/>
              <a:t>econtent</a:t>
            </a:r>
            <a:r>
              <a:rPr lang="en-US" dirty="0" smtClean="0"/>
              <a:t>/lipids-I/soap-detergent_clip_image003.jpg</a:t>
            </a:r>
          </a:p>
          <a:p>
            <a:r>
              <a:rPr lang="en-US" dirty="0" smtClean="0"/>
              <a:t>https://encrypted-tbn0.gstatic.com/</a:t>
            </a:r>
            <a:r>
              <a:rPr lang="en-US" dirty="0" err="1" smtClean="0"/>
              <a:t>images?q</a:t>
            </a:r>
            <a:r>
              <a:rPr lang="en-US" dirty="0" smtClean="0"/>
              <a:t>=tbn:ANd9GcQMEB-tJOXABb-mVJ_QRMPjZJIXDsGiP47PgAlsH4Kz8i0M17psYg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 although strictly speaking just about any surfactant will do an adequate job at roll-up when studied as a nice scientific problem, most surfactants will be (a) poor </a:t>
            </a:r>
            <a:r>
              <a:rPr lang="en-US" dirty="0" err="1" smtClean="0"/>
              <a:t>stabilisers</a:t>
            </a:r>
            <a:r>
              <a:rPr lang="en-US" dirty="0" smtClean="0"/>
              <a:t> of the drops, (b) poor emulsifiers of the drops, (c) too attracted to the surface or all of the above. In other words, relying on roll-up is a recipe for disaster. Hence a focus on emulsification via HLD=0 or, for real sophisticates, finding "slow" polymeric surfactants that wrap around the rolled-up drop is going to be vital for effective cleaning.</a:t>
            </a:r>
          </a:p>
          <a:p>
            <a:r>
              <a:rPr lang="en-US" dirty="0" smtClean="0"/>
              <a:t>FROM  http://</a:t>
            </a:r>
            <a:r>
              <a:rPr lang="en-US" dirty="0" err="1" smtClean="0"/>
              <a:t>www.stevenabbott.co.uk</a:t>
            </a:r>
            <a:r>
              <a:rPr lang="en-US" dirty="0" smtClean="0"/>
              <a:t>/practical-surfactants/roll-</a:t>
            </a:r>
            <a:r>
              <a:rPr lang="en-US" dirty="0" err="1" smtClean="0"/>
              <a:t>up.php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See also https://</a:t>
            </a:r>
            <a:r>
              <a:rPr lang="en-US" dirty="0" err="1" smtClean="0"/>
              <a:t>www.surfactantassociates.com</a:t>
            </a:r>
            <a:r>
              <a:rPr lang="en-US" smtClean="0"/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65C4A-E4CD-404F-B05F-AF032A4873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56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smtClean="0"/>
              <a:t>Ester</a:t>
            </a:r>
          </a:p>
          <a:p>
            <a:r>
              <a:rPr lang="en-US" dirty="0" smtClean="0"/>
              <a:t>Fat + strong base = soap</a:t>
            </a:r>
            <a:r>
              <a:rPr lang="en-US" baseline="0" dirty="0" smtClean="0"/>
              <a:t> -- </a:t>
            </a:r>
            <a:r>
              <a:rPr lang="en-US" dirty="0" smtClean="0"/>
              <a:t>Fats are esters</a:t>
            </a:r>
            <a:r>
              <a:rPr lang="en-US" baseline="0" dirty="0" smtClean="0"/>
              <a:t> -- </a:t>
            </a:r>
            <a:r>
              <a:rPr lang="en-US" dirty="0" smtClean="0"/>
              <a:t>Base breaks the OR’ bond to form salts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65C4A-E4CD-404F-B05F-AF032A4873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54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en.wikipedia.org</a:t>
            </a:r>
            <a:r>
              <a:rPr lang="en-US" dirty="0" smtClean="0"/>
              <a:t>/wiki/Ester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65C4A-E4CD-404F-B05F-AF032A4873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54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econutssoap.com</a:t>
            </a:r>
            <a:r>
              <a:rPr lang="en-US" dirty="0" smtClean="0"/>
              <a:t>/</a:t>
            </a:r>
            <a:r>
              <a:rPr lang="en-US" dirty="0" err="1" smtClean="0"/>
              <a:t>wp</a:t>
            </a:r>
            <a:r>
              <a:rPr lang="en-US" dirty="0" smtClean="0"/>
              <a:t>-content/uploads/2011/12/roll-up-mechanism-credit-</a:t>
            </a:r>
            <a:r>
              <a:rPr lang="en-US" dirty="0" err="1" smtClean="0"/>
              <a:t>scienceinthebox.gif</a:t>
            </a:r>
            <a:endParaRPr lang="en-US" dirty="0" smtClean="0"/>
          </a:p>
          <a:p>
            <a:r>
              <a:rPr lang="en-US" dirty="0" smtClean="0"/>
              <a:t>http://27.109.7.67:1111/</a:t>
            </a:r>
            <a:r>
              <a:rPr lang="en-US" dirty="0" err="1" smtClean="0"/>
              <a:t>econtent</a:t>
            </a:r>
            <a:r>
              <a:rPr lang="en-US" dirty="0" smtClean="0"/>
              <a:t>/lipids-I/soap-detergent_clip_image003.jpg</a:t>
            </a:r>
          </a:p>
          <a:p>
            <a:r>
              <a:rPr lang="en-US" dirty="0" smtClean="0"/>
              <a:t>https://encrypted-tbn0.gstatic.com/</a:t>
            </a:r>
            <a:r>
              <a:rPr lang="en-US" dirty="0" err="1" smtClean="0"/>
              <a:t>images?q</a:t>
            </a:r>
            <a:r>
              <a:rPr lang="en-US" dirty="0" smtClean="0"/>
              <a:t>=tbn:ANd9GcQMEB-tJOXABb-mVJ_QRMPjZJIXDsGiP47PgAlsH4Kz8i0M17psYg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65C4A-E4CD-404F-B05F-AF032A4873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56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Fix the y axis negative exponents</a:t>
            </a: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EDE075-FDF2-834D-9608-716DE1C46D10}" type="slidenum">
              <a:rPr lang="en-US" sz="1200">
                <a:latin typeface="Calibri" charset="0"/>
              </a:rPr>
              <a:pPr eaLnBrk="1" hangingPunct="1"/>
              <a:t>11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Fix the y axis negative exponents</a:t>
            </a:r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AAD208-8B52-0944-9AD2-FAA9B214257F}" type="slidenum">
              <a:rPr lang="en-US" sz="1200">
                <a:latin typeface="Calibri" charset="0"/>
              </a:rPr>
              <a:pPr eaLnBrk="1" hangingPunct="1"/>
              <a:t>12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519D61-3885-8F4F-9DFF-06205D7479E7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79E7E0-E844-D447-A03A-29E77FFAFA65}" type="slidenum">
              <a:rPr lang="en-US" sz="1200">
                <a:latin typeface="Calibri" charset="0"/>
                <a:cs typeface="Arial" charset="0"/>
              </a:rPr>
              <a:pPr eaLnBrk="1" hangingPunct="1"/>
              <a:t>16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490E-1BC9-5B48-B5C8-C4E31FE96990}" type="datetime1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D82C-E107-F14A-B7EB-439756102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1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DEFC-72CD-1941-9A7B-23E2BAD2DE24}" type="datetime1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D82C-E107-F14A-B7EB-439756102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0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C369-44D3-4D43-B590-8086008AACD6}" type="datetime1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D82C-E107-F14A-B7EB-439756102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3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9632-3D4B-DB43-8BFF-A9E3707A6C04}" type="datetime1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D82C-E107-F14A-B7EB-439756102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7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1E56-FDF3-174E-A73F-4408DDD721A9}" type="datetime1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D82C-E107-F14A-B7EB-439756102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9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D75C-7F21-5241-BFCD-2516ADB7E2FF}" type="datetime1">
              <a:rPr lang="en-US" smtClean="0"/>
              <a:t>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D82C-E107-F14A-B7EB-439756102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1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762C-6C1F-A146-9E63-72FCE0BAEEBA}" type="datetime1">
              <a:rPr lang="en-US" smtClean="0"/>
              <a:t>2/26/17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D82C-E107-F14A-B7EB-439756102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8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3A64-A947-704A-8CB4-4E85815C29E7}" type="datetime1">
              <a:rPr lang="en-US" smtClean="0"/>
              <a:t>2/26/17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D82C-E107-F14A-B7EB-439756102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7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C0DA-9E9F-C545-8A74-6739466B1F4F}" type="datetime1">
              <a:rPr lang="en-US" smtClean="0"/>
              <a:t>2/26/17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D82C-E107-F14A-B7EB-439756102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0ED4-18A4-F941-BB99-E2FB39C9A011}" type="datetime1">
              <a:rPr lang="en-US" smtClean="0"/>
              <a:t>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D82C-E107-F14A-B7EB-439756102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8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9EB9-F030-394F-BB2D-A3A3656BBDB7}" type="datetime1">
              <a:rPr lang="en-US" smtClean="0"/>
              <a:t>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D82C-E107-F14A-B7EB-439756102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6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4EF20-AC0A-E14C-AFB6-43C573802DA1}" type="datetime1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CD82C-E107-F14A-B7EB-439756102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6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2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7.emf"/><Relationship Id="rId5" Type="http://schemas.openxmlformats.org/officeDocument/2006/relationships/image" Target="../media/image12.emf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36.emf"/><Relationship Id="rId10" Type="http://schemas.openxmlformats.org/officeDocument/2006/relationships/image" Target="../media/image31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32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33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34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35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3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wmf"/><Relationship Id="rId12" Type="http://schemas.openxmlformats.org/officeDocument/2006/relationships/oleObject" Target="../embeddings/oleObject14.bin"/><Relationship Id="rId13" Type="http://schemas.openxmlformats.org/officeDocument/2006/relationships/image" Target="../media/image40.emf"/><Relationship Id="rId14" Type="http://schemas.openxmlformats.org/officeDocument/2006/relationships/oleObject" Target="../embeddings/oleObject15.bin"/><Relationship Id="rId15" Type="http://schemas.openxmlformats.org/officeDocument/2006/relationships/image" Target="../media/image41.emf"/><Relationship Id="rId16" Type="http://schemas.openxmlformats.org/officeDocument/2006/relationships/oleObject" Target="../embeddings/oleObject16.bin"/><Relationship Id="rId17" Type="http://schemas.openxmlformats.org/officeDocument/2006/relationships/image" Target="../media/image4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38.w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39.w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30.wmf"/><Relationship Id="rId10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50.w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47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48.e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4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ubs.acs.org/action/showImage?doi=10.1021/la903127a&amp;iName=master.img-006.jpg&amp;type=master" TargetMode="External"/><Relationship Id="rId4" Type="http://schemas.openxmlformats.org/officeDocument/2006/relationships/image" Target="../media/image51.jpe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5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5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54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Assembly &amp; </a:t>
            </a:r>
            <a:r>
              <a:rPr lang="en-US" dirty="0" smtClean="0"/>
              <a:t>In/stability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i="1" dirty="0" smtClean="0">
                <a:solidFill>
                  <a:schemeClr val="bg1">
                    <a:lumMod val="75000"/>
                  </a:schemeClr>
                </a:solidFill>
              </a:rPr>
              <a:t>786</a:t>
            </a:r>
            <a:endParaRPr lang="en-US" sz="7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7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differentiates surfactants?</a:t>
            </a:r>
            <a:endParaRPr lang="en-US" dirty="0"/>
          </a:p>
        </p:txBody>
      </p:sp>
      <p:pic>
        <p:nvPicPr>
          <p:cNvPr id="5" name="Picture 11" descr="surfactants-and-micelle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5" b="36392"/>
          <a:stretch/>
        </p:blipFill>
        <p:spPr bwMode="auto">
          <a:xfrm rot="11776772">
            <a:off x="7621353" y="2322611"/>
            <a:ext cx="1371600" cy="80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570" y="3426782"/>
            <a:ext cx="3405254" cy="2624883"/>
          </a:xfrm>
          <a:prstGeom prst="rect">
            <a:avLst/>
          </a:prstGeom>
        </p:spPr>
      </p:pic>
      <p:pic>
        <p:nvPicPr>
          <p:cNvPr id="7" name="Picture 16" descr="surfactants-and-micelle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63" b="40080"/>
          <a:stretch/>
        </p:blipFill>
        <p:spPr bwMode="auto">
          <a:xfrm rot="2194370">
            <a:off x="3623372" y="2439582"/>
            <a:ext cx="1143000" cy="75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surfactants-and-micelle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6" t="17703" r="92447" b="44195"/>
          <a:stretch/>
        </p:blipFill>
        <p:spPr bwMode="auto">
          <a:xfrm>
            <a:off x="90499" y="2478662"/>
            <a:ext cx="536888" cy="48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surfactants-and-micelle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96" b="44705"/>
          <a:stretch/>
        </p:blipFill>
        <p:spPr bwMode="auto">
          <a:xfrm rot="3274279">
            <a:off x="2382285" y="2439582"/>
            <a:ext cx="809780" cy="69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surfactants-and-micelle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56" b="50000"/>
          <a:stretch/>
        </p:blipFill>
        <p:spPr bwMode="auto">
          <a:xfrm>
            <a:off x="1279280" y="2439582"/>
            <a:ext cx="543485" cy="63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urfactants-and-micelle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41" b="35920"/>
          <a:stretch/>
        </p:blipFill>
        <p:spPr bwMode="auto">
          <a:xfrm rot="5400000">
            <a:off x="6309862" y="2261876"/>
            <a:ext cx="792907" cy="8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surfactants-and-micelle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5" r="18277" b="36392"/>
          <a:stretch/>
        </p:blipFill>
        <p:spPr bwMode="auto">
          <a:xfrm>
            <a:off x="5277066" y="2038196"/>
            <a:ext cx="480275" cy="80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4300" y="4039634"/>
            <a:ext cx="44892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Self-association leads to </a:t>
            </a:r>
          </a:p>
          <a:p>
            <a:pPr algn="ctr"/>
            <a:r>
              <a:rPr lang="en-US" sz="2400" dirty="0" smtClean="0"/>
              <a:t>reverse micelle formation </a:t>
            </a:r>
          </a:p>
          <a:p>
            <a:pPr algn="ctr"/>
            <a:r>
              <a:rPr lang="en-US" sz="2400" dirty="0"/>
              <a:t>a</a:t>
            </a:r>
            <a:r>
              <a:rPr lang="en-US" sz="2400" dirty="0" smtClean="0"/>
              <a:t>t critical micelle concentration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3877" y="1229596"/>
            <a:ext cx="2835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Increasing concentration</a:t>
            </a:r>
            <a:endParaRPr lang="en-US" sz="2400" dirty="0"/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>
            <a:off x="3069001" y="1645095"/>
            <a:ext cx="5276087" cy="0"/>
          </a:xfrm>
          <a:prstGeom prst="straightConnector1">
            <a:avLst/>
          </a:prstGeom>
          <a:ln w="63500"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53405" y="5912982"/>
            <a:ext cx="84124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ym typeface="Wingdings"/>
              </a:rPr>
              <a:t>Measurable </a:t>
            </a:r>
            <a:r>
              <a:rPr lang="en-US" sz="2400" dirty="0" smtClean="0">
                <a:sym typeface="Wingdings"/>
              </a:rPr>
              <a:t>via: 			</a:t>
            </a:r>
          </a:p>
          <a:p>
            <a:r>
              <a:rPr lang="en-US" sz="2400" dirty="0" smtClean="0">
                <a:sym typeface="Wingdings"/>
              </a:rPr>
              <a:t>	conductivity</a:t>
            </a:r>
            <a:r>
              <a:rPr lang="en-US" sz="2400" dirty="0">
                <a:sym typeface="Wingdings"/>
              </a:rPr>
              <a:t>, light scattering, surface tension, viscosity…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8423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15" descr="conductivity_cmc_BA4F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23250"/>
            <a:ext cx="8229600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libri" charset="0"/>
              </a:rPr>
              <a:t>Dispersant </a:t>
            </a:r>
            <a:r>
              <a:rPr lang="en-US" dirty="0" smtClean="0">
                <a:latin typeface="Calibri" charset="0"/>
              </a:rPr>
              <a:t>critical micelle concentration</a:t>
            </a:r>
            <a:endParaRPr lang="en-US" dirty="0">
              <a:latin typeface="Calibri" charset="0"/>
            </a:endParaRPr>
          </a:p>
        </p:txBody>
      </p:sp>
      <p:pic>
        <p:nvPicPr>
          <p:cNvPr id="110597" name="Picture 11" descr="surfactants-and-micelle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5"/>
          <a:stretch>
            <a:fillRect/>
          </a:stretch>
        </p:blipFill>
        <p:spPr bwMode="auto">
          <a:xfrm>
            <a:off x="6248400" y="3866438"/>
            <a:ext cx="13716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8" name="Picture 17" descr="conductivity_cmc_4Finset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85238"/>
            <a:ext cx="365760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9" name="Content Placeholder 9"/>
          <p:cNvSpPr txBox="1">
            <a:spLocks/>
          </p:cNvSpPr>
          <p:nvPr/>
        </p:nvSpPr>
        <p:spPr bwMode="auto">
          <a:xfrm>
            <a:off x="1981200" y="1070850"/>
            <a:ext cx="541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800">
                <a:latin typeface="Calibri" charset="0"/>
              </a:rPr>
              <a:t>by conductivity measurements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4419600" y="4399838"/>
            <a:ext cx="1447800" cy="990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601" name="Picture 16" descr="surfactants-and-micelle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63"/>
          <a:stretch>
            <a:fillRect/>
          </a:stretch>
        </p:blipFill>
        <p:spPr bwMode="auto">
          <a:xfrm>
            <a:off x="1828800" y="3866438"/>
            <a:ext cx="11430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3" name="Picture 14" descr="cmc-only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8" t="86182" r="35123" b="5624"/>
          <a:stretch>
            <a:fillRect/>
          </a:stretch>
        </p:blipFill>
        <p:spPr bwMode="auto">
          <a:xfrm>
            <a:off x="3962400" y="6023850"/>
            <a:ext cx="1371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4" name="Picture 19" descr="cmc-only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8" t="86182" r="35123" b="5624"/>
          <a:stretch>
            <a:fillRect/>
          </a:stretch>
        </p:blipFill>
        <p:spPr bwMode="auto">
          <a:xfrm>
            <a:off x="3962400" y="3966450"/>
            <a:ext cx="1096963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Content Placeholder 9"/>
          <p:cNvSpPr>
            <a:spLocks noGrp="1"/>
          </p:cNvSpPr>
          <p:nvPr>
            <p:ph sz="half" idx="1"/>
          </p:nvPr>
        </p:nvSpPr>
        <p:spPr>
          <a:xfrm>
            <a:off x="1676400" y="6324600"/>
            <a:ext cx="6248400" cy="533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>
                <a:latin typeface="Calibri" charset="0"/>
              </a:rPr>
              <a:t>BA ~ 10 ppm		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4F ~ 100 ppm </a:t>
            </a:r>
          </a:p>
        </p:txBody>
      </p:sp>
    </p:spTree>
    <p:extLst>
      <p:ext uri="{BB962C8B-B14F-4D97-AF65-F5344CB8AC3E}">
        <p14:creationId xmlns:p14="http://schemas.microsoft.com/office/powerpoint/2010/main" val="219352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15" descr="conductivity_cmc_BA4F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23250"/>
            <a:ext cx="8229600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conductivity_cmc_BAinset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>
            <a:fillRect/>
          </a:stretch>
        </p:blipFill>
        <p:spPr bwMode="auto">
          <a:xfrm>
            <a:off x="2590800" y="1885238"/>
            <a:ext cx="335280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Dispersant micellization</a:t>
            </a:r>
          </a:p>
        </p:txBody>
      </p:sp>
      <p:pic>
        <p:nvPicPr>
          <p:cNvPr id="108550" name="Picture 11" descr="surfactants-and-micelle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5"/>
          <a:stretch>
            <a:fillRect/>
          </a:stretch>
        </p:blipFill>
        <p:spPr bwMode="auto">
          <a:xfrm>
            <a:off x="6248400" y="3866438"/>
            <a:ext cx="13716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1" name="Picture 16" descr="surfactants-and-micelle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63"/>
          <a:stretch>
            <a:fillRect/>
          </a:stretch>
        </p:blipFill>
        <p:spPr bwMode="auto">
          <a:xfrm>
            <a:off x="1828800" y="3866438"/>
            <a:ext cx="11430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2" name="Content Placeholder 9"/>
          <p:cNvSpPr txBox="1">
            <a:spLocks/>
          </p:cNvSpPr>
          <p:nvPr/>
        </p:nvSpPr>
        <p:spPr bwMode="auto">
          <a:xfrm>
            <a:off x="1981200" y="1070850"/>
            <a:ext cx="541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800">
                <a:latin typeface="Calibri" charset="0"/>
              </a:rPr>
              <a:t>by conductivity measurements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3999707" y="4894344"/>
            <a:ext cx="1295400" cy="15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555" name="Picture 14" descr="cmc-only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8" t="86182" r="35123" b="5624"/>
          <a:stretch>
            <a:fillRect/>
          </a:stretch>
        </p:blipFill>
        <p:spPr bwMode="auto">
          <a:xfrm>
            <a:off x="3962400" y="6023850"/>
            <a:ext cx="1371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cmc-only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8" t="86182" r="35123" b="5624"/>
          <a:stretch>
            <a:fillRect/>
          </a:stretch>
        </p:blipFill>
        <p:spPr bwMode="auto">
          <a:xfrm>
            <a:off x="3962400" y="3966450"/>
            <a:ext cx="1096963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676400" y="6324600"/>
            <a:ext cx="6248400" cy="533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dirty="0">
                <a:solidFill>
                  <a:srgbClr val="C00000"/>
                </a:solidFill>
                <a:latin typeface="Calibri" charset="0"/>
              </a:rPr>
              <a:t>BA ~ 10 ppm</a:t>
            </a:r>
            <a:r>
              <a:rPr lang="en-US" dirty="0">
                <a:latin typeface="Calibri" charset="0"/>
              </a:rPr>
              <a:t>		4F ~ 100 ppm </a:t>
            </a:r>
          </a:p>
        </p:txBody>
      </p:sp>
    </p:spTree>
    <p:extLst>
      <p:ext uri="{BB962C8B-B14F-4D97-AF65-F5344CB8AC3E}">
        <p14:creationId xmlns:p14="http://schemas.microsoft.com/office/powerpoint/2010/main" val="105589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bsa-ints-cmc-M1-012811_022717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47" y="2916819"/>
            <a:ext cx="3803182" cy="3050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Surfactants below/above the </a:t>
            </a:r>
            <a:r>
              <a:rPr lang="en-US" dirty="0" err="1" smtClean="0"/>
              <a:t>cmc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1622"/>
            <a:ext cx="4038600" cy="4525963"/>
          </a:xfrm>
        </p:spPr>
        <p:txBody>
          <a:bodyPr/>
          <a:lstStyle/>
          <a:p>
            <a:r>
              <a:rPr lang="en-US" dirty="0" smtClean="0"/>
              <a:t>Low c</a:t>
            </a:r>
          </a:p>
          <a:p>
            <a:pPr lvl="1"/>
            <a:r>
              <a:rPr lang="en-US" dirty="0" smtClean="0"/>
              <a:t>Nothing to scatter from</a:t>
            </a:r>
          </a:p>
          <a:p>
            <a:pPr lvl="1"/>
            <a:r>
              <a:rPr lang="en-US" dirty="0" smtClean="0"/>
              <a:t>No size to measure</a:t>
            </a:r>
          </a:p>
          <a:p>
            <a:pPr lvl="1"/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21622"/>
            <a:ext cx="4495800" cy="4525963"/>
          </a:xfrm>
        </p:spPr>
        <p:txBody>
          <a:bodyPr/>
          <a:lstStyle/>
          <a:p>
            <a:r>
              <a:rPr lang="en-US" dirty="0"/>
              <a:t>High c</a:t>
            </a:r>
          </a:p>
          <a:p>
            <a:pPr lvl="1"/>
            <a:r>
              <a:rPr lang="en-US" dirty="0"/>
              <a:t>Number of </a:t>
            </a:r>
            <a:r>
              <a:rPr lang="en-US" dirty="0" err="1"/>
              <a:t>scatterers</a:t>
            </a:r>
            <a:r>
              <a:rPr lang="en-US" dirty="0"/>
              <a:t> </a:t>
            </a:r>
            <a:r>
              <a:rPr lang="en-US" dirty="0" smtClean="0"/>
              <a:t>grows</a:t>
            </a:r>
            <a:endParaRPr lang="en-US" dirty="0"/>
          </a:p>
          <a:p>
            <a:pPr lvl="1"/>
            <a:r>
              <a:rPr lang="en-US" dirty="0"/>
              <a:t>Measureable size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03206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CMC can determine how surfactants interact in suspension: self-assembly may reduce or facilitate interaction with other components.</a:t>
            </a:r>
            <a:endParaRPr lang="en-US" sz="2400" dirty="0"/>
          </a:p>
        </p:txBody>
      </p:sp>
      <p:pic>
        <p:nvPicPr>
          <p:cNvPr id="9" name="Picture 8" descr="samp00000132_022511_dbsa-dl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7138"/>
            <a:ext cx="2832513" cy="2272016"/>
          </a:xfrm>
          <a:prstGeom prst="rect">
            <a:avLst/>
          </a:prstGeom>
        </p:spPr>
      </p:pic>
      <p:pic>
        <p:nvPicPr>
          <p:cNvPr id="10" name="Picture 9" descr="samp00000152_022511_dbsa-dl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59" y="3127138"/>
            <a:ext cx="2832513" cy="227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1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Stabilization by adsorption</a:t>
            </a:r>
            <a:endParaRPr lang="en-US" dirty="0">
              <a:latin typeface="Calibri" charset="0"/>
            </a:endParaRP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3820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Calibri" charset="0"/>
              </a:rPr>
              <a:t>Adsorption isotherms corroborate </a:t>
            </a:r>
            <a:r>
              <a:rPr lang="en-US" sz="2400" dirty="0" smtClean="0">
                <a:latin typeface="Calibri" charset="0"/>
              </a:rPr>
              <a:t>LS particle characterization</a:t>
            </a:r>
            <a:endParaRPr lang="en-US" sz="2400" dirty="0" smtClean="0">
              <a:latin typeface="Calibri" charset="0"/>
            </a:endParaRPr>
          </a:p>
          <a:p>
            <a:pPr eaLnBrk="1" hangingPunct="1"/>
            <a:r>
              <a:rPr lang="en-US" sz="2400" dirty="0" smtClean="0">
                <a:latin typeface="Calibri" charset="0"/>
              </a:rPr>
              <a:t>2 dispersants: </a:t>
            </a:r>
            <a:r>
              <a:rPr lang="en-US" sz="2400" dirty="0" err="1">
                <a:latin typeface="Calibri" charset="0"/>
              </a:rPr>
              <a:t>cmc</a:t>
            </a:r>
            <a:r>
              <a:rPr lang="en-US" sz="2400" dirty="0">
                <a:latin typeface="Calibri" charset="0"/>
              </a:rPr>
              <a:t> ~ 10 </a:t>
            </a:r>
            <a:r>
              <a:rPr lang="en-US" sz="2400" dirty="0" smtClean="0">
                <a:latin typeface="Calibri" charset="0"/>
              </a:rPr>
              <a:t>and ~ 100 ppm </a:t>
            </a:r>
            <a:r>
              <a:rPr lang="en-US" sz="2400" dirty="0">
                <a:latin typeface="Calibri" charset="0"/>
              </a:rPr>
              <a:t>in heptane</a:t>
            </a:r>
          </a:p>
          <a:p>
            <a:pPr eaLnBrk="1" hangingPunct="1"/>
            <a:r>
              <a:rPr lang="en-US" sz="2400" dirty="0" smtClean="0">
                <a:latin typeface="Calibri" charset="0"/>
              </a:rPr>
              <a:t>Each stabilizes asphaltene colloids </a:t>
            </a:r>
            <a:r>
              <a:rPr lang="en-US" sz="2400" i="1" dirty="0">
                <a:latin typeface="Calibri" charset="0"/>
              </a:rPr>
              <a:t>below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smtClean="0">
                <a:latin typeface="Calibri" charset="0"/>
              </a:rPr>
              <a:t>respective </a:t>
            </a:r>
            <a:r>
              <a:rPr lang="en-US" sz="2400" dirty="0" err="1" smtClean="0">
                <a:latin typeface="Calibri" charset="0"/>
              </a:rPr>
              <a:t>cmc</a:t>
            </a:r>
            <a:endParaRPr lang="en-US" sz="2400" dirty="0">
              <a:latin typeface="Calibri" charset="0"/>
            </a:endParaRPr>
          </a:p>
        </p:txBody>
      </p:sp>
      <p:pic>
        <p:nvPicPr>
          <p:cNvPr id="89093" name="Picture 11" descr="FigureTO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69418"/>
            <a:ext cx="8839200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6477000"/>
            <a:ext cx="5357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Calibri" charset="0"/>
              </a:rPr>
              <a:t>Hashmi, </a:t>
            </a:r>
            <a:r>
              <a:rPr lang="en-US" sz="2000" dirty="0" err="1">
                <a:latin typeface="Calibri" charset="0"/>
              </a:rPr>
              <a:t>Firoozabadi</a:t>
            </a:r>
            <a:r>
              <a:rPr lang="en-US" sz="2000" dirty="0">
                <a:latin typeface="Calibri" charset="0"/>
              </a:rPr>
              <a:t>. </a:t>
            </a:r>
            <a:r>
              <a:rPr lang="en-US" sz="2000" i="1" dirty="0">
                <a:latin typeface="Calibri" charset="0"/>
              </a:rPr>
              <a:t>Soft Matter</a:t>
            </a:r>
            <a:r>
              <a:rPr lang="en-US" sz="2000" dirty="0">
                <a:latin typeface="Calibri" charset="0"/>
              </a:rPr>
              <a:t> </a:t>
            </a:r>
            <a:r>
              <a:rPr lang="en-US" sz="2000" b="1" dirty="0">
                <a:latin typeface="Calibri" charset="0"/>
              </a:rPr>
              <a:t>7</a:t>
            </a:r>
            <a:r>
              <a:rPr lang="en-US" sz="2000" dirty="0">
                <a:latin typeface="Calibri" charset="0"/>
              </a:rPr>
              <a:t>, 8384 (2011).</a:t>
            </a:r>
          </a:p>
        </p:txBody>
      </p:sp>
    </p:spTree>
    <p:extLst>
      <p:ext uri="{BB962C8B-B14F-4D97-AF65-F5344CB8AC3E}">
        <p14:creationId xmlns:p14="http://schemas.microsoft.com/office/powerpoint/2010/main" val="45716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Interparticle</a:t>
            </a:r>
            <a:r>
              <a:rPr lang="en-US" dirty="0" smtClean="0"/>
              <a:t> Interactions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7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In/Stability &amp; </a:t>
            </a:r>
            <a:r>
              <a:rPr lang="en-US" dirty="0" err="1" smtClean="0">
                <a:latin typeface="+mj-lt"/>
                <a:cs typeface="Times New Roman" pitchFamily="18" charset="0"/>
              </a:rPr>
              <a:t>interparticle</a:t>
            </a:r>
            <a:r>
              <a:rPr lang="en-US" dirty="0" smtClean="0">
                <a:latin typeface="+mj-lt"/>
                <a:cs typeface="Times New Roman" pitchFamily="18" charset="0"/>
              </a:rPr>
              <a:t> interactions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54672" r="6667" b="20477"/>
          <a:stretch>
            <a:fillRect/>
          </a:stretch>
        </p:blipFill>
        <p:spPr bwMode="auto">
          <a:xfrm>
            <a:off x="381000" y="3374316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488113"/>
            <a:ext cx="23622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cs typeface="Times New Roman" pitchFamily="18" charset="0"/>
              </a:rPr>
              <a:t>physics.nyu.edu/~pc86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3313" r="6667" b="55269"/>
          <a:stretch>
            <a:fillRect/>
          </a:stretch>
        </p:blipFill>
        <p:spPr bwMode="auto">
          <a:xfrm>
            <a:off x="381000" y="1545516"/>
            <a:ext cx="8305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1000" y="1545516"/>
            <a:ext cx="830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2002716"/>
            <a:ext cx="10858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Universal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4624803"/>
            <a:ext cx="5382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Repulsion Required</a:t>
            </a:r>
            <a:endParaRPr lang="en-US" sz="2400" b="1" i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2400" y="2002716"/>
            <a:ext cx="3657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298167" y="2723832"/>
            <a:ext cx="1355726" cy="38961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28733" y="5067612"/>
            <a:ext cx="7539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+mj-lt"/>
                <a:cs typeface="Times New Roman" pitchFamily="18" charset="0"/>
              </a:rPr>
              <a:t>Brushes: short-ranged</a:t>
            </a:r>
          </a:p>
          <a:p>
            <a:pPr>
              <a:defRPr/>
            </a:pPr>
            <a:r>
              <a:rPr lang="en-US" sz="2400" dirty="0" smtClean="0">
                <a:latin typeface="+mj-lt"/>
                <a:cs typeface="Times New Roman" pitchFamily="18" charset="0"/>
              </a:rPr>
              <a:t>Electrostatics: good candidate to explain stability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513143" y="3393346"/>
            <a:ext cx="1040057" cy="38961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0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17" grpId="0" animBg="1"/>
      <p:bldP spid="19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Van der Waals &amp; Dispersion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Dipole-dipole and induced-dipole interactions</a:t>
            </a:r>
          </a:p>
          <a:p>
            <a:r>
              <a:rPr lang="en-US" dirty="0" smtClean="0"/>
              <a:t>All material has some degree of </a:t>
            </a:r>
            <a:r>
              <a:rPr lang="en-US" dirty="0" err="1" smtClean="0"/>
              <a:t>polarizability</a:t>
            </a:r>
            <a:endParaRPr lang="en-US" dirty="0" smtClean="0"/>
          </a:p>
          <a:p>
            <a:pPr lvl="1"/>
            <a:r>
              <a:rPr lang="en-US" dirty="0" smtClean="0"/>
              <a:t>Universal</a:t>
            </a:r>
          </a:p>
          <a:p>
            <a:pPr lvl="1"/>
            <a:r>
              <a:rPr lang="en-US" dirty="0" smtClean="0"/>
              <a:t>Attractive</a:t>
            </a:r>
            <a:endParaRPr lang="en-US" dirty="0"/>
          </a:p>
          <a:p>
            <a:r>
              <a:rPr lang="en-US" dirty="0" err="1" smtClean="0"/>
              <a:t>Hamaker</a:t>
            </a:r>
            <a:r>
              <a:rPr lang="en-US" dirty="0" smtClean="0"/>
              <a:t> constant 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i="1" dirty="0" smtClean="0"/>
              <a:t>F</a:t>
            </a:r>
            <a:r>
              <a:rPr lang="en-US" dirty="0" smtClean="0"/>
              <a:t> </a:t>
            </a:r>
            <a:r>
              <a:rPr lang="en-US" dirty="0" smtClean="0"/>
              <a:t>~ - </a:t>
            </a:r>
            <a:r>
              <a:rPr lang="en-US" i="1" dirty="0" smtClean="0"/>
              <a:t>A </a:t>
            </a:r>
            <a:r>
              <a:rPr lang="en-US" dirty="0" smtClean="0"/>
              <a:t>/ </a:t>
            </a:r>
            <a:r>
              <a:rPr lang="en-US" i="1" dirty="0" smtClean="0"/>
              <a:t>r </a:t>
            </a:r>
            <a:r>
              <a:rPr lang="en-US" baseline="30000" dirty="0" smtClean="0"/>
              <a:t>6</a:t>
            </a:r>
            <a:endParaRPr lang="en-US" dirty="0" smtClean="0"/>
          </a:p>
          <a:p>
            <a:r>
              <a:rPr lang="en-US" dirty="0" smtClean="0"/>
              <a:t>NOTE: short range: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dirty="0" smtClean="0"/>
              <a:t>  </a:t>
            </a:r>
            <a:r>
              <a:rPr lang="en-US" i="1" dirty="0" smtClean="0"/>
              <a:t>F</a:t>
            </a:r>
            <a:r>
              <a:rPr lang="en-US" dirty="0" smtClean="0"/>
              <a:t> </a:t>
            </a:r>
            <a:r>
              <a:rPr lang="en-US" dirty="0"/>
              <a:t>~</a:t>
            </a:r>
            <a:r>
              <a:rPr lang="en-US" dirty="0" smtClean="0"/>
              <a:t> </a:t>
            </a:r>
            <a:r>
              <a:rPr lang="en-US" dirty="0"/>
              <a:t>1</a:t>
            </a:r>
            <a:r>
              <a:rPr lang="en-US" dirty="0" smtClean="0"/>
              <a:t> / </a:t>
            </a:r>
            <a:r>
              <a:rPr lang="en-US" i="1" dirty="0" smtClean="0"/>
              <a:t>r </a:t>
            </a:r>
            <a:r>
              <a:rPr lang="en-US" baseline="30000" dirty="0" smtClean="0"/>
              <a:t>6</a:t>
            </a:r>
            <a:endParaRPr lang="en-US" baseline="30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469" y="2857293"/>
            <a:ext cx="3184708" cy="3855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447" y="204158"/>
            <a:ext cx="1469728" cy="13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4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Inter-particle Potentials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pic>
        <p:nvPicPr>
          <p:cNvPr id="67587" name="Picture 6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4"/>
          <a:stretch>
            <a:fillRect/>
          </a:stretch>
        </p:blipFill>
        <p:spPr bwMode="auto">
          <a:xfrm>
            <a:off x="1524000" y="1555750"/>
            <a:ext cx="55626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488113"/>
            <a:ext cx="40417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+mj-lt"/>
                <a:cs typeface="Times New Roman" pitchFamily="18" charset="0"/>
              </a:rPr>
              <a:t>Malescio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i="1" dirty="0">
                <a:latin typeface="+mj-lt"/>
                <a:cs typeface="Times New Roman" pitchFamily="18" charset="0"/>
              </a:rPr>
              <a:t>Nature Materials </a:t>
            </a:r>
            <a:r>
              <a:rPr lang="en-US" b="1" dirty="0">
                <a:latin typeface="+mj-lt"/>
                <a:cs typeface="Times New Roman" pitchFamily="18" charset="0"/>
              </a:rPr>
              <a:t>2</a:t>
            </a:r>
            <a:r>
              <a:rPr lang="en-US" dirty="0">
                <a:latin typeface="+mj-lt"/>
                <a:cs typeface="Times New Roman" pitchFamily="18" charset="0"/>
              </a:rPr>
              <a:t>, 501 (2003).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3105150"/>
            <a:ext cx="1447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1" dirty="0" err="1">
                <a:latin typeface="+mj-lt"/>
                <a:cs typeface="Times New Roman" pitchFamily="18" charset="0"/>
              </a:rPr>
              <a:t>U</a:t>
            </a:r>
            <a:r>
              <a:rPr lang="en-US" sz="3200" b="1" baseline="-25000" dirty="0" err="1">
                <a:latin typeface="+mj-lt"/>
                <a:cs typeface="Times New Roman" pitchFamily="18" charset="0"/>
              </a:rPr>
              <a:t>max</a:t>
            </a:r>
            <a:endParaRPr lang="en-US" sz="3200" b="1" baseline="-25000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172200" y="5289550"/>
          <a:ext cx="12223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5" imgW="596923" imgH="393539" progId="Equation.3">
                  <p:embed/>
                </p:oleObj>
              </mc:Choice>
              <mc:Fallback>
                <p:oleObj name="Equation" r:id="rId5" imgW="596923" imgH="3935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289550"/>
                        <a:ext cx="122237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4724400" y="1860550"/>
            <a:ext cx="3657600" cy="5334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>
                <a:solidFill>
                  <a:srgbClr val="C00000"/>
                </a:solidFill>
                <a:latin typeface="+mj-lt"/>
                <a:ea typeface="+mn-ea"/>
                <a:cs typeface="Times New Roman" pitchFamily="18" charset="0"/>
              </a:rPr>
              <a:t>if repulsion is electrostatic,       </a:t>
            </a:r>
            <a:r>
              <a:rPr lang="en-US" sz="2000" b="1" dirty="0">
                <a:solidFill>
                  <a:srgbClr val="00B050"/>
                </a:solidFill>
                <a:latin typeface="+mj-lt"/>
                <a:ea typeface="+mn-ea"/>
                <a:cs typeface="Times New Roman" pitchFamily="18" charset="0"/>
              </a:rPr>
              <a:t>DLVO theory describes </a:t>
            </a:r>
            <a:r>
              <a:rPr lang="en-US" sz="2000" b="1" i="1" dirty="0">
                <a:solidFill>
                  <a:srgbClr val="00B050"/>
                </a:solidFill>
                <a:latin typeface="+mj-lt"/>
                <a:ea typeface="+mn-ea"/>
                <a:cs typeface="Times New Roman" pitchFamily="18" charset="0"/>
              </a:rPr>
              <a:t>U</a:t>
            </a:r>
            <a:r>
              <a:rPr lang="en-US" sz="2000" b="1" dirty="0">
                <a:solidFill>
                  <a:srgbClr val="00B050"/>
                </a:solidFill>
                <a:latin typeface="+mj-lt"/>
                <a:ea typeface="+mn-ea"/>
                <a:cs typeface="Times New Roman" pitchFamily="18" charset="0"/>
              </a:rPr>
              <a:t>(</a:t>
            </a:r>
            <a:r>
              <a:rPr lang="en-US" sz="2000" b="1" i="1" dirty="0">
                <a:solidFill>
                  <a:srgbClr val="00B050"/>
                </a:solidFill>
                <a:latin typeface="+mj-lt"/>
                <a:ea typeface="+mn-ea"/>
                <a:cs typeface="Times New Roman" pitchFamily="18" charset="0"/>
              </a:rPr>
              <a:t>r</a:t>
            </a:r>
            <a:r>
              <a:rPr lang="en-US" sz="2000" b="1" dirty="0">
                <a:solidFill>
                  <a:srgbClr val="00B050"/>
                </a:solidFill>
                <a:latin typeface="+mj-lt"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4864100"/>
            <a:ext cx="2667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70C0"/>
                </a:solidFill>
                <a:latin typeface="+mj-lt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Induced dipole-dipole  van </a:t>
            </a:r>
            <a:r>
              <a:rPr lang="en-US" b="1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der</a:t>
            </a:r>
            <a:r>
              <a:rPr lang="en-US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Waals</a:t>
            </a:r>
            <a:endParaRPr lang="en-US" b="1" baseline="-250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1479550"/>
            <a:ext cx="685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1" dirty="0">
                <a:latin typeface="+mj-lt"/>
                <a:cs typeface="Times New Roman" pitchFamily="18" charset="0"/>
              </a:rPr>
              <a:t>U</a:t>
            </a:r>
            <a:endParaRPr lang="en-US" sz="2800" b="1" baseline="-25000" dirty="0">
              <a:latin typeface="+mj-lt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3454400"/>
            <a:ext cx="685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i="1" dirty="0">
                <a:latin typeface="+mj-lt"/>
                <a:cs typeface="Times New Roman" pitchFamily="18" charset="0"/>
              </a:rPr>
              <a:t>r</a:t>
            </a:r>
            <a:endParaRPr lang="en-US" sz="3200" b="1" baseline="-25000" dirty="0">
              <a:latin typeface="+mj-lt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29400" y="3155950"/>
            <a:ext cx="1066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1600" y="3079750"/>
            <a:ext cx="381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+mj-lt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2211387" y="3306763"/>
            <a:ext cx="1065213" cy="1588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4191000"/>
            <a:ext cx="1905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B050"/>
                </a:solidFill>
                <a:latin typeface="+mj-lt"/>
                <a:cs typeface="Times New Roman" pitchFamily="18" charset="0"/>
                <a:sym typeface="Wingdings" pitchFamily="2" charset="2"/>
              </a:rPr>
              <a:t>Irreversible aggregation </a:t>
            </a:r>
            <a:endParaRPr lang="en-US" sz="2400" b="1" baseline="-25000" dirty="0">
              <a:solidFill>
                <a:srgbClr val="00B05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66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Electrostatics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90481" cy="4525963"/>
          </a:xfrm>
        </p:spPr>
        <p:txBody>
          <a:bodyPr/>
          <a:lstStyle/>
          <a:p>
            <a:r>
              <a:rPr lang="en-US" dirty="0" smtClean="0"/>
              <a:t>Coulomb’s law</a:t>
            </a:r>
          </a:p>
          <a:p>
            <a:r>
              <a:rPr lang="en-US" i="1" dirty="0"/>
              <a:t>F</a:t>
            </a:r>
            <a:r>
              <a:rPr lang="en-US" dirty="0"/>
              <a:t> = </a:t>
            </a:r>
            <a:r>
              <a:rPr lang="en-US" i="1" dirty="0"/>
              <a:t>kq</a:t>
            </a:r>
            <a:r>
              <a:rPr lang="en-US" baseline="-25000" dirty="0"/>
              <a:t>1</a:t>
            </a:r>
            <a:r>
              <a:rPr lang="en-US" i="1" dirty="0"/>
              <a:t>q</a:t>
            </a:r>
            <a:r>
              <a:rPr lang="en-US" baseline="-25000" dirty="0"/>
              <a:t>2</a:t>
            </a:r>
            <a:r>
              <a:rPr lang="en-US" i="1" dirty="0"/>
              <a:t> </a:t>
            </a:r>
            <a:r>
              <a:rPr lang="en-US" dirty="0"/>
              <a:t>/ </a:t>
            </a:r>
            <a:r>
              <a:rPr lang="en-US" i="1" dirty="0"/>
              <a:t>r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i="1" dirty="0" smtClean="0"/>
              <a:t>Thin </a:t>
            </a:r>
            <a:r>
              <a:rPr lang="en-US" dirty="0"/>
              <a:t>d</a:t>
            </a:r>
            <a:r>
              <a:rPr lang="en-US" dirty="0" smtClean="0"/>
              <a:t>ouble layers in aqueous systems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02" y="4558193"/>
            <a:ext cx="3464379" cy="1567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5217"/>
          <a:stretch/>
        </p:blipFill>
        <p:spPr>
          <a:xfrm>
            <a:off x="4247681" y="1241257"/>
            <a:ext cx="3899647" cy="4942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04947" y="1880049"/>
            <a:ext cx="1779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Double layer indicates range of electrostatic interactions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132389" y="5643979"/>
            <a:ext cx="672353" cy="4056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68269" y="1688971"/>
            <a:ext cx="612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-</a:t>
            </a:r>
            <a:endParaRPr lang="en-US" sz="9600" dirty="0"/>
          </a:p>
        </p:txBody>
      </p:sp>
      <p:sp>
        <p:nvSpPr>
          <p:cNvPr id="9" name="Rectangle 8"/>
          <p:cNvSpPr/>
          <p:nvPr/>
        </p:nvSpPr>
        <p:spPr>
          <a:xfrm>
            <a:off x="457200" y="6488668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0000FF"/>
                </a:solidFill>
              </a:rPr>
              <a:t>electrostatic interactions (1/r</a:t>
            </a:r>
            <a:r>
              <a:rPr lang="en-US" sz="2000" b="1" i="1" baseline="30000" dirty="0">
                <a:solidFill>
                  <a:srgbClr val="0000FF"/>
                </a:solidFill>
              </a:rPr>
              <a:t>2</a:t>
            </a:r>
            <a:r>
              <a:rPr lang="en-US" sz="2000" b="1" i="1" dirty="0">
                <a:solidFill>
                  <a:srgbClr val="0000FF"/>
                </a:solidFill>
              </a:rPr>
              <a:t>) are </a:t>
            </a:r>
            <a:r>
              <a:rPr lang="en-US" sz="2000" b="1" i="1" dirty="0" smtClean="0">
                <a:solidFill>
                  <a:srgbClr val="0000FF"/>
                </a:solidFill>
              </a:rPr>
              <a:t>longer-</a:t>
            </a:r>
            <a:r>
              <a:rPr lang="en-US" sz="2000" b="1" i="1" dirty="0">
                <a:solidFill>
                  <a:srgbClr val="0000FF"/>
                </a:solidFill>
              </a:rPr>
              <a:t>ranged than van der Waals (1/</a:t>
            </a:r>
            <a:r>
              <a:rPr lang="en-US" sz="2000" b="1" i="1" dirty="0" smtClean="0">
                <a:solidFill>
                  <a:srgbClr val="0000FF"/>
                </a:solidFill>
              </a:rPr>
              <a:t>r</a:t>
            </a:r>
            <a:r>
              <a:rPr lang="en-US" sz="2000" b="1" i="1" baseline="30000" dirty="0" smtClean="0">
                <a:solidFill>
                  <a:srgbClr val="0000FF"/>
                </a:solidFill>
              </a:rPr>
              <a:t>6</a:t>
            </a:r>
            <a:r>
              <a:rPr lang="en-US" sz="2000" b="1" i="1" dirty="0" smtClean="0">
                <a:solidFill>
                  <a:srgbClr val="0000FF"/>
                </a:solidFill>
              </a:rPr>
              <a:t>)</a:t>
            </a:r>
            <a:r>
              <a:rPr lang="en-US" sz="2000" b="1" i="1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026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43" y="3118054"/>
            <a:ext cx="4685779" cy="3739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85200" cy="4808868"/>
          </a:xfrm>
        </p:spPr>
        <p:txBody>
          <a:bodyPr>
            <a:normAutofit/>
          </a:bodyPr>
          <a:lstStyle/>
          <a:p>
            <a:r>
              <a:rPr lang="en-US" dirty="0" smtClean="0"/>
              <a:t>Thermodynamic </a:t>
            </a:r>
            <a:r>
              <a:rPr lang="en-US" dirty="0" smtClean="0"/>
              <a:t>Assembly</a:t>
            </a:r>
          </a:p>
          <a:p>
            <a:pPr lvl="1"/>
            <a:r>
              <a:rPr lang="en-US" b="1" i="1" dirty="0" err="1" smtClean="0">
                <a:solidFill>
                  <a:srgbClr val="E46C0A"/>
                </a:solidFill>
              </a:rPr>
              <a:t>Micellization</a:t>
            </a:r>
            <a:endParaRPr lang="en-US" b="1" i="1" dirty="0" smtClean="0">
              <a:solidFill>
                <a:srgbClr val="E46C0A"/>
              </a:solidFill>
            </a:endParaRPr>
          </a:p>
          <a:p>
            <a:pPr lvl="1"/>
            <a:r>
              <a:rPr lang="en-US" dirty="0" smtClean="0"/>
              <a:t>BCPs and lipids</a:t>
            </a:r>
          </a:p>
          <a:p>
            <a:r>
              <a:rPr lang="en-US" dirty="0" smtClean="0"/>
              <a:t>Thermodynamic </a:t>
            </a:r>
            <a:r>
              <a:rPr lang="en-US" dirty="0" smtClean="0"/>
              <a:t>Instability</a:t>
            </a:r>
          </a:p>
          <a:p>
            <a:pPr lvl="1"/>
            <a:r>
              <a:rPr lang="en-US" dirty="0" smtClean="0"/>
              <a:t>Creaming</a:t>
            </a:r>
          </a:p>
          <a:p>
            <a:pPr lvl="1"/>
            <a:r>
              <a:rPr lang="en-US" b="1" i="1" dirty="0" smtClean="0">
                <a:solidFill>
                  <a:srgbClr val="E46C0A"/>
                </a:solidFill>
              </a:rPr>
              <a:t>Sedimentation</a:t>
            </a:r>
          </a:p>
          <a:p>
            <a:pPr lvl="1"/>
            <a:r>
              <a:rPr lang="en-US" b="1" i="1" dirty="0" smtClean="0">
                <a:solidFill>
                  <a:srgbClr val="E46C0A"/>
                </a:solidFill>
              </a:rPr>
              <a:t>Aggregation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8296"/>
          <a:stretch/>
        </p:blipFill>
        <p:spPr>
          <a:xfrm>
            <a:off x="3900502" y="79369"/>
            <a:ext cx="5169077" cy="320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73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5217"/>
          <a:stretch/>
        </p:blipFill>
        <p:spPr>
          <a:xfrm>
            <a:off x="239056" y="1067076"/>
            <a:ext cx="3899647" cy="494254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608919" y="1492084"/>
            <a:ext cx="3203388" cy="195729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Size of the screening length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971352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Electrostatic attraction is longer range in oil than in water</a:t>
            </a: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6006355" y="1898485"/>
            <a:ext cx="184709" cy="182880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635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7425767" y="1871591"/>
            <a:ext cx="184709" cy="182880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635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400020" y="2998629"/>
            <a:ext cx="184709" cy="182880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635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8133979" y="2006063"/>
            <a:ext cx="184709" cy="182880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635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732496" y="2170414"/>
            <a:ext cx="184709" cy="182880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635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7336120" y="2932412"/>
            <a:ext cx="184709" cy="182880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635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96322" y="1705868"/>
            <a:ext cx="1779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Double layer indicates range of electrostatic interactions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608919" y="1492084"/>
            <a:ext cx="32033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Aqueous suspensions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Thin double layers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5615677" y="3879588"/>
            <a:ext cx="3203388" cy="1957295"/>
          </a:xfrm>
          <a:prstGeom prst="round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6013112" y="4330812"/>
            <a:ext cx="332476" cy="329184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165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7432524" y="4303918"/>
            <a:ext cx="332476" cy="329184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165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6406777" y="5147077"/>
            <a:ext cx="332476" cy="329184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165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8140736" y="4602741"/>
            <a:ext cx="332476" cy="329184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165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6739253" y="4602741"/>
            <a:ext cx="332476" cy="329184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165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7342877" y="5200388"/>
            <a:ext cx="332476" cy="329184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165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615677" y="3879588"/>
            <a:ext cx="32033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Non-polar suspensions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Thick double layers</a:t>
            </a:r>
            <a:endParaRPr lang="en-US" dirty="0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8166851" y="2785985"/>
            <a:ext cx="184709" cy="182880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635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7703680" y="2322814"/>
            <a:ext cx="184709" cy="182880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635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6134875" y="2322814"/>
            <a:ext cx="184709" cy="182880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635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7180745" y="2457283"/>
            <a:ext cx="184709" cy="182880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635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6639879" y="2633585"/>
            <a:ext cx="184709" cy="182880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635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123764" y="5469798"/>
            <a:ext cx="672353" cy="4056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359644" y="1514790"/>
            <a:ext cx="612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-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680615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jectory_with_drift+big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78" y="2238778"/>
            <a:ext cx="2784592" cy="2088444"/>
          </a:xfrm>
          <a:prstGeom prst="rect">
            <a:avLst/>
          </a:prstGeom>
        </p:spPr>
      </p:pic>
      <p:graphicFrame>
        <p:nvGraphicFramePr>
          <p:cNvPr id="737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742094"/>
              </p:ext>
            </p:extLst>
          </p:nvPr>
        </p:nvGraphicFramePr>
        <p:xfrm>
          <a:off x="5076457" y="6103974"/>
          <a:ext cx="123825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" name="Equation" r:id="rId5" imgW="660400" imgH="431800" progId="Equation.3">
                  <p:embed/>
                </p:oleObj>
              </mc:Choice>
              <mc:Fallback>
                <p:oleObj name="Equation" r:id="rId5" imgW="660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457" y="6103974"/>
                        <a:ext cx="1238250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6" name="TextBox 16"/>
          <p:cNvSpPr txBox="1">
            <a:spLocks noChangeArrowheads="1"/>
          </p:cNvSpPr>
          <p:nvPr/>
        </p:nvSpPr>
        <p:spPr bwMode="auto">
          <a:xfrm>
            <a:off x="233969" y="4358997"/>
            <a:ext cx="58012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j-lt"/>
                <a:cs typeface="Times"/>
              </a:rPr>
              <a:t>Balance </a:t>
            </a:r>
            <a:r>
              <a:rPr lang="en-US" dirty="0" smtClean="0">
                <a:latin typeface="+mj-lt"/>
                <a:cs typeface="Times"/>
              </a:rPr>
              <a:t>electrostatic force: </a:t>
            </a:r>
          </a:p>
        </p:txBody>
      </p:sp>
      <p:sp>
        <p:nvSpPr>
          <p:cNvPr id="73738" name="TextBox 18"/>
          <p:cNvSpPr txBox="1">
            <a:spLocks noChangeArrowheads="1"/>
          </p:cNvSpPr>
          <p:nvPr/>
        </p:nvSpPr>
        <p:spPr bwMode="auto">
          <a:xfrm>
            <a:off x="2102425" y="1710888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latin typeface="+mj-lt"/>
                <a:cs typeface="Times"/>
              </a:rPr>
              <a:t>+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483425" y="1914088"/>
            <a:ext cx="0" cy="21781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58350" y="1914088"/>
            <a:ext cx="0" cy="21781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51" name="TextBox 32"/>
          <p:cNvSpPr txBox="1">
            <a:spLocks noChangeArrowheads="1"/>
          </p:cNvSpPr>
          <p:nvPr/>
        </p:nvSpPr>
        <p:spPr bwMode="auto">
          <a:xfrm>
            <a:off x="6658350" y="1710888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latin typeface="+mj-lt"/>
                <a:cs typeface="Times"/>
              </a:rPr>
              <a:t>-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471310" y="2332439"/>
            <a:ext cx="2180292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7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99216"/>
              </p:ext>
            </p:extLst>
          </p:nvPr>
        </p:nvGraphicFramePr>
        <p:xfrm>
          <a:off x="4789695" y="5512033"/>
          <a:ext cx="8128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" name="Equation" r:id="rId7" imgW="431613" imgH="393529" progId="Equation.3">
                  <p:embed/>
                </p:oleObj>
              </mc:Choice>
              <mc:Fallback>
                <p:oleObj name="Equation" r:id="rId7" imgW="43161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695" y="5512033"/>
                        <a:ext cx="812800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564594"/>
              </p:ext>
            </p:extLst>
          </p:nvPr>
        </p:nvGraphicFramePr>
        <p:xfrm>
          <a:off x="5109734" y="1942974"/>
          <a:ext cx="21590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" name="Equation" r:id="rId9" imgW="114201" imgH="139579" progId="Equation.3">
                  <p:embed/>
                </p:oleObj>
              </mc:Choice>
              <mc:Fallback>
                <p:oleObj name="Equation" r:id="rId9" imgW="114201" imgH="1395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734" y="1942974"/>
                        <a:ext cx="215900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0" y="115602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+mj-lt"/>
                <a:cs typeface="Times"/>
              </a:rPr>
              <a:t>E</a:t>
            </a:r>
            <a:r>
              <a:rPr lang="en-US" sz="2800" dirty="0" smtClean="0">
                <a:latin typeface="+mj-lt"/>
                <a:cs typeface="Times"/>
              </a:rPr>
              <a:t>lectric </a:t>
            </a:r>
            <a:r>
              <a:rPr lang="en-US" sz="2800" dirty="0" smtClean="0">
                <a:latin typeface="+mj-lt"/>
                <a:cs typeface="Times"/>
              </a:rPr>
              <a:t>field </a:t>
            </a:r>
            <a:r>
              <a:rPr lang="en-US" sz="2800" i="1" dirty="0">
                <a:latin typeface="+mj-lt"/>
                <a:cs typeface="Times"/>
              </a:rPr>
              <a:t> </a:t>
            </a:r>
            <a:r>
              <a:rPr lang="en-US" sz="2800" i="1" dirty="0" smtClean="0">
                <a:latin typeface="+mj-lt"/>
                <a:cs typeface="Times"/>
              </a:rPr>
              <a:t>  </a:t>
            </a:r>
            <a:r>
              <a:rPr lang="en-US" sz="2800" dirty="0" smtClean="0">
                <a:latin typeface="+mj-lt"/>
                <a:cs typeface="Times"/>
              </a:rPr>
              <a:t>: diffusion with drift</a:t>
            </a:r>
            <a:endParaRPr lang="en-US" sz="2800" dirty="0">
              <a:latin typeface="+mj-lt"/>
              <a:cs typeface="Times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cs typeface="Times"/>
              </a:rPr>
              <a:t>Measurement Concept: Zeta Potential</a:t>
            </a:r>
            <a:endParaRPr lang="en-US" dirty="0">
              <a:cs typeface="Times"/>
            </a:endParaRPr>
          </a:p>
        </p:txBody>
      </p:sp>
      <p:sp>
        <p:nvSpPr>
          <p:cNvPr id="33" name="TextBox 16"/>
          <p:cNvSpPr txBox="1">
            <a:spLocks noChangeArrowheads="1"/>
          </p:cNvSpPr>
          <p:nvPr/>
        </p:nvSpPr>
        <p:spPr bwMode="auto">
          <a:xfrm>
            <a:off x="1494294" y="5643083"/>
            <a:ext cx="4664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+mj-lt"/>
                <a:cs typeface="Times"/>
              </a:rPr>
              <a:t>Electrophoretic mobility:			</a:t>
            </a:r>
            <a:endParaRPr lang="en-US" dirty="0">
              <a:latin typeface="+mj-lt"/>
              <a:cs typeface="Times"/>
            </a:endParaRPr>
          </a:p>
        </p:txBody>
      </p:sp>
      <p:sp>
        <p:nvSpPr>
          <p:cNvPr id="34" name="TextBox 16"/>
          <p:cNvSpPr txBox="1">
            <a:spLocks noChangeArrowheads="1"/>
          </p:cNvSpPr>
          <p:nvPr/>
        </p:nvSpPr>
        <p:spPr bwMode="auto">
          <a:xfrm>
            <a:off x="3454377" y="1838668"/>
            <a:ext cx="20150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latin typeface="+mj-lt"/>
                <a:cs typeface="Times"/>
              </a:rPr>
              <a:t>Drift velocity:</a:t>
            </a:r>
            <a:endParaRPr lang="en-US" sz="2000" dirty="0">
              <a:latin typeface="+mj-lt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9829" y="2070406"/>
            <a:ext cx="1143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DB00"/>
                </a:solidFill>
                <a:cs typeface="Times"/>
              </a:rPr>
              <a:t>Initial position</a:t>
            </a:r>
          </a:p>
          <a:p>
            <a:pPr algn="ctr"/>
            <a:r>
              <a:rPr lang="en-US" dirty="0" smtClean="0">
                <a:solidFill>
                  <a:srgbClr val="3366FF"/>
                </a:solidFill>
                <a:latin typeface="+mj-lt"/>
                <a:cs typeface="Times"/>
              </a:rPr>
              <a:t>Diffusive trajectory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+mj-lt"/>
                <a:cs typeface="Times"/>
              </a:rPr>
              <a:t>Final position</a:t>
            </a: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662617"/>
              </p:ext>
            </p:extLst>
          </p:nvPr>
        </p:nvGraphicFramePr>
        <p:xfrm>
          <a:off x="4217143" y="4440923"/>
          <a:ext cx="952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" name="Equation" r:id="rId11" imgW="508000" imgH="215900" progId="Equation.3">
                  <p:embed/>
                </p:oleObj>
              </mc:Choice>
              <mc:Fallback>
                <p:oleObj name="Equation" r:id="rId11" imgW="508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143" y="4440923"/>
                        <a:ext cx="9525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275708"/>
              </p:ext>
            </p:extLst>
          </p:nvPr>
        </p:nvGraphicFramePr>
        <p:xfrm>
          <a:off x="4196882" y="4971770"/>
          <a:ext cx="14049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" name="Equation" r:id="rId13" imgW="749300" imgH="215900" progId="Equation.3">
                  <p:embed/>
                </p:oleObj>
              </mc:Choice>
              <mc:Fallback>
                <p:oleObj name="Equation" r:id="rId13" imgW="749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6882" y="4971770"/>
                        <a:ext cx="140493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021334"/>
              </p:ext>
            </p:extLst>
          </p:nvPr>
        </p:nvGraphicFramePr>
        <p:xfrm>
          <a:off x="3915413" y="1272628"/>
          <a:ext cx="320040" cy="32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" name="Equation" r:id="rId15" imgW="152400" imgH="152400" progId="Equation.3">
                  <p:embed/>
                </p:oleObj>
              </mc:Choice>
              <mc:Fallback>
                <p:oleObj name="Equation" r:id="rId15" imgW="1524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15413" y="1272628"/>
                        <a:ext cx="320040" cy="32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928402"/>
              </p:ext>
            </p:extLst>
          </p:nvPr>
        </p:nvGraphicFramePr>
        <p:xfrm>
          <a:off x="3318598" y="3878332"/>
          <a:ext cx="2381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" name="Equation" r:id="rId17" imgW="127000" imgH="165100" progId="Equation.3">
                  <p:embed/>
                </p:oleObj>
              </mc:Choice>
              <mc:Fallback>
                <p:oleObj name="Equation" r:id="rId17" imgW="1270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8598" y="3878332"/>
                        <a:ext cx="2381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33969" y="4884588"/>
            <a:ext cx="3768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cs typeface="Times"/>
              </a:rPr>
              <a:t>Against hydrodynamic force:</a:t>
            </a:r>
          </a:p>
        </p:txBody>
      </p:sp>
      <p:sp>
        <p:nvSpPr>
          <p:cNvPr id="7" name="Rectangle 6"/>
          <p:cNvSpPr/>
          <p:nvPr/>
        </p:nvSpPr>
        <p:spPr>
          <a:xfrm>
            <a:off x="1494293" y="6222108"/>
            <a:ext cx="4832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cs typeface="Times"/>
              </a:rPr>
              <a:t>Related </a:t>
            </a:r>
            <a:r>
              <a:rPr lang="en-US" sz="2400" dirty="0">
                <a:cs typeface="Times"/>
              </a:rPr>
              <a:t>to surface </a:t>
            </a:r>
            <a:r>
              <a:rPr lang="en-US" sz="2400" dirty="0" smtClean="0">
                <a:cs typeface="Times"/>
              </a:rPr>
              <a:t>charge: </a:t>
            </a:r>
            <a:endParaRPr lang="en-US" sz="2400" dirty="0">
              <a:cs typeface="Times"/>
            </a:endParaRPr>
          </a:p>
        </p:txBody>
      </p:sp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704263"/>
              </p:ext>
            </p:extLst>
          </p:nvPr>
        </p:nvGraphicFramePr>
        <p:xfrm>
          <a:off x="6825784" y="4705200"/>
          <a:ext cx="14763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" name="Equation" r:id="rId19" imgW="787400" imgH="190500" progId="Equation.3">
                  <p:embed/>
                </p:oleObj>
              </mc:Choice>
              <mc:Fallback>
                <p:oleObj name="Equation" r:id="rId19" imgW="7874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5784" y="4705200"/>
                        <a:ext cx="14763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16"/>
          <p:cNvSpPr txBox="1">
            <a:spLocks noChangeArrowheads="1"/>
          </p:cNvSpPr>
          <p:nvPr/>
        </p:nvSpPr>
        <p:spPr bwMode="auto">
          <a:xfrm>
            <a:off x="2483425" y="3463281"/>
            <a:ext cx="9709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latin typeface="+mj-lt"/>
                <a:cs typeface="Times"/>
              </a:rPr>
              <a:t>Surface charge</a:t>
            </a:r>
            <a:endParaRPr lang="en-US" sz="2000" dirty="0">
              <a:latin typeface="+mj-lt"/>
              <a:cs typeface="Time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430" y="2204912"/>
            <a:ext cx="1910882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“Phase </a:t>
            </a:r>
            <a:r>
              <a:rPr lang="en-US" b="1" dirty="0"/>
              <a:t>Analysis Light </a:t>
            </a:r>
            <a:r>
              <a:rPr lang="en-US" b="1" dirty="0" smtClean="0"/>
              <a:t>Scattering”</a:t>
            </a:r>
            <a:endParaRPr lang="en-US" b="1" dirty="0"/>
          </a:p>
          <a:p>
            <a:pPr algn="ctr"/>
            <a:r>
              <a:rPr lang="en-US" dirty="0"/>
              <a:t>Analogous to Doppler shift, but </a:t>
            </a:r>
            <a:r>
              <a:rPr lang="en-US" dirty="0" smtClean="0"/>
              <a:t>with oscillating electric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64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libri" charset="0"/>
              </a:rPr>
              <a:t>Electrophoretic </a:t>
            </a:r>
            <a:r>
              <a:rPr lang="en-US" dirty="0" smtClean="0">
                <a:latin typeface="Calibri" charset="0"/>
              </a:rPr>
              <a:t>mobility &amp; Zeta Potential </a:t>
            </a:r>
            <a:endParaRPr lang="en-US" dirty="0">
              <a:latin typeface="Calibri" charset="0"/>
            </a:endParaRPr>
          </a:p>
        </p:txBody>
      </p:sp>
      <p:sp>
        <p:nvSpPr>
          <p:cNvPr id="73733" name="TextBox 15"/>
          <p:cNvSpPr txBox="1">
            <a:spLocks noChangeArrowheads="1"/>
          </p:cNvSpPr>
          <p:nvPr/>
        </p:nvSpPr>
        <p:spPr bwMode="auto">
          <a:xfrm>
            <a:off x="157162" y="4798266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Calibri" charset="0"/>
              </a:rPr>
              <a:t>  </a:t>
            </a:r>
            <a:r>
              <a:rPr lang="en-US" dirty="0" err="1">
                <a:latin typeface="Calibri" charset="0"/>
              </a:rPr>
              <a:t>Hückel</a:t>
            </a:r>
            <a:r>
              <a:rPr lang="en-US" dirty="0">
                <a:latin typeface="Calibri" charset="0"/>
              </a:rPr>
              <a:t> Theory:</a:t>
            </a:r>
          </a:p>
        </p:txBody>
      </p:sp>
      <p:graphicFrame>
        <p:nvGraphicFramePr>
          <p:cNvPr id="737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527452"/>
              </p:ext>
            </p:extLst>
          </p:nvPr>
        </p:nvGraphicFramePr>
        <p:xfrm>
          <a:off x="2451100" y="4747466"/>
          <a:ext cx="1241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6" name="Equation" r:id="rId4" imgW="660113" imgH="431613" progId="Equation.3">
                  <p:embed/>
                </p:oleObj>
              </mc:Choice>
              <mc:Fallback>
                <p:oleObj name="Equation" r:id="rId4" imgW="66011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4747466"/>
                        <a:ext cx="1241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026616"/>
              </p:ext>
            </p:extLst>
          </p:nvPr>
        </p:nvGraphicFramePr>
        <p:xfrm>
          <a:off x="6405563" y="3403600"/>
          <a:ext cx="121443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7" name="Equation" r:id="rId6" imgW="647700" imgH="419100" progId="Equation.3">
                  <p:embed/>
                </p:oleObj>
              </mc:Choice>
              <mc:Fallback>
                <p:oleObj name="Equation" r:id="rId6" imgW="647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563" y="3403600"/>
                        <a:ext cx="1214437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6" name="TextBox 16"/>
          <p:cNvSpPr txBox="1">
            <a:spLocks noChangeArrowheads="1"/>
          </p:cNvSpPr>
          <p:nvPr/>
        </p:nvSpPr>
        <p:spPr bwMode="auto">
          <a:xfrm>
            <a:off x="76200" y="3551238"/>
            <a:ext cx="662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Calibri" charset="0"/>
              </a:rPr>
              <a:t>Balance electrostatic and hydrodynamic forces:</a:t>
            </a:r>
          </a:p>
        </p:txBody>
      </p:sp>
      <p:sp>
        <p:nvSpPr>
          <p:cNvPr id="18" name="Oval 17"/>
          <p:cNvSpPr/>
          <p:nvPr/>
        </p:nvSpPr>
        <p:spPr>
          <a:xfrm>
            <a:off x="3962400" y="1879600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3738" name="TextBox 18"/>
          <p:cNvSpPr txBox="1">
            <a:spLocks noChangeArrowheads="1"/>
          </p:cNvSpPr>
          <p:nvPr/>
        </p:nvSpPr>
        <p:spPr bwMode="auto">
          <a:xfrm>
            <a:off x="2819400" y="12192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latin typeface="Calibri" charset="0"/>
              </a:rPr>
              <a:t>+</a:t>
            </a:r>
          </a:p>
        </p:txBody>
      </p:sp>
      <p:sp>
        <p:nvSpPr>
          <p:cNvPr id="73739" name="TextBox 19"/>
          <p:cNvSpPr txBox="1">
            <a:spLocks noChangeArrowheads="1"/>
          </p:cNvSpPr>
          <p:nvPr/>
        </p:nvSpPr>
        <p:spPr bwMode="auto">
          <a:xfrm>
            <a:off x="3886200" y="22860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latin typeface="Calibri" charset="0"/>
              </a:rPr>
              <a:t>+</a:t>
            </a:r>
          </a:p>
        </p:txBody>
      </p:sp>
      <p:sp>
        <p:nvSpPr>
          <p:cNvPr id="73740" name="TextBox 20"/>
          <p:cNvSpPr txBox="1">
            <a:spLocks noChangeArrowheads="1"/>
          </p:cNvSpPr>
          <p:nvPr/>
        </p:nvSpPr>
        <p:spPr bwMode="auto">
          <a:xfrm>
            <a:off x="3962400" y="19558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latin typeface="Calibri" charset="0"/>
              </a:rPr>
              <a:t>+</a:t>
            </a:r>
          </a:p>
        </p:txBody>
      </p:sp>
      <p:sp>
        <p:nvSpPr>
          <p:cNvPr id="73741" name="TextBox 21"/>
          <p:cNvSpPr txBox="1">
            <a:spLocks noChangeArrowheads="1"/>
          </p:cNvSpPr>
          <p:nvPr/>
        </p:nvSpPr>
        <p:spPr bwMode="auto">
          <a:xfrm>
            <a:off x="4191000" y="17526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latin typeface="Calibri" charset="0"/>
              </a:rPr>
              <a:t>+</a:t>
            </a:r>
          </a:p>
        </p:txBody>
      </p:sp>
      <p:sp>
        <p:nvSpPr>
          <p:cNvPr id="73742" name="TextBox 22"/>
          <p:cNvSpPr txBox="1">
            <a:spLocks noChangeArrowheads="1"/>
          </p:cNvSpPr>
          <p:nvPr/>
        </p:nvSpPr>
        <p:spPr bwMode="auto">
          <a:xfrm>
            <a:off x="4495800" y="16764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latin typeface="Calibri" charset="0"/>
              </a:rPr>
              <a:t>+</a:t>
            </a:r>
          </a:p>
        </p:txBody>
      </p:sp>
      <p:sp>
        <p:nvSpPr>
          <p:cNvPr id="73743" name="TextBox 23"/>
          <p:cNvSpPr txBox="1">
            <a:spLocks noChangeArrowheads="1"/>
          </p:cNvSpPr>
          <p:nvPr/>
        </p:nvSpPr>
        <p:spPr bwMode="auto">
          <a:xfrm>
            <a:off x="4724400" y="18034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latin typeface="Calibri" charset="0"/>
              </a:rPr>
              <a:t>+</a:t>
            </a:r>
          </a:p>
        </p:txBody>
      </p:sp>
      <p:sp>
        <p:nvSpPr>
          <p:cNvPr id="73744" name="TextBox 24"/>
          <p:cNvSpPr txBox="1">
            <a:spLocks noChangeArrowheads="1"/>
          </p:cNvSpPr>
          <p:nvPr/>
        </p:nvSpPr>
        <p:spPr bwMode="auto">
          <a:xfrm>
            <a:off x="4876800" y="21082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latin typeface="Calibri" charset="0"/>
              </a:rPr>
              <a:t>+</a:t>
            </a:r>
          </a:p>
        </p:txBody>
      </p:sp>
      <p:sp>
        <p:nvSpPr>
          <p:cNvPr id="73745" name="TextBox 25"/>
          <p:cNvSpPr txBox="1">
            <a:spLocks noChangeArrowheads="1"/>
          </p:cNvSpPr>
          <p:nvPr/>
        </p:nvSpPr>
        <p:spPr bwMode="auto">
          <a:xfrm>
            <a:off x="4800600" y="23622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latin typeface="Calibri" charset="0"/>
              </a:rPr>
              <a:t>+</a:t>
            </a:r>
          </a:p>
        </p:txBody>
      </p:sp>
      <p:sp>
        <p:nvSpPr>
          <p:cNvPr id="73746" name="TextBox 26"/>
          <p:cNvSpPr txBox="1">
            <a:spLocks noChangeArrowheads="1"/>
          </p:cNvSpPr>
          <p:nvPr/>
        </p:nvSpPr>
        <p:spPr bwMode="auto">
          <a:xfrm>
            <a:off x="4648200" y="25654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latin typeface="Calibri" charset="0"/>
              </a:rPr>
              <a:t>+</a:t>
            </a:r>
          </a:p>
        </p:txBody>
      </p:sp>
      <p:sp>
        <p:nvSpPr>
          <p:cNvPr id="73747" name="TextBox 27"/>
          <p:cNvSpPr txBox="1">
            <a:spLocks noChangeArrowheads="1"/>
          </p:cNvSpPr>
          <p:nvPr/>
        </p:nvSpPr>
        <p:spPr bwMode="auto">
          <a:xfrm>
            <a:off x="4038600" y="25146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latin typeface="Calibri" charset="0"/>
              </a:rPr>
              <a:t>+</a:t>
            </a:r>
          </a:p>
        </p:txBody>
      </p:sp>
      <p:sp>
        <p:nvSpPr>
          <p:cNvPr id="73748" name="TextBox 28"/>
          <p:cNvSpPr txBox="1">
            <a:spLocks noChangeArrowheads="1"/>
          </p:cNvSpPr>
          <p:nvPr/>
        </p:nvSpPr>
        <p:spPr bwMode="auto">
          <a:xfrm>
            <a:off x="4343400" y="26670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latin typeface="Calibri" charset="0"/>
              </a:rPr>
              <a:t>+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200400" y="1422400"/>
            <a:ext cx="0" cy="1981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553200" y="1422400"/>
            <a:ext cx="0" cy="1981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51" name="TextBox 32"/>
          <p:cNvSpPr txBox="1">
            <a:spLocks noChangeArrowheads="1"/>
          </p:cNvSpPr>
          <p:nvPr/>
        </p:nvSpPr>
        <p:spPr bwMode="auto">
          <a:xfrm>
            <a:off x="6553200" y="12192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latin typeface="Calibri" charset="0"/>
              </a:rPr>
              <a:t>-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5181600" y="2489200"/>
            <a:ext cx="762000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7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031217"/>
              </p:ext>
            </p:extLst>
          </p:nvPr>
        </p:nvGraphicFramePr>
        <p:xfrm>
          <a:off x="1143000" y="1727200"/>
          <a:ext cx="8128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8" name="Equation" r:id="rId8" imgW="431613" imgH="393529" progId="Equation.3">
                  <p:embed/>
                </p:oleObj>
              </mc:Choice>
              <mc:Fallback>
                <p:oleObj name="Equation" r:id="rId8" imgW="43161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27200"/>
                        <a:ext cx="812800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403907"/>
              </p:ext>
            </p:extLst>
          </p:nvPr>
        </p:nvGraphicFramePr>
        <p:xfrm>
          <a:off x="5334000" y="2184400"/>
          <a:ext cx="21590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9" name="Equation" r:id="rId10" imgW="114201" imgH="139579" progId="Equation.3">
                  <p:embed/>
                </p:oleObj>
              </mc:Choice>
              <mc:Fallback>
                <p:oleObj name="Equation" r:id="rId10" imgW="114201" imgH="1395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184400"/>
                        <a:ext cx="215900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55" name="TextBox 40"/>
          <p:cNvSpPr txBox="1">
            <a:spLocks noChangeArrowheads="1"/>
          </p:cNvSpPr>
          <p:nvPr/>
        </p:nvSpPr>
        <p:spPr bwMode="auto">
          <a:xfrm>
            <a:off x="3738562" y="4823666"/>
            <a:ext cx="4198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Calibri" charset="0"/>
              </a:rPr>
              <a:t>F</a:t>
            </a:r>
            <a:r>
              <a:rPr lang="en-US" dirty="0" smtClean="0">
                <a:latin typeface="Calibri" charset="0"/>
              </a:rPr>
              <a:t>or </a:t>
            </a:r>
            <a:r>
              <a:rPr lang="en-US" dirty="0">
                <a:latin typeface="Calibri" charset="0"/>
              </a:rPr>
              <a:t>low ionic </a:t>
            </a:r>
            <a:r>
              <a:rPr lang="en-US" dirty="0" smtClean="0">
                <a:latin typeface="Calibri" charset="0"/>
              </a:rPr>
              <a:t>strengths (</a:t>
            </a:r>
            <a:r>
              <a:rPr lang="en-US" dirty="0" err="1" smtClean="0">
                <a:latin typeface="Calibri" charset="0"/>
              </a:rPr>
              <a:t>apolar</a:t>
            </a:r>
            <a:r>
              <a:rPr lang="en-US" dirty="0" smtClean="0">
                <a:latin typeface="Calibri" charset="0"/>
              </a:rPr>
              <a:t>)</a:t>
            </a:r>
            <a:endParaRPr lang="en-US" dirty="0">
              <a:latin typeface="Calibri" charset="0"/>
            </a:endParaRPr>
          </a:p>
        </p:txBody>
      </p:sp>
      <p:graphicFrame>
        <p:nvGraphicFramePr>
          <p:cNvPr id="7375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401864"/>
              </p:ext>
            </p:extLst>
          </p:nvPr>
        </p:nvGraphicFramePr>
        <p:xfrm>
          <a:off x="8029575" y="4823666"/>
          <a:ext cx="10255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0" name="Equation" r:id="rId12" imgW="546100" imgH="203200" progId="Equation.3">
                  <p:embed/>
                </p:oleObj>
              </mc:Choice>
              <mc:Fallback>
                <p:oleObj name="Equation" r:id="rId12" imgW="546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9575" y="4823666"/>
                        <a:ext cx="1025525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15"/>
          <p:cNvSpPr txBox="1">
            <a:spLocks noChangeArrowheads="1"/>
          </p:cNvSpPr>
          <p:nvPr/>
        </p:nvSpPr>
        <p:spPr bwMode="auto">
          <a:xfrm>
            <a:off x="157162" y="5560266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Calibri" charset="0"/>
              </a:rPr>
              <a:t>  </a:t>
            </a:r>
            <a:r>
              <a:rPr lang="en-US" dirty="0" err="1" smtClean="0">
                <a:latin typeface="Calibri" charset="0"/>
              </a:rPr>
              <a:t>Smoluchowski</a:t>
            </a:r>
            <a:r>
              <a:rPr lang="en-US" dirty="0" smtClean="0">
                <a:latin typeface="Calibri" charset="0"/>
              </a:rPr>
              <a:t>:</a:t>
            </a:r>
            <a:endParaRPr lang="en-US" dirty="0">
              <a:latin typeface="Calibri" charset="0"/>
            </a:endParaRPr>
          </a:p>
        </p:txBody>
      </p:sp>
      <p:graphicFrame>
        <p:nvGraphicFramePr>
          <p:cNvPr id="3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032500"/>
              </p:ext>
            </p:extLst>
          </p:nvPr>
        </p:nvGraphicFramePr>
        <p:xfrm>
          <a:off x="2640013" y="5509466"/>
          <a:ext cx="10033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1" name="Equation" r:id="rId14" imgW="533400" imgH="431800" progId="Equation.3">
                  <p:embed/>
                </p:oleObj>
              </mc:Choice>
              <mc:Fallback>
                <p:oleObj name="Equation" r:id="rId14" imgW="533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5509466"/>
                        <a:ext cx="10033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40"/>
          <p:cNvSpPr txBox="1">
            <a:spLocks noChangeArrowheads="1"/>
          </p:cNvSpPr>
          <p:nvPr/>
        </p:nvSpPr>
        <p:spPr bwMode="auto">
          <a:xfrm>
            <a:off x="3586162" y="5585666"/>
            <a:ext cx="449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Calibri" charset="0"/>
              </a:rPr>
              <a:t>F</a:t>
            </a:r>
            <a:r>
              <a:rPr lang="en-US" dirty="0" smtClean="0">
                <a:latin typeface="Calibri" charset="0"/>
              </a:rPr>
              <a:t>or high ionic strength (aqueous)</a:t>
            </a:r>
            <a:endParaRPr lang="en-US" dirty="0">
              <a:latin typeface="Calibri" charset="0"/>
            </a:endParaRPr>
          </a:p>
        </p:txBody>
      </p:sp>
      <p:graphicFrame>
        <p:nvGraphicFramePr>
          <p:cNvPr id="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993866"/>
              </p:ext>
            </p:extLst>
          </p:nvPr>
        </p:nvGraphicFramePr>
        <p:xfrm>
          <a:off x="8043862" y="5585666"/>
          <a:ext cx="1023938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" name="Equation" r:id="rId16" imgW="546100" imgH="203200" progId="Equation.3">
                  <p:embed/>
                </p:oleObj>
              </mc:Choice>
              <mc:Fallback>
                <p:oleObj name="Equation" r:id="rId16" imgW="546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3862" y="5585666"/>
                        <a:ext cx="1023938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964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  <p:bldP spid="73755" grpId="0"/>
      <p:bldP spid="38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7996"/>
            <a:ext cx="3774976" cy="2472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</a:t>
            </a:r>
            <a:r>
              <a:rPr lang="en-US" dirty="0" smtClean="0"/>
              <a:t>Ionic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88" y="1386791"/>
            <a:ext cx="4147052" cy="3248353"/>
          </a:xfrm>
        </p:spPr>
        <p:txBody>
          <a:bodyPr>
            <a:normAutofit/>
          </a:bodyPr>
          <a:lstStyle/>
          <a:p>
            <a:r>
              <a:rPr lang="en-US" dirty="0" smtClean="0"/>
              <a:t>Ions “screen away” electrostatic repulsion, thus reducing zeta potential magnitude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646" y="1278744"/>
            <a:ext cx="5283200" cy="5372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92588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err="1"/>
              <a:t>Rajapaksa</a:t>
            </a:r>
            <a:r>
              <a:rPr lang="en-US" dirty="0"/>
              <a:t> TE, </a:t>
            </a:r>
            <a:r>
              <a:rPr lang="en-US" dirty="0" smtClean="0"/>
              <a:t>et. al. </a:t>
            </a:r>
            <a:r>
              <a:rPr lang="en-US" i="1" dirty="0" smtClean="0"/>
              <a:t>J</a:t>
            </a:r>
            <a:r>
              <a:rPr lang="en-US" i="1" dirty="0"/>
              <a:t>. Biol. Chem.</a:t>
            </a:r>
            <a:r>
              <a:rPr lang="en-US" dirty="0"/>
              <a:t> (2010)</a:t>
            </a:r>
          </a:p>
        </p:txBody>
      </p:sp>
    </p:spTree>
    <p:extLst>
      <p:ext uri="{BB962C8B-B14F-4D97-AF65-F5344CB8AC3E}">
        <p14:creationId xmlns:p14="http://schemas.microsoft.com/office/powerpoint/2010/main" val="71688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19" y="1805284"/>
            <a:ext cx="5807342" cy="50527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of Zero Charge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7533" y="1187629"/>
            <a:ext cx="8369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Adjusting pH by adding acid/base can induce protonation/</a:t>
            </a:r>
            <a:r>
              <a:rPr lang="en-US" dirty="0" err="1" smtClean="0"/>
              <a:t>deprotonation</a:t>
            </a:r>
            <a:r>
              <a:rPr lang="en-US" dirty="0" smtClean="0"/>
              <a:t> of the particle surface, thus changing the surface charge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70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Sedimentation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26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4" descr="silica-pics-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04975"/>
            <a:ext cx="6781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Hard sphere systems: linear front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3554413" y="5211763"/>
            <a:ext cx="398462" cy="1587"/>
          </a:xfrm>
          <a:prstGeom prst="straightConnector1">
            <a:avLst/>
          </a:prstGeom>
          <a:ln w="3810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5148263" y="4983163"/>
            <a:ext cx="396875" cy="0"/>
          </a:xfrm>
          <a:prstGeom prst="straightConnector1">
            <a:avLst/>
          </a:prstGeom>
          <a:ln w="3810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6400800" y="4951413"/>
            <a:ext cx="396875" cy="1587"/>
          </a:xfrm>
          <a:prstGeom prst="straightConnector1">
            <a:avLst/>
          </a:prstGeom>
          <a:ln w="3810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3" name="TextBox 13"/>
          <p:cNvSpPr txBox="1">
            <a:spLocks noChangeArrowheads="1"/>
          </p:cNvSpPr>
          <p:nvPr/>
        </p:nvSpPr>
        <p:spPr bwMode="auto">
          <a:xfrm>
            <a:off x="1368425" y="5932488"/>
            <a:ext cx="6708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t = 0 min        t = 60 min        t = 95 min      t = 150 min     t = 210 min     </a:t>
            </a:r>
          </a:p>
        </p:txBody>
      </p:sp>
      <p:sp>
        <p:nvSpPr>
          <p:cNvPr id="55304" name="TextBox 17"/>
          <p:cNvSpPr txBox="1">
            <a:spLocks noChangeArrowheads="1"/>
          </p:cNvSpPr>
          <p:nvPr/>
        </p:nvSpPr>
        <p:spPr bwMode="auto">
          <a:xfrm>
            <a:off x="1219200" y="1371600"/>
            <a:ext cx="678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latin typeface="Calibri" charset="0"/>
              </a:rPr>
              <a:t>1.57 </a:t>
            </a:r>
            <a:r>
              <a:rPr lang="el-GR" dirty="0">
                <a:latin typeface="Calibri" charset="0"/>
              </a:rPr>
              <a:t>µ</a:t>
            </a:r>
            <a:r>
              <a:rPr lang="en-US" dirty="0">
                <a:latin typeface="Calibri" charset="0"/>
              </a:rPr>
              <a:t>m </a:t>
            </a:r>
            <a:r>
              <a:rPr lang="en-US" dirty="0" smtClean="0">
                <a:latin typeface="Calibri" charset="0"/>
              </a:rPr>
              <a:t>radius silica </a:t>
            </a:r>
            <a:r>
              <a:rPr lang="en-US" dirty="0">
                <a:latin typeface="Calibri" charset="0"/>
              </a:rPr>
              <a:t>spheres in water at </a:t>
            </a:r>
            <a:r>
              <a:rPr lang="el-GR" dirty="0">
                <a:latin typeface="Calibri" charset="0"/>
              </a:rPr>
              <a:t>Φ</a:t>
            </a:r>
            <a:r>
              <a:rPr lang="en-US" dirty="0">
                <a:latin typeface="Calibri" charset="0"/>
              </a:rPr>
              <a:t>=0.05</a:t>
            </a:r>
          </a:p>
        </p:txBody>
      </p:sp>
    </p:spTree>
    <p:extLst>
      <p:ext uri="{BB962C8B-B14F-4D97-AF65-F5344CB8AC3E}">
        <p14:creationId xmlns:p14="http://schemas.microsoft.com/office/powerpoint/2010/main" val="179922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5" descr="silica314allconc2bw-fitr2cm-ita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7588"/>
            <a:ext cx="9144000" cy="516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extBox 5"/>
          <p:cNvSpPr txBox="1">
            <a:spLocks noChangeArrowheads="1"/>
          </p:cNvSpPr>
          <p:nvPr/>
        </p:nvSpPr>
        <p:spPr bwMode="auto">
          <a:xfrm>
            <a:off x="300199" y="6027003"/>
            <a:ext cx="30911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Calibri" charset="0"/>
              </a:rPr>
              <a:t>Measured </a:t>
            </a:r>
            <a:r>
              <a:rPr lang="en-US" i="1" dirty="0">
                <a:latin typeface="Calibri" charset="0"/>
              </a:rPr>
              <a:t>v</a:t>
            </a:r>
            <a:r>
              <a:rPr lang="en-US" dirty="0">
                <a:latin typeface="Calibri" charset="0"/>
              </a:rPr>
              <a:t> ~ 2 to </a:t>
            </a:r>
            <a:r>
              <a:rPr lang="en-US" dirty="0" smtClean="0">
                <a:latin typeface="Calibri" charset="0"/>
              </a:rPr>
              <a:t>3x slower </a:t>
            </a:r>
            <a:r>
              <a:rPr lang="en-US" dirty="0">
                <a:latin typeface="Calibri" charset="0"/>
              </a:rPr>
              <a:t>than </a:t>
            </a:r>
            <a:r>
              <a:rPr lang="en-US" dirty="0" smtClean="0">
                <a:latin typeface="Calibri" charset="0"/>
              </a:rPr>
              <a:t>expected</a:t>
            </a:r>
            <a:endParaRPr lang="en-US" dirty="0">
              <a:latin typeface="Calibri" charset="0"/>
            </a:endParaRPr>
          </a:p>
        </p:txBody>
      </p:sp>
      <p:sp>
        <p:nvSpPr>
          <p:cNvPr id="57347" name="TextBox 7"/>
          <p:cNvSpPr txBox="1">
            <a:spLocks noChangeArrowheads="1"/>
          </p:cNvSpPr>
          <p:nvPr/>
        </p:nvSpPr>
        <p:spPr bwMode="auto">
          <a:xfrm>
            <a:off x="7086600" y="990600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2000" i="1">
                <a:latin typeface="Calibri" charset="0"/>
              </a:rPr>
              <a:t>Φ</a:t>
            </a:r>
            <a:endParaRPr lang="en-US" sz="2000" i="1">
              <a:latin typeface="Calibri" charset="0"/>
            </a:endParaRPr>
          </a:p>
        </p:txBody>
      </p:sp>
      <p:sp>
        <p:nvSpPr>
          <p:cNvPr id="57348" name="TextBox 8"/>
          <p:cNvSpPr txBox="1">
            <a:spLocks noChangeArrowheads="1"/>
          </p:cNvSpPr>
          <p:nvPr/>
        </p:nvSpPr>
        <p:spPr bwMode="auto">
          <a:xfrm>
            <a:off x="1295400" y="1371600"/>
            <a:ext cx="541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i="1">
                <a:latin typeface="Calibri" charset="0"/>
              </a:rPr>
              <a:t>a</a:t>
            </a:r>
            <a:r>
              <a:rPr lang="en-US" sz="2800">
                <a:latin typeface="Calibri" charset="0"/>
              </a:rPr>
              <a:t> = 1.57 </a:t>
            </a:r>
            <a:r>
              <a:rPr lang="en-US" sz="2800" i="1">
                <a:latin typeface="Calibri" charset="0"/>
              </a:rPr>
              <a:t>µ</a:t>
            </a:r>
            <a:r>
              <a:rPr lang="en-US" sz="2800">
                <a:latin typeface="Calibri" charset="0"/>
              </a:rPr>
              <a:t>m; silica particles in water</a:t>
            </a:r>
          </a:p>
        </p:txBody>
      </p:sp>
      <p:sp>
        <p:nvSpPr>
          <p:cNvPr id="573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Hard sphere systems: linear front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43400" y="2000250"/>
            <a:ext cx="2438400" cy="104616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 charset="0"/>
              </a:rPr>
              <a:t>Sedimentation Velocity:</a:t>
            </a:r>
          </a:p>
          <a:p>
            <a:pPr eaLnBrk="1" hangingPunct="1"/>
            <a:endParaRPr lang="en-US" sz="1800" dirty="0">
              <a:latin typeface="Calibri" charset="0"/>
            </a:endParaRPr>
          </a:p>
          <a:p>
            <a:pPr eaLnBrk="1" hangingPunct="1"/>
            <a:endParaRPr lang="en-US" sz="1800" dirty="0">
              <a:latin typeface="Calibri" charset="0"/>
            </a:endParaRPr>
          </a:p>
          <a:p>
            <a:pPr eaLnBrk="1" hangingPunct="1"/>
            <a:endParaRPr lang="en-US" sz="800" dirty="0">
              <a:latin typeface="Calibri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438400" y="2686050"/>
            <a:ext cx="1905000" cy="121920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302970"/>
              </p:ext>
            </p:extLst>
          </p:nvPr>
        </p:nvGraphicFramePr>
        <p:xfrm>
          <a:off x="4478338" y="2312988"/>
          <a:ext cx="1590675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name="Equation" r:id="rId5" imgW="1028700" imgH="673100" progId="Equation.3">
                  <p:embed/>
                </p:oleObj>
              </mc:Choice>
              <mc:Fallback>
                <p:oleObj name="Equation" r:id="rId5" imgW="10287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338" y="2312988"/>
                        <a:ext cx="1590675" cy="104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19800" y="2468563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</a:rPr>
              <a:t>µ</a:t>
            </a:r>
            <a:r>
              <a:rPr lang="en-US" sz="1800">
                <a:latin typeface="Calibri" charset="0"/>
              </a:rPr>
              <a:t>m/s</a:t>
            </a:r>
          </a:p>
        </p:txBody>
      </p:sp>
      <p:sp>
        <p:nvSpPr>
          <p:cNvPr id="57356" name="TextBox 21"/>
          <p:cNvSpPr txBox="1">
            <a:spLocks noChangeArrowheads="1"/>
          </p:cNvSpPr>
          <p:nvPr/>
        </p:nvSpPr>
        <p:spPr bwMode="auto">
          <a:xfrm>
            <a:off x="5384499" y="6019800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Silica zeta potential:</a:t>
            </a:r>
          </a:p>
          <a:p>
            <a:pPr eaLnBrk="1" hangingPunct="1"/>
            <a:r>
              <a:rPr lang="el-GR" i="1">
                <a:latin typeface="Calibri" charset="0"/>
              </a:rPr>
              <a:t>ζ</a:t>
            </a:r>
            <a:r>
              <a:rPr lang="en-US">
                <a:latin typeface="Calibri" charset="0"/>
              </a:rPr>
              <a:t> = -18.25 +/- 0.31  mV</a:t>
            </a:r>
          </a:p>
        </p:txBody>
      </p:sp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596961"/>
              </p:ext>
            </p:extLst>
          </p:nvPr>
        </p:nvGraphicFramePr>
        <p:xfrm>
          <a:off x="5317273" y="3658843"/>
          <a:ext cx="5302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name="Equation" r:id="rId7" imgW="342900" imgH="203200" progId="Equation.3">
                  <p:embed/>
                </p:oleObj>
              </mc:Choice>
              <mc:Fallback>
                <p:oleObj name="Equation" r:id="rId7" imgW="342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7273" y="3658843"/>
                        <a:ext cx="5302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18213"/>
              </p:ext>
            </p:extLst>
          </p:nvPr>
        </p:nvGraphicFramePr>
        <p:xfrm>
          <a:off x="5493917" y="3262787"/>
          <a:ext cx="37306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Equation" r:id="rId9" imgW="241300" imgH="165100" progId="Equation.3">
                  <p:embed/>
                </p:oleObj>
              </mc:Choice>
              <mc:Fallback>
                <p:oleObj name="Equation" r:id="rId9" imgW="2413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3917" y="3262787"/>
                        <a:ext cx="373062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194380" y="1904797"/>
            <a:ext cx="2326845" cy="3780741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941392" y="3612689"/>
            <a:ext cx="1892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charset="0"/>
              </a:rPr>
              <a:t>Density difference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931892" y="3163229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charset="0"/>
              </a:rPr>
              <a:t>Gravity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70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11" grpId="0" animBg="1"/>
      <p:bldP spid="15" grpId="0"/>
      <p:bldP spid="57356" grpId="0"/>
      <p:bldP spid="10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normal.img-00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3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b="42674"/>
          <a:stretch>
            <a:fillRect/>
          </a:stretch>
        </p:blipFill>
        <p:spPr bwMode="auto">
          <a:xfrm>
            <a:off x="5029200" y="1384300"/>
            <a:ext cx="4111625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Gelling systems: sudden collapse</a:t>
            </a:r>
          </a:p>
        </p:txBody>
      </p:sp>
      <p:sp>
        <p:nvSpPr>
          <p:cNvPr id="59396" name="TextBox 7"/>
          <p:cNvSpPr txBox="1">
            <a:spLocks noChangeArrowheads="1"/>
          </p:cNvSpPr>
          <p:nvPr/>
        </p:nvSpPr>
        <p:spPr bwMode="auto">
          <a:xfrm>
            <a:off x="0" y="6477000"/>
            <a:ext cx="594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Lietor-Santos et. al. </a:t>
            </a:r>
            <a:r>
              <a:rPr lang="en-US" sz="1800" i="1">
                <a:latin typeface="Calibri" charset="0"/>
              </a:rPr>
              <a:t>Langmuir. </a:t>
            </a:r>
            <a:r>
              <a:rPr lang="en-US" sz="1800" b="1">
                <a:latin typeface="Calibri" charset="0"/>
              </a:rPr>
              <a:t>26</a:t>
            </a:r>
            <a:r>
              <a:rPr lang="en-US" sz="1800">
                <a:latin typeface="Calibri" charset="0"/>
              </a:rPr>
              <a:t>(5), 3174 (2010).</a:t>
            </a:r>
          </a:p>
        </p:txBody>
      </p:sp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45847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extBox 12"/>
          <p:cNvSpPr txBox="1">
            <a:spLocks noChangeArrowheads="1"/>
          </p:cNvSpPr>
          <p:nvPr/>
        </p:nvSpPr>
        <p:spPr bwMode="auto">
          <a:xfrm>
            <a:off x="0" y="6172200"/>
            <a:ext cx="594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Poon et. al. </a:t>
            </a:r>
            <a:r>
              <a:rPr lang="en-US" sz="1800" i="1">
                <a:latin typeface="Calibri" charset="0"/>
              </a:rPr>
              <a:t>Faraday Discuss. </a:t>
            </a:r>
            <a:r>
              <a:rPr lang="en-US" sz="1800" b="1">
                <a:latin typeface="Calibri" charset="0"/>
              </a:rPr>
              <a:t>112</a:t>
            </a:r>
            <a:r>
              <a:rPr lang="en-US" sz="1800">
                <a:latin typeface="Calibri" charset="0"/>
              </a:rPr>
              <a:t>, 143 (1999).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20574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59401" name="Picture 2" descr="normal.img-00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3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8" r="90160" b="69566"/>
          <a:stretch>
            <a:fillRect/>
          </a:stretch>
        </p:blipFill>
        <p:spPr bwMode="auto">
          <a:xfrm>
            <a:off x="4800600" y="2362200"/>
            <a:ext cx="45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7543800" y="1371600"/>
            <a:ext cx="1371600" cy="3581400"/>
          </a:xfrm>
          <a:prstGeom prst="roundRect">
            <a:avLst/>
          </a:prstGeom>
          <a:solidFill>
            <a:srgbClr val="C00000">
              <a:alpha val="25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162813" y="274638"/>
            <a:ext cx="8828787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 pitchFamily="18" charset="0"/>
              </a:rPr>
              <a:t>Unstable particles aggregate &amp; settle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381000" y="2090680"/>
            <a:ext cx="1066800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838200" y="23954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1066800" y="27764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33400" y="25478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838200" y="29288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33400" y="32336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1066800" y="38432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914400" y="34622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762000" y="41480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09600" y="36146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667000" y="2090680"/>
            <a:ext cx="1066800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971800" y="24716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3352800" y="27764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2819400" y="25478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3200400" y="27764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2819400" y="34622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3352800" y="38432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2971800" y="34622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3276600" y="39956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2895600" y="36146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105400" y="2090680"/>
            <a:ext cx="1066800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543800" y="2090680"/>
            <a:ext cx="1066800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200" y="483388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Times New Roman" pitchFamily="18" charset="0"/>
              </a:rPr>
              <a:t>NP formation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133600" y="483388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Times New Roman" pitchFamily="18" charset="0"/>
              </a:rPr>
              <a:t>Aggregation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648200" y="4829415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Times New Roman" pitchFamily="18" charset="0"/>
              </a:rPr>
              <a:t>FAST Sedimentation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162800" y="483388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Times New Roman" pitchFamily="18" charset="0"/>
              </a:rPr>
              <a:t>FAST</a:t>
            </a:r>
          </a:p>
          <a:p>
            <a:pPr algn="ctr"/>
            <a:r>
              <a:rPr lang="en-US" sz="2400" dirty="0" smtClean="0">
                <a:latin typeface="+mj-lt"/>
                <a:cs typeface="Times New Roman" pitchFamily="18" charset="0"/>
              </a:rPr>
              <a:t>Separation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1524000" y="330988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3886200" y="330988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400800" y="330988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5410200" y="31574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5791200" y="34622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5257800" y="32336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5638800" y="34622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5257800" y="36908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5791200" y="38432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5410200" y="36908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5715000" y="39956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5334000" y="38432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rot="5400000">
            <a:off x="5180012" y="3994092"/>
            <a:ext cx="915988" cy="158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7543800" y="4071880"/>
            <a:ext cx="10668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graphicFrame>
        <p:nvGraphicFramePr>
          <p:cNvPr id="101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236115"/>
              </p:ext>
            </p:extLst>
          </p:nvPr>
        </p:nvGraphicFramePr>
        <p:xfrm>
          <a:off x="6448425" y="5940425"/>
          <a:ext cx="167322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3" imgW="876300" imgH="431800" progId="Equation.3">
                  <p:embed/>
                </p:oleObj>
              </mc:Choice>
              <mc:Fallback>
                <p:oleObj name="Equation" r:id="rId3" imgW="876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425" y="5940425"/>
                        <a:ext cx="1673225" cy="830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TextBox 101"/>
          <p:cNvSpPr txBox="1"/>
          <p:nvPr/>
        </p:nvSpPr>
        <p:spPr>
          <a:xfrm>
            <a:off x="593784" y="6125517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Times New Roman" pitchFamily="18" charset="0"/>
              </a:rPr>
              <a:t>Sedimentation speed ~ (aggregate size)</a:t>
            </a:r>
            <a:r>
              <a:rPr lang="en-US" sz="2400" baseline="30000" dirty="0" smtClean="0">
                <a:latin typeface="+mj-lt"/>
                <a:cs typeface="Times New Roman" pitchFamily="18" charset="0"/>
              </a:rPr>
              <a:t>2</a:t>
            </a:r>
            <a:endParaRPr lang="en-US" sz="2400" i="1" baseline="30000" dirty="0">
              <a:latin typeface="+mj-lt"/>
              <a:cs typeface="Times New Roman" pitchFamily="18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7752297" y="6077784"/>
            <a:ext cx="369353" cy="476408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59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0" grpId="0"/>
      <p:bldP spid="81" grpId="0"/>
      <p:bldP spid="82" grpId="0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6" grpId="0" animBg="1"/>
      <p:bldP spid="102" grpId="0"/>
      <p:bldP spid="1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46635" cy="4808868"/>
          </a:xfrm>
        </p:spPr>
        <p:txBody>
          <a:bodyPr>
            <a:normAutofit/>
          </a:bodyPr>
          <a:lstStyle/>
          <a:p>
            <a:r>
              <a:rPr lang="en-US" dirty="0" smtClean="0"/>
              <a:t>Unless thermodynamics dictate assembly, </a:t>
            </a:r>
            <a:r>
              <a:rPr lang="en-US" b="1" i="1" dirty="0" smtClean="0">
                <a:solidFill>
                  <a:srgbClr val="FF0000"/>
                </a:solidFill>
              </a:rPr>
              <a:t>all roads lead to separation!</a:t>
            </a:r>
          </a:p>
          <a:p>
            <a:r>
              <a:rPr lang="en-US" dirty="0" smtClean="0"/>
              <a:t>Complex fluids are </a:t>
            </a:r>
            <a:r>
              <a:rPr lang="en-US" b="1" i="1" dirty="0" smtClean="0"/>
              <a:t>metastable</a:t>
            </a:r>
          </a:p>
          <a:p>
            <a:r>
              <a:rPr lang="en-US" b="1" i="1" dirty="0" smtClean="0">
                <a:solidFill>
                  <a:schemeClr val="accent1"/>
                </a:solidFill>
              </a:rPr>
              <a:t>LS is a great tool to assess stability</a:t>
            </a:r>
            <a:endParaRPr lang="en-US" b="1" i="1" dirty="0" smtClean="0">
              <a:solidFill>
                <a:schemeClr val="accent1"/>
              </a:solidFill>
            </a:endParaRPr>
          </a:p>
          <a:p>
            <a:pPr lvl="1"/>
            <a:endParaRPr lang="en-US" b="1" i="1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43" y="3118054"/>
            <a:ext cx="4685779" cy="3739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8296"/>
          <a:stretch/>
        </p:blipFill>
        <p:spPr>
          <a:xfrm>
            <a:off x="3900502" y="79369"/>
            <a:ext cx="5169077" cy="320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4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7182406" y="1857263"/>
            <a:ext cx="1797616" cy="3807615"/>
          </a:xfrm>
          <a:prstGeom prst="rect">
            <a:avLst/>
          </a:prstGeom>
          <a:pattFill prst="wdUpDiag">
            <a:fgClr>
              <a:schemeClr val="accent2">
                <a:lumMod val="60000"/>
                <a:lumOff val="40000"/>
              </a:schemeClr>
            </a:fgClr>
            <a:bgClr>
              <a:prstClr val="white"/>
            </a:bgClr>
          </a:pattFill>
          <a:ln w="38100">
            <a:solidFill>
              <a:schemeClr val="accent6">
                <a:lumMod val="50000"/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162813" y="274638"/>
            <a:ext cx="882878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Stable </a:t>
            </a:r>
            <a:r>
              <a:rPr lang="en-US" dirty="0" smtClean="0"/>
              <a:t>particles; no aggregation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381000" y="2090680"/>
            <a:ext cx="1066800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838200" y="23954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1066800" y="27764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33400" y="25478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838200" y="29288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33400" y="32336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1066800" y="38432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914400" y="34622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762000" y="41480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09600" y="36146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667000" y="2090680"/>
            <a:ext cx="1066800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971800" y="24716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3352800" y="27764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2819400" y="25478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3200400" y="27764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2819400" y="34622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3352800" y="38432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2971800" y="34622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3276600" y="39956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2895600" y="36146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543800" y="2090680"/>
            <a:ext cx="1066800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200" y="483388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Times New Roman" pitchFamily="18" charset="0"/>
              </a:rPr>
              <a:t>NP formation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133600" y="483388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Times New Roman" pitchFamily="18" charset="0"/>
              </a:rPr>
              <a:t>Aggregation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648200" y="4829415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Times New Roman" pitchFamily="18" charset="0"/>
              </a:rPr>
              <a:t>SLOW Sedimentation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162800" y="483388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Times New Roman" pitchFamily="18" charset="0"/>
              </a:rPr>
              <a:t>SLOW Separation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1524000" y="330988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3886200" y="330988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400800" y="330988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prstDash val="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7543800" y="4071880"/>
            <a:ext cx="10668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graphicFrame>
        <p:nvGraphicFramePr>
          <p:cNvPr id="99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738389"/>
              </p:ext>
            </p:extLst>
          </p:nvPr>
        </p:nvGraphicFramePr>
        <p:xfrm>
          <a:off x="6448425" y="5940425"/>
          <a:ext cx="167322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3" imgW="876300" imgH="431800" progId="Equation.3">
                  <p:embed/>
                </p:oleObj>
              </mc:Choice>
              <mc:Fallback>
                <p:oleObj name="Equation" r:id="rId3" imgW="876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425" y="5940425"/>
                        <a:ext cx="1673225" cy="830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TextBox 99"/>
          <p:cNvSpPr txBox="1"/>
          <p:nvPr/>
        </p:nvSpPr>
        <p:spPr>
          <a:xfrm>
            <a:off x="593784" y="6125517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Times New Roman" pitchFamily="18" charset="0"/>
              </a:rPr>
              <a:t>Sedimentation speed ~ (aggregate size)</a:t>
            </a:r>
            <a:r>
              <a:rPr lang="en-US" sz="2400" baseline="30000" dirty="0" smtClean="0">
                <a:latin typeface="+mj-lt"/>
                <a:cs typeface="Times New Roman" pitchFamily="18" charset="0"/>
              </a:rPr>
              <a:t>2</a:t>
            </a:r>
            <a:endParaRPr lang="en-US" sz="2400" i="1" baseline="30000" dirty="0">
              <a:latin typeface="+mj-lt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05400" y="2087450"/>
            <a:ext cx="1066800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562600" y="239225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791200" y="277325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257800" y="254465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562600" y="292565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257800" y="323045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791200" y="384005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5638800" y="345905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486400" y="414485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5334000" y="361145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 rot="5400000">
            <a:off x="5180013" y="3990863"/>
            <a:ext cx="915987" cy="1587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2288150" y="1863691"/>
            <a:ext cx="1797616" cy="3796721"/>
          </a:xfrm>
          <a:prstGeom prst="rect">
            <a:avLst/>
          </a:prstGeom>
          <a:solidFill>
            <a:schemeClr val="accent2">
              <a:alpha val="22000"/>
            </a:schemeClr>
          </a:solidFill>
          <a:ln w="38100">
            <a:solidFill>
              <a:schemeClr val="accent6">
                <a:lumMod val="50000"/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H="1">
            <a:off x="2288150" y="1857263"/>
            <a:ext cx="1797616" cy="38031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2288150" y="1857263"/>
            <a:ext cx="1797616" cy="38031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752297" y="6077784"/>
            <a:ext cx="369353" cy="476408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57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78" grpId="0" animBg="1"/>
      <p:bldP spid="81" grpId="0"/>
      <p:bldP spid="82" grpId="0"/>
      <p:bldP spid="9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 animBg="1"/>
      <p:bldP spid="101" grpId="0" animBg="1"/>
      <p:bldP spid="102" grpId="0" animBg="1"/>
      <p:bldP spid="10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Growth &amp; settling often simultaneous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Separation of time scales</a:t>
            </a:r>
            <a:endParaRPr lang="en-US" dirty="0">
              <a:latin typeface="+mj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299828"/>
              </p:ext>
            </p:extLst>
          </p:nvPr>
        </p:nvGraphicFramePr>
        <p:xfrm>
          <a:off x="1484099" y="1585982"/>
          <a:ext cx="6235957" cy="5279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r:id="rId3" imgW="3708000" imgH="3140640" progId="">
                  <p:embed/>
                </p:oleObj>
              </mc:Choice>
              <mc:Fallback>
                <p:oleObj r:id="rId3" imgW="3708000" imgH="3140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099" y="1585982"/>
                        <a:ext cx="6235957" cy="5279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73752" y="485295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Times"/>
              </a:rPr>
              <a:t>Growth </a:t>
            </a:r>
            <a:endParaRPr lang="en-US" sz="2400" dirty="0">
              <a:latin typeface="+mj-lt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5410" y="2236236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Times"/>
              </a:rPr>
              <a:t>S</a:t>
            </a:r>
            <a:r>
              <a:rPr lang="en-US" sz="2400" dirty="0" smtClean="0">
                <a:latin typeface="+mj-lt"/>
                <a:cs typeface="Times"/>
              </a:rPr>
              <a:t>edimentation</a:t>
            </a:r>
            <a:endParaRPr lang="en-US" sz="2400" dirty="0">
              <a:latin typeface="+mj-lt"/>
              <a:cs typeface="Time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95190" y="2658873"/>
            <a:ext cx="773990" cy="237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6778" y="6213087"/>
            <a:ext cx="2057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Times"/>
              </a:rPr>
              <a:t>Time (hours)</a:t>
            </a:r>
            <a:endParaRPr lang="en-US" sz="2400" dirty="0">
              <a:latin typeface="+mj-lt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712142" y="3598410"/>
            <a:ext cx="25404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Times"/>
              </a:rPr>
              <a:t>Intensity (</a:t>
            </a:r>
            <a:r>
              <a:rPr lang="en-US" sz="2400" dirty="0" err="1" smtClean="0">
                <a:latin typeface="+mj-lt"/>
                <a:cs typeface="Times"/>
              </a:rPr>
              <a:t>kcps</a:t>
            </a:r>
            <a:r>
              <a:rPr lang="en-US" sz="2400" dirty="0" smtClean="0">
                <a:latin typeface="+mj-lt"/>
                <a:cs typeface="Times"/>
              </a:rPr>
              <a:t>)</a:t>
            </a:r>
            <a:endParaRPr lang="en-US" sz="2400" dirty="0">
              <a:latin typeface="+mj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2071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Tasks Day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surfactants</a:t>
            </a:r>
          </a:p>
          <a:p>
            <a:pPr lvl="1"/>
            <a:r>
              <a:rPr lang="en-US" dirty="0" smtClean="0"/>
              <a:t>Prepare dilutions on log scale from stock</a:t>
            </a:r>
          </a:p>
          <a:p>
            <a:pPr lvl="1"/>
            <a:r>
              <a:rPr lang="en-US" dirty="0" smtClean="0"/>
              <a:t>Run initial measurements</a:t>
            </a:r>
          </a:p>
          <a:p>
            <a:pPr lvl="1"/>
            <a:r>
              <a:rPr lang="en-US" dirty="0" smtClean="0"/>
              <a:t>Prepare additional samples to ‘zoom in’ on </a:t>
            </a:r>
            <a:r>
              <a:rPr lang="en-US" dirty="0" err="1" smtClean="0"/>
              <a:t>cmc</a:t>
            </a:r>
            <a:endParaRPr lang="en-US" dirty="0" smtClean="0"/>
          </a:p>
          <a:p>
            <a:r>
              <a:rPr lang="en-US" dirty="0" smtClean="0"/>
              <a:t>CNTs in suspension</a:t>
            </a:r>
          </a:p>
          <a:p>
            <a:pPr lvl="1"/>
            <a:r>
              <a:rPr lang="en-US" dirty="0" smtClean="0"/>
              <a:t>Assess growth and settling over time</a:t>
            </a:r>
          </a:p>
          <a:p>
            <a:pPr lvl="1"/>
            <a:r>
              <a:rPr lang="en-US" dirty="0" smtClean="0"/>
              <a:t>Depending on sonication/sample preparation</a:t>
            </a:r>
          </a:p>
          <a:p>
            <a:r>
              <a:rPr lang="en-US" dirty="0" smtClean="0"/>
              <a:t>SLS on CNTs and PS spheres</a:t>
            </a:r>
          </a:p>
        </p:txBody>
      </p:sp>
    </p:spTree>
    <p:extLst>
      <p:ext uri="{BB962C8B-B14F-4D97-AF65-F5344CB8AC3E}">
        <p14:creationId xmlns:p14="http://schemas.microsoft.com/office/powerpoint/2010/main" val="410050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Micellization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5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15000" cy="429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262" y="2690446"/>
            <a:ext cx="5556738" cy="41675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848374"/>
            <a:ext cx="9144000" cy="1292662"/>
          </a:xfrm>
          <a:prstGeom prst="rect">
            <a:avLst/>
          </a:prstGeom>
          <a:solidFill>
            <a:schemeClr val="tx2">
              <a:lumMod val="40000"/>
              <a:lumOff val="60000"/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The </a:t>
            </a:r>
            <a:r>
              <a:rPr lang="en-US" sz="2600" b="1" dirty="0" err="1" smtClean="0">
                <a:solidFill>
                  <a:schemeClr val="bg1"/>
                </a:solidFill>
              </a:rPr>
              <a:t>Ebers</a:t>
            </a:r>
            <a:r>
              <a:rPr lang="en-US" sz="2600" b="1" dirty="0" smtClean="0">
                <a:solidFill>
                  <a:schemeClr val="bg1"/>
                </a:solidFill>
              </a:rPr>
              <a:t> papyrus (</a:t>
            </a:r>
            <a:r>
              <a:rPr lang="en-US" sz="2600" b="1" dirty="0" smtClean="0">
                <a:solidFill>
                  <a:schemeClr val="bg2">
                    <a:lumMod val="90000"/>
                  </a:schemeClr>
                </a:solidFill>
              </a:rPr>
              <a:t>Egypt, 1550 BC</a:t>
            </a:r>
            <a:r>
              <a:rPr lang="en-US" sz="2600" b="1" dirty="0" smtClean="0">
                <a:solidFill>
                  <a:schemeClr val="bg1"/>
                </a:solidFill>
              </a:rPr>
              <a:t>) indicates the ancient Egyptians bathed regularly and combined</a:t>
            </a:r>
            <a:r>
              <a:rPr lang="en-US" sz="2600" b="1" dirty="0" smtClean="0">
                <a:solidFill>
                  <a:schemeClr val="accent2"/>
                </a:solidFill>
              </a:rPr>
              <a:t> animal and vegetable oils</a:t>
            </a:r>
            <a:r>
              <a:rPr lang="en-US" sz="2600" b="1" dirty="0" smtClean="0">
                <a:solidFill>
                  <a:schemeClr val="bg1"/>
                </a:solidFill>
              </a:rPr>
              <a:t> with </a:t>
            </a:r>
            <a:r>
              <a:rPr lang="en-US" sz="2600" b="1" dirty="0" smtClean="0">
                <a:solidFill>
                  <a:schemeClr val="accent4"/>
                </a:solidFill>
              </a:rPr>
              <a:t>alkaline salts</a:t>
            </a:r>
            <a:r>
              <a:rPr lang="en-US" sz="2600" b="1" dirty="0" smtClean="0">
                <a:solidFill>
                  <a:schemeClr val="bg1"/>
                </a:solidFill>
              </a:rPr>
              <a:t> to create a soap-like substance. 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875" y="4292600"/>
            <a:ext cx="3624137" cy="2565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6874" y="4273062"/>
            <a:ext cx="3624136" cy="492443"/>
          </a:xfrm>
          <a:prstGeom prst="rect">
            <a:avLst/>
          </a:prstGeom>
          <a:solidFill>
            <a:schemeClr val="tx2">
              <a:lumMod val="40000"/>
              <a:lumOff val="60000"/>
              <a:alpha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/>
              <a:t>2 main </a:t>
            </a:r>
            <a:r>
              <a:rPr lang="en-US" sz="2600" b="1" dirty="0"/>
              <a:t>i</a:t>
            </a:r>
            <a:r>
              <a:rPr lang="en-US" sz="2600" b="1" dirty="0" smtClean="0"/>
              <a:t>ngredients!</a:t>
            </a:r>
            <a:endParaRPr lang="en-US" sz="2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9812" y="0"/>
            <a:ext cx="3635811" cy="26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7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8364" b="58534"/>
          <a:stretch/>
        </p:blipFill>
        <p:spPr>
          <a:xfrm>
            <a:off x="5748950" y="135269"/>
            <a:ext cx="3395050" cy="2270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840" y="1548040"/>
            <a:ext cx="4701244" cy="332784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"/>
                <a:cs typeface="Times"/>
              </a:rPr>
              <a:t>How does soap work?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39244" b="35605"/>
          <a:stretch/>
        </p:blipFill>
        <p:spPr>
          <a:xfrm>
            <a:off x="5748950" y="2405381"/>
            <a:ext cx="3395050" cy="17248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62173" b="-1"/>
          <a:stretch/>
        </p:blipFill>
        <p:spPr>
          <a:xfrm>
            <a:off x="5748950" y="4161351"/>
            <a:ext cx="3395050" cy="25942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1712" y="5388061"/>
            <a:ext cx="374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"/>
                <a:cs typeface="Times"/>
              </a:rPr>
              <a:t>Rinse away…</a:t>
            </a:r>
            <a:endParaRPr lang="en-US" sz="3600" dirty="0">
              <a:latin typeface="Times"/>
              <a:cs typeface="Time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9848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imes"/>
                <a:cs typeface="Times"/>
              </a:rPr>
              <a:t>econutssoap.com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36779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270" y="923164"/>
            <a:ext cx="7136177" cy="3753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9400" y="5219097"/>
            <a:ext cx="8572500" cy="1384995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Representative triglyceride found in a linseed oil, a </a:t>
            </a:r>
            <a:r>
              <a:rPr lang="en-US" sz="2800" b="1" dirty="0" err="1" smtClean="0"/>
              <a:t>triester</a:t>
            </a:r>
            <a:r>
              <a:rPr lang="en-US" sz="2800" b="1" dirty="0" smtClean="0"/>
              <a:t> (triglyceride) derived of </a:t>
            </a:r>
            <a:r>
              <a:rPr lang="en-US" sz="2800" b="1" dirty="0" smtClean="0">
                <a:solidFill>
                  <a:srgbClr val="008000"/>
                </a:solidFill>
              </a:rPr>
              <a:t>linoleic acid</a:t>
            </a:r>
            <a:r>
              <a:rPr lang="en-US" sz="2800" b="1" dirty="0" smtClean="0"/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alpha-</a:t>
            </a:r>
            <a:r>
              <a:rPr lang="en-US" sz="2800" b="1" dirty="0" err="1" smtClean="0">
                <a:solidFill>
                  <a:srgbClr val="FF0000"/>
                </a:solidFill>
              </a:rPr>
              <a:t>linolenic</a:t>
            </a:r>
            <a:r>
              <a:rPr lang="en-US" sz="2800" b="1" dirty="0" smtClean="0">
                <a:solidFill>
                  <a:srgbClr val="FF0000"/>
                </a:solidFill>
              </a:rPr>
              <a:t> acid</a:t>
            </a:r>
            <a:r>
              <a:rPr lang="en-US" sz="2800" b="1" dirty="0" smtClean="0"/>
              <a:t>, and </a:t>
            </a:r>
            <a:r>
              <a:rPr lang="en-US" sz="2800" b="1" dirty="0" smtClean="0">
                <a:solidFill>
                  <a:srgbClr val="0000FF"/>
                </a:solidFill>
              </a:rPr>
              <a:t>oleic acid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70" y="612500"/>
            <a:ext cx="1447800" cy="11136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0546" y="310606"/>
            <a:ext cx="1320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Ester Group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2125" y="4153044"/>
            <a:ext cx="278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</a:rPr>
              <a:t>+ </a:t>
            </a:r>
            <a:r>
              <a:rPr lang="en-US" sz="3600" b="1" dirty="0" err="1" smtClean="0">
                <a:solidFill>
                  <a:schemeClr val="accent4"/>
                </a:solidFill>
              </a:rPr>
              <a:t>NaOH</a:t>
            </a:r>
            <a:r>
              <a:rPr lang="en-US" sz="3600" b="1" dirty="0" smtClean="0">
                <a:solidFill>
                  <a:schemeClr val="accent4"/>
                </a:solidFill>
              </a:rPr>
              <a:t> (lye)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2784" y="89406"/>
            <a:ext cx="6353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Saponifcation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reaction = ester hydrolysis of salts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31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270" y="923164"/>
            <a:ext cx="7136177" cy="3753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9400" y="5219097"/>
            <a:ext cx="8572500" cy="1384995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Representative triglyceride found in a linseed oil, a </a:t>
            </a:r>
            <a:r>
              <a:rPr lang="en-US" sz="2800" b="1" dirty="0" err="1" smtClean="0"/>
              <a:t>triester</a:t>
            </a:r>
            <a:r>
              <a:rPr lang="en-US" sz="2800" b="1" dirty="0" smtClean="0"/>
              <a:t> (triglyceride) derived of </a:t>
            </a:r>
            <a:r>
              <a:rPr lang="en-US" sz="2800" b="1" dirty="0" smtClean="0">
                <a:solidFill>
                  <a:srgbClr val="008000"/>
                </a:solidFill>
              </a:rPr>
              <a:t>linoleic acid</a:t>
            </a:r>
            <a:r>
              <a:rPr lang="en-US" sz="2800" b="1" dirty="0" smtClean="0"/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alpha-</a:t>
            </a:r>
            <a:r>
              <a:rPr lang="en-US" sz="2800" b="1" dirty="0" err="1" smtClean="0">
                <a:solidFill>
                  <a:srgbClr val="FF0000"/>
                </a:solidFill>
              </a:rPr>
              <a:t>linolenic</a:t>
            </a:r>
            <a:r>
              <a:rPr lang="en-US" sz="2800" b="1" dirty="0" smtClean="0">
                <a:solidFill>
                  <a:srgbClr val="FF0000"/>
                </a:solidFill>
              </a:rPr>
              <a:t> acid</a:t>
            </a:r>
            <a:r>
              <a:rPr lang="en-US" sz="2800" b="1" dirty="0" smtClean="0"/>
              <a:t>, and </a:t>
            </a:r>
            <a:r>
              <a:rPr lang="en-US" sz="2800" b="1" dirty="0" smtClean="0">
                <a:solidFill>
                  <a:srgbClr val="0000FF"/>
                </a:solidFill>
              </a:rPr>
              <a:t>oleic acid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70" y="612500"/>
            <a:ext cx="1447800" cy="11136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0546" y="310606"/>
            <a:ext cx="1320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Ester Group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43909" y="2206786"/>
            <a:ext cx="8194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114300"/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N</a:t>
            </a:r>
            <a:r>
              <a:rPr lang="en-US" sz="2000" b="1" dirty="0" smtClean="0">
                <a:solidFill>
                  <a:schemeClr val="accent4"/>
                </a:solidFill>
              </a:rPr>
              <a:t>a+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3609" y="2741998"/>
            <a:ext cx="8194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114300"/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N</a:t>
            </a:r>
            <a:r>
              <a:rPr lang="en-US" sz="2000" b="1" dirty="0" smtClean="0">
                <a:solidFill>
                  <a:schemeClr val="accent4"/>
                </a:solidFill>
              </a:rPr>
              <a:t>a+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4554" y="2461621"/>
            <a:ext cx="8194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114300"/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N</a:t>
            </a:r>
            <a:r>
              <a:rPr lang="en-US" sz="2000" b="1" dirty="0" smtClean="0">
                <a:solidFill>
                  <a:schemeClr val="accent4"/>
                </a:solidFill>
              </a:rPr>
              <a:t>a+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280" y="4140079"/>
            <a:ext cx="2916263" cy="107901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5819" y="4152940"/>
            <a:ext cx="97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Glycerin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41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3" y="1233255"/>
            <a:ext cx="9113962" cy="436710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Result: Soap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4366" y="5934670"/>
            <a:ext cx="89596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Start with liquid oils/fats like </a:t>
            </a:r>
            <a:r>
              <a:rPr lang="en-US" dirty="0" err="1" smtClean="0"/>
              <a:t>glyceryl</a:t>
            </a:r>
            <a:r>
              <a:rPr lang="en-US" dirty="0" smtClean="0"/>
              <a:t> </a:t>
            </a:r>
            <a:r>
              <a:rPr lang="en-US" dirty="0" err="1" smtClean="0"/>
              <a:t>tristearatte</a:t>
            </a:r>
            <a:endParaRPr lang="en-US" dirty="0"/>
          </a:p>
          <a:p>
            <a:r>
              <a:rPr lang="en-US" dirty="0" smtClean="0"/>
              <a:t>React with lye or sodium hydroxide strong base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Sodium stearate + </a:t>
            </a:r>
            <a:r>
              <a:rPr lang="en-US" dirty="0" err="1" smtClean="0"/>
              <a:t>glycerine</a:t>
            </a:r>
            <a:r>
              <a:rPr lang="en-US" dirty="0" smtClean="0"/>
              <a:t> (softener)</a:t>
            </a:r>
            <a:endParaRPr lang="en-US" dirty="0"/>
          </a:p>
          <a:p>
            <a:r>
              <a:rPr lang="en-US" dirty="0" smtClean="0"/>
              <a:t>Sodium stearate = soap = surfactant sodium </a:t>
            </a:r>
          </a:p>
        </p:txBody>
      </p:sp>
    </p:spTree>
    <p:extLst>
      <p:ext uri="{BB962C8B-B14F-4D97-AF65-F5344CB8AC3E}">
        <p14:creationId xmlns:p14="http://schemas.microsoft.com/office/powerpoint/2010/main" val="91262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1458</Words>
  <Application>Microsoft Macintosh PowerPoint</Application>
  <PresentationFormat>On-screen Show (4:3)</PresentationFormat>
  <Paragraphs>241</Paragraphs>
  <Slides>32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Assembly &amp; In/stability</vt:lpstr>
      <vt:lpstr>Overview</vt:lpstr>
      <vt:lpstr>Overview</vt:lpstr>
      <vt:lpstr>Micellization</vt:lpstr>
      <vt:lpstr>PowerPoint Presentation</vt:lpstr>
      <vt:lpstr>How does soap work?</vt:lpstr>
      <vt:lpstr>PowerPoint Presentation</vt:lpstr>
      <vt:lpstr>PowerPoint Presentation</vt:lpstr>
      <vt:lpstr>Result: Soap</vt:lpstr>
      <vt:lpstr>What differentiates surfactants?</vt:lpstr>
      <vt:lpstr>Dispersant critical micelle concentration</vt:lpstr>
      <vt:lpstr>Dispersant micellization</vt:lpstr>
      <vt:lpstr>Surfactants below/above the cmc</vt:lpstr>
      <vt:lpstr>Stabilization by adsorption</vt:lpstr>
      <vt:lpstr>Interparticle Interactions</vt:lpstr>
      <vt:lpstr>In/Stability &amp; interparticle interactions</vt:lpstr>
      <vt:lpstr>Van der Waals &amp; Dispersion</vt:lpstr>
      <vt:lpstr>Inter-particle Potentials</vt:lpstr>
      <vt:lpstr>Electrostatics</vt:lpstr>
      <vt:lpstr>Size of the screening length</vt:lpstr>
      <vt:lpstr>Measurement Concept: Zeta Potential</vt:lpstr>
      <vt:lpstr>Electrophoretic mobility &amp; Zeta Potential </vt:lpstr>
      <vt:lpstr>Effect of Ionic strength</vt:lpstr>
      <vt:lpstr>Point of Zero Charge</vt:lpstr>
      <vt:lpstr>Sedimentation</vt:lpstr>
      <vt:lpstr>Hard sphere systems: linear front</vt:lpstr>
      <vt:lpstr>Hard sphere systems: linear front</vt:lpstr>
      <vt:lpstr>Gelling systems: sudden collapse</vt:lpstr>
      <vt:lpstr>Unstable particles aggregate &amp; settle</vt:lpstr>
      <vt:lpstr>Stable particles; no aggregation</vt:lpstr>
      <vt:lpstr>Growth &amp; settling often simultaneous</vt:lpstr>
      <vt:lpstr>Lab Tasks Day 2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Assembly &amp; Instability</dc:title>
  <dc:creator>Sara Hashmi</dc:creator>
  <cp:lastModifiedBy>Sara Hashmi</cp:lastModifiedBy>
  <cp:revision>44</cp:revision>
  <dcterms:created xsi:type="dcterms:W3CDTF">2017-02-25T02:34:46Z</dcterms:created>
  <dcterms:modified xsi:type="dcterms:W3CDTF">2017-02-27T19:20:37Z</dcterms:modified>
</cp:coreProperties>
</file>