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Microsoft_Equation1.bin" ContentType="application/vnd.openxmlformats-officedocument.oleObject"/>
  <Override PartName="/ppt/notesSlides/notesSlide4.xml" ContentType="application/vnd.openxmlformats-officedocument.presentationml.notesSlide+xml"/>
  <Override PartName="/ppt/embeddings/Microsoft_Equation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2" r:id="rId3"/>
    <p:sldId id="310" r:id="rId4"/>
    <p:sldId id="297" r:id="rId5"/>
    <p:sldId id="298" r:id="rId6"/>
    <p:sldId id="299" r:id="rId7"/>
    <p:sldId id="264" r:id="rId8"/>
    <p:sldId id="263" r:id="rId9"/>
    <p:sldId id="302" r:id="rId10"/>
    <p:sldId id="306" r:id="rId11"/>
    <p:sldId id="257" r:id="rId12"/>
    <p:sldId id="260" r:id="rId13"/>
    <p:sldId id="307" r:id="rId14"/>
    <p:sldId id="261" r:id="rId15"/>
    <p:sldId id="30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89E68-7A18-A34B-AB9F-9F42FCA7B081}" type="datetimeFigureOut">
              <a:rPr lang="en-US" smtClean="0"/>
              <a:t>2/26/17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0D567-AE98-444C-85D1-611042487EDC}" type="slidenum">
              <a:rPr lang="en-US" smtClean="0"/>
              <a:t>‹#›</a:t>
            </a:fld>
            <a:endParaRPr lang="en-US"/>
          </a:p>
        </p:txBody>
      </p:sp>
    </p:spTree>
    <p:extLst>
      <p:ext uri="{BB962C8B-B14F-4D97-AF65-F5344CB8AC3E}">
        <p14:creationId xmlns:p14="http://schemas.microsoft.com/office/powerpoint/2010/main" val="4232580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ftr" sz="quarter" idx="4"/>
          </p:nvPr>
        </p:nvSpPr>
        <p:spPr>
          <a:noFill/>
        </p:spPr>
        <p:txBody>
          <a:bodyPr/>
          <a:lstStyle/>
          <a:p>
            <a:r>
              <a:rPr lang="en-US"/>
              <a:t>© Wyatt Technology Corporation 2005 - All Rights Reserved</a:t>
            </a:r>
          </a:p>
        </p:txBody>
      </p:sp>
      <p:sp>
        <p:nvSpPr>
          <p:cNvPr id="45059" name="Rectangle 5"/>
          <p:cNvSpPr>
            <a:spLocks noGrp="1" noChangeArrowheads="1"/>
          </p:cNvSpPr>
          <p:nvPr>
            <p:ph type="sldNum" sz="quarter" idx="5"/>
          </p:nvPr>
        </p:nvSpPr>
        <p:spPr>
          <a:noFill/>
        </p:spPr>
        <p:txBody>
          <a:bodyPr/>
          <a:lstStyle/>
          <a:p>
            <a:fld id="{738B66D8-0679-430F-84FD-78F511BAF494}" type="slidenum">
              <a:rPr lang="en-US"/>
              <a:pPr/>
              <a:t>3</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r>
              <a:rPr lang="en-US" u="sng" smtClean="0"/>
              <a:t>Notes:</a:t>
            </a:r>
            <a:r>
              <a:rPr lang="en-US" smtClean="0"/>
              <a:t>  With the controlled parameters of an experiment, it is possible with a light scattering measurement to retrieve the molar mass (</a:t>
            </a:r>
            <a:r>
              <a:rPr lang="en-US" i="1" smtClean="0"/>
              <a:t>M</a:t>
            </a:r>
            <a:r>
              <a:rPr lang="en-US" smtClean="0"/>
              <a:t>), size (</a:t>
            </a:r>
            <a:r>
              <a:rPr lang="en-US" i="1" smtClean="0"/>
              <a:t>r</a:t>
            </a:r>
            <a:r>
              <a:rPr lang="en-US" i="1" baseline="-25000" smtClean="0"/>
              <a:t>g</a:t>
            </a:r>
            <a:r>
              <a:rPr lang="en-US" smtClean="0"/>
              <a:t>), second virial coefficient (</a:t>
            </a:r>
            <a:r>
              <a:rPr lang="en-US" i="1" smtClean="0"/>
              <a:t>A</a:t>
            </a:r>
            <a:r>
              <a:rPr lang="en-US" i="1" baseline="-25000" smtClean="0"/>
              <a:t>2</a:t>
            </a:r>
            <a:r>
              <a:rPr lang="en-US" smtClean="0"/>
              <a:t>), and translational diffusion coefficient (</a:t>
            </a:r>
            <a:r>
              <a:rPr lang="en-US" i="1" smtClean="0"/>
              <a:t>D</a:t>
            </a:r>
            <a:r>
              <a:rPr lang="en-US" i="1" baseline="-25000" smtClean="0"/>
              <a:t>T</a:t>
            </a:r>
            <a:r>
              <a:rPr lang="en-US" smtClean="0"/>
              <a:t>) of a solute in solution.  One of the tremendous advantages of light scattering over almost any other method is that these properties can be measured </a:t>
            </a:r>
            <a:r>
              <a:rPr lang="en-US" i="1" smtClean="0"/>
              <a:t>in solution</a:t>
            </a:r>
            <a:r>
              <a:rPr lang="en-US" smtClean="0"/>
              <a:t> in a non-invasive manner.  </a:t>
            </a:r>
          </a:p>
          <a:p>
            <a:r>
              <a:rPr lang="en-US" smtClean="0"/>
              <a:t>Depending on the type of experiment, a light scattering measurement retrieves different aspects of the above-mentioned properties.  For example, in an unfractionated sample, or a batch measurement, the measured molar mass is averaged over the weight distribution of the sample, while the size determined in such a measurement is an average over the radius squared.  For fractionated samples, the unaveraged mass and size distributions can be obtained, and from this, information about conformation can be determined.</a:t>
            </a:r>
          </a:p>
          <a:p>
            <a:r>
              <a:rPr lang="en-US" smtClean="0"/>
              <a:t>Also, the first three quantities, </a:t>
            </a:r>
            <a:r>
              <a:rPr lang="en-US" i="1" smtClean="0"/>
              <a:t>M</a:t>
            </a:r>
            <a:r>
              <a:rPr lang="en-US" smtClean="0"/>
              <a:t>, </a:t>
            </a:r>
            <a:r>
              <a:rPr lang="en-US" i="1" smtClean="0"/>
              <a:t>r</a:t>
            </a:r>
            <a:r>
              <a:rPr lang="en-US" i="1" baseline="-25000" smtClean="0"/>
              <a:t>g</a:t>
            </a:r>
            <a:r>
              <a:rPr lang="en-US" smtClean="0"/>
              <a:t>, and </a:t>
            </a:r>
            <a:r>
              <a:rPr lang="en-US" i="1" smtClean="0"/>
              <a:t>A</a:t>
            </a:r>
            <a:r>
              <a:rPr lang="en-US" i="1" baseline="-25000" smtClean="0"/>
              <a:t>2</a:t>
            </a:r>
            <a:r>
              <a:rPr lang="en-US" smtClean="0"/>
              <a:t>, are measured via a technique called either classical, static, or Rayleigh scattering.  In this technique, the time scale of the measurement is long compared to rapid fluctuations in scattered intensity due to molecular motion.  These fluctuations are hence averaged out.  The focus of today’s lecture is Rayleigh scattering.  It is also possible to measure the fast (nanosecond) fluctuations of the scattered intensity in a technique known as dynamic light scattering, photon correlation spectroscopy, or Quasi-Elastic Light Scattering (QELS).  This type of measurement determines the translational diffusion coefficient for the solute, which is sometimes converted to an effective hydrodynamic radius (</a:t>
            </a:r>
            <a:r>
              <a:rPr lang="en-US" i="1" smtClean="0"/>
              <a:t>r</a:t>
            </a:r>
            <a:r>
              <a:rPr lang="en-US" i="1" baseline="-25000" smtClean="0"/>
              <a:t>h</a:t>
            </a:r>
            <a:r>
              <a:rPr lang="en-US" smtClean="0"/>
              <a:t>) based on the assumption that the solute is a sphere.</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www.rusnauka.com</a:t>
            </a:r>
            <a:r>
              <a:rPr lang="en-US" dirty="0" smtClean="0"/>
              <a:t>/46_PWMN_2015/</a:t>
            </a:r>
            <a:r>
              <a:rPr lang="en-US" dirty="0" err="1" smtClean="0"/>
              <a:t>Tecnic</a:t>
            </a:r>
            <a:r>
              <a:rPr lang="en-US" dirty="0" smtClean="0"/>
              <a:t>/6_205010.doc.htm</a:t>
            </a:r>
            <a:endParaRPr lang="en-US" dirty="0"/>
          </a:p>
        </p:txBody>
      </p:sp>
      <p:sp>
        <p:nvSpPr>
          <p:cNvPr id="4" name="Slide Number Placeholder 3"/>
          <p:cNvSpPr>
            <a:spLocks noGrp="1"/>
          </p:cNvSpPr>
          <p:nvPr>
            <p:ph type="sldNum" sz="quarter" idx="10"/>
          </p:nvPr>
        </p:nvSpPr>
        <p:spPr/>
        <p:txBody>
          <a:bodyPr/>
          <a:lstStyle/>
          <a:p>
            <a:fld id="{1960D567-AE98-444C-85D1-611042487EDC}" type="slidenum">
              <a:rPr lang="en-US" smtClean="0"/>
              <a:t>4</a:t>
            </a:fld>
            <a:endParaRPr lang="en-US"/>
          </a:p>
        </p:txBody>
      </p:sp>
    </p:spTree>
    <p:extLst>
      <p:ext uri="{BB962C8B-B14F-4D97-AF65-F5344CB8AC3E}">
        <p14:creationId xmlns:p14="http://schemas.microsoft.com/office/powerpoint/2010/main" val="1096519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6FBFF0-7671-42DA-88AA-15C23B0DB4FC}"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6FBFF0-7671-42DA-88AA-15C23B0DB4F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95593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01247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81314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5127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04E37-6B5E-5341-B8F7-A4255BC28E30}"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77480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C04E37-6B5E-5341-B8F7-A4255BC28E30}"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33406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C04E37-6B5E-5341-B8F7-A4255BC28E30}" type="datetimeFigureOut">
              <a:rPr lang="en-US" smtClean="0"/>
              <a:t>2/26/17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88028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C04E37-6B5E-5341-B8F7-A4255BC28E30}" type="datetimeFigureOut">
              <a:rPr lang="en-US" smtClean="0"/>
              <a:t>2/26/17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19089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04E37-6B5E-5341-B8F7-A4255BC28E30}" type="datetimeFigureOut">
              <a:rPr lang="en-US" smtClean="0"/>
              <a:t>2/26/17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28759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04E37-6B5E-5341-B8F7-A4255BC28E30}"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48245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04E37-6B5E-5341-B8F7-A4255BC28E30}"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000222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04E37-6B5E-5341-B8F7-A4255BC28E30}" type="datetimeFigureOut">
              <a:rPr lang="en-US" smtClean="0"/>
              <a:t>2/26/17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871D9-D7E4-B04F-9946-3A9400E63BDC}" type="slidenum">
              <a:rPr lang="en-US" smtClean="0"/>
              <a:t>‹#›</a:t>
            </a:fld>
            <a:endParaRPr lang="en-US"/>
          </a:p>
        </p:txBody>
      </p:sp>
    </p:spTree>
    <p:extLst>
      <p:ext uri="{BB962C8B-B14F-4D97-AF65-F5344CB8AC3E}">
        <p14:creationId xmlns:p14="http://schemas.microsoft.com/office/powerpoint/2010/main" val="301856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13.emf"/><Relationship Id="rId5" Type="http://schemas.openxmlformats.org/officeDocument/2006/relationships/oleObject" Target="../embeddings/Microsoft_Equation2.bin"/><Relationship Id="rId6" Type="http://schemas.openxmlformats.org/officeDocument/2006/relationships/image" Target="../media/image12.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 Id="rId3" Type="http://schemas.openxmlformats.org/officeDocument/2006/relationships/image" Target="../media/image1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0.emf"/><Relationship Id="rId6" Type="http://schemas.openxmlformats.org/officeDocument/2006/relationships/oleObject" Target="../embeddings/Microsoft_Equation1.bin"/><Relationship Id="rId7" Type="http://schemas.openxmlformats.org/officeDocument/2006/relationships/image" Target="../media/image1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dirty="0" smtClean="0"/>
              <a:t>Static </a:t>
            </a:r>
            <a:r>
              <a:rPr lang="en-US" smtClean="0"/>
              <a:t>Light </a:t>
            </a:r>
            <a:r>
              <a:rPr lang="en-US" smtClean="0"/>
              <a:t>Scattering</a:t>
            </a:r>
            <a:r>
              <a:rPr lang="en-US" smtClean="0"/>
              <a:t> </a:t>
            </a:r>
            <a:r>
              <a:rPr lang="en-US" dirty="0" smtClean="0"/>
              <a:t>Part 1: Aggregate Structure &amp; Internal Dynamics</a:t>
            </a:r>
            <a:endParaRPr lang="en-US" dirty="0"/>
          </a:p>
        </p:txBody>
      </p:sp>
      <p:sp>
        <p:nvSpPr>
          <p:cNvPr id="4" name="TextBox 3"/>
          <p:cNvSpPr txBox="1"/>
          <p:nvPr/>
        </p:nvSpPr>
        <p:spPr>
          <a:xfrm>
            <a:off x="0" y="41653"/>
            <a:ext cx="9144000" cy="200055"/>
          </a:xfrm>
          <a:prstGeom prst="rect">
            <a:avLst/>
          </a:prstGeom>
          <a:noFill/>
        </p:spPr>
        <p:txBody>
          <a:bodyPr wrap="square" rtlCol="0">
            <a:spAutoFit/>
          </a:bodyPr>
          <a:lstStyle/>
          <a:p>
            <a:pPr algn="ctr"/>
            <a:r>
              <a:rPr lang="en-US" sz="700" i="1" dirty="0" smtClean="0">
                <a:solidFill>
                  <a:schemeClr val="bg1">
                    <a:lumMod val="85000"/>
                  </a:schemeClr>
                </a:solidFill>
              </a:rPr>
              <a:t>786</a:t>
            </a:r>
            <a:endParaRPr lang="en-US" sz="700" i="1" dirty="0">
              <a:solidFill>
                <a:schemeClr val="bg1">
                  <a:lumMod val="85000"/>
                </a:schemeClr>
              </a:solidFill>
            </a:endParaRPr>
          </a:p>
        </p:txBody>
      </p:sp>
    </p:spTree>
    <p:extLst>
      <p:ext uri="{BB962C8B-B14F-4D97-AF65-F5344CB8AC3E}">
        <p14:creationId xmlns:p14="http://schemas.microsoft.com/office/powerpoint/2010/main" val="37469939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est_Dtheory_rods_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1074" y="1885494"/>
            <a:ext cx="6437526" cy="4058106"/>
          </a:xfrm>
          <a:prstGeom prst="rect">
            <a:avLst/>
          </a:prstGeom>
        </p:spPr>
      </p:pic>
      <p:sp>
        <p:nvSpPr>
          <p:cNvPr id="2" name="Title 1"/>
          <p:cNvSpPr>
            <a:spLocks noGrp="1"/>
          </p:cNvSpPr>
          <p:nvPr>
            <p:ph type="title"/>
          </p:nvPr>
        </p:nvSpPr>
        <p:spPr/>
        <p:txBody>
          <a:bodyPr/>
          <a:lstStyle/>
          <a:p>
            <a:r>
              <a:rPr lang="en-US" dirty="0" smtClean="0">
                <a:cs typeface="Times New Roman" pitchFamily="18" charset="0"/>
              </a:rPr>
              <a:t>Dependence on Aspect Ratio</a:t>
            </a:r>
            <a:endParaRPr lang="en-US" dirty="0">
              <a:cs typeface="Times New Roman" pitchFamily="18" charset="0"/>
            </a:endParaRPr>
          </a:p>
        </p:txBody>
      </p:sp>
      <p:sp>
        <p:nvSpPr>
          <p:cNvPr id="3" name="Content Placeholder 2"/>
          <p:cNvSpPr>
            <a:spLocks noGrp="1"/>
          </p:cNvSpPr>
          <p:nvPr>
            <p:ph idx="1"/>
          </p:nvPr>
        </p:nvSpPr>
        <p:spPr>
          <a:xfrm>
            <a:off x="457200" y="1371600"/>
            <a:ext cx="8229600" cy="4525963"/>
          </a:xfrm>
        </p:spPr>
        <p:txBody>
          <a:bodyPr>
            <a:normAutofit/>
          </a:bodyPr>
          <a:lstStyle/>
          <a:p>
            <a:pPr>
              <a:buNone/>
            </a:pPr>
            <a:r>
              <a:rPr lang="en-US" sz="2800" i="1" dirty="0" smtClean="0">
                <a:latin typeface="+mj-lt"/>
                <a:cs typeface="Times New Roman" pitchFamily="18" charset="0"/>
              </a:rPr>
              <a:t>p </a:t>
            </a:r>
            <a:r>
              <a:rPr lang="en-US" sz="2800" dirty="0" smtClean="0">
                <a:latin typeface="+mj-lt"/>
                <a:cs typeface="Times New Roman" pitchFamily="18" charset="0"/>
              </a:rPr>
              <a:t>= </a:t>
            </a:r>
            <a:r>
              <a:rPr lang="en-US" sz="2800" i="1" dirty="0" smtClean="0">
                <a:latin typeface="+mj-lt"/>
                <a:cs typeface="Times New Roman" pitchFamily="18" charset="0"/>
              </a:rPr>
              <a:t>D</a:t>
            </a:r>
            <a:r>
              <a:rPr lang="en-US" sz="2800" dirty="0" smtClean="0">
                <a:latin typeface="+mj-lt"/>
                <a:cs typeface="Times New Roman" pitchFamily="18" charset="0"/>
              </a:rPr>
              <a:t>/</a:t>
            </a:r>
            <a:r>
              <a:rPr lang="en-US" sz="2800" i="1" dirty="0" smtClean="0">
                <a:latin typeface="+mj-lt"/>
                <a:cs typeface="Times New Roman" pitchFamily="18" charset="0"/>
              </a:rPr>
              <a:t>L;</a:t>
            </a:r>
          </a:p>
          <a:p>
            <a:pPr>
              <a:buNone/>
            </a:pPr>
            <a:endParaRPr lang="en-US" sz="2800" dirty="0" smtClean="0">
              <a:latin typeface="+mj-lt"/>
              <a:cs typeface="Times New Roman"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91452582"/>
              </p:ext>
            </p:extLst>
          </p:nvPr>
        </p:nvGraphicFramePr>
        <p:xfrm>
          <a:off x="2133600" y="1143000"/>
          <a:ext cx="6580188" cy="1069975"/>
        </p:xfrm>
        <a:graphic>
          <a:graphicData uri="http://schemas.openxmlformats.org/presentationml/2006/ole">
            <mc:AlternateContent xmlns:mc="http://schemas.openxmlformats.org/markup-compatibility/2006">
              <mc:Choice xmlns:v="urn:schemas-microsoft-com:vml" Requires="v">
                <p:oleObj spid="_x0000_s19466" name="Equation" r:id="rId5" imgW="2971800" imgH="482400" progId="Equation.3">
                  <p:embed/>
                </p:oleObj>
              </mc:Choice>
              <mc:Fallback>
                <p:oleObj name="Equation" r:id="rId5" imgW="297180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1143000"/>
                        <a:ext cx="6580188" cy="1069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4419600" y="2971800"/>
            <a:ext cx="1752600" cy="646331"/>
          </a:xfrm>
          <a:prstGeom prst="rect">
            <a:avLst/>
          </a:prstGeom>
        </p:spPr>
        <p:txBody>
          <a:bodyPr wrap="square">
            <a:spAutoFit/>
          </a:bodyPr>
          <a:lstStyle/>
          <a:p>
            <a:pPr algn="ctr">
              <a:buNone/>
            </a:pPr>
            <a:r>
              <a:rPr lang="en-US" dirty="0" smtClean="0">
                <a:latin typeface="+mj-lt"/>
                <a:cs typeface="Times New Roman" pitchFamily="18" charset="0"/>
              </a:rPr>
              <a:t>Legend indicates values of </a:t>
            </a:r>
            <a:r>
              <a:rPr lang="en-US" i="1" dirty="0" smtClean="0">
                <a:latin typeface="+mj-lt"/>
                <a:cs typeface="Times New Roman" pitchFamily="18" charset="0"/>
              </a:rPr>
              <a:t>L</a:t>
            </a:r>
            <a:r>
              <a:rPr lang="en-US" dirty="0" smtClean="0">
                <a:latin typeface="+mj-lt"/>
                <a:cs typeface="Times New Roman" pitchFamily="18" charset="0"/>
              </a:rPr>
              <a:t> (nm)</a:t>
            </a:r>
            <a:endParaRPr lang="en-US" i="1" dirty="0">
              <a:latin typeface="+mj-lt"/>
              <a:cs typeface="Times New Roman" pitchFamily="18" charset="0"/>
            </a:endParaRPr>
          </a:p>
        </p:txBody>
      </p:sp>
      <p:sp>
        <p:nvSpPr>
          <p:cNvPr id="20" name="Rectangle 19"/>
          <p:cNvSpPr/>
          <p:nvPr/>
        </p:nvSpPr>
        <p:spPr>
          <a:xfrm>
            <a:off x="1600200" y="5903893"/>
            <a:ext cx="6400800" cy="954107"/>
          </a:xfrm>
          <a:prstGeom prst="rect">
            <a:avLst/>
          </a:prstGeom>
        </p:spPr>
        <p:txBody>
          <a:bodyPr wrap="square">
            <a:spAutoFit/>
          </a:bodyPr>
          <a:lstStyle/>
          <a:p>
            <a:pPr algn="ctr">
              <a:buNone/>
            </a:pPr>
            <a:r>
              <a:rPr lang="en-US" sz="2800" dirty="0" smtClean="0">
                <a:latin typeface="+mj-lt"/>
                <a:cs typeface="Times New Roman" pitchFamily="18" charset="0"/>
              </a:rPr>
              <a:t>Both bundling &amp; length increase diffusion time </a:t>
            </a:r>
            <a:r>
              <a:rPr lang="el-GR" sz="2800" dirty="0" smtClean="0">
                <a:latin typeface="+mj-lt"/>
                <a:cs typeface="Times New Roman" pitchFamily="18" charset="0"/>
              </a:rPr>
              <a:t>τ</a:t>
            </a:r>
            <a:r>
              <a:rPr lang="en-US" sz="2800" dirty="0" smtClean="0">
                <a:latin typeface="+mj-lt"/>
                <a:cs typeface="Times New Roman" pitchFamily="18" charset="0"/>
              </a:rPr>
              <a:t> as a function of aspect ratio </a:t>
            </a:r>
            <a:r>
              <a:rPr lang="en-US" sz="2800" i="1" dirty="0" smtClean="0">
                <a:latin typeface="+mj-lt"/>
                <a:cs typeface="Times New Roman" pitchFamily="18" charset="0"/>
              </a:rPr>
              <a:t>p</a:t>
            </a:r>
            <a:endParaRPr lang="en-US" sz="2800" i="1" dirty="0">
              <a:latin typeface="+mj-lt"/>
              <a:cs typeface="Times New Roman" pitchFamily="18" charset="0"/>
            </a:endParaRPr>
          </a:p>
        </p:txBody>
      </p:sp>
    </p:spTree>
    <p:extLst>
      <p:ext uri="{BB962C8B-B14F-4D97-AF65-F5344CB8AC3E}">
        <p14:creationId xmlns:p14="http://schemas.microsoft.com/office/powerpoint/2010/main" val="19544044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Also: dynamics </a:t>
            </a:r>
            <a:r>
              <a:rPr lang="en-US" dirty="0" smtClean="0"/>
              <a:t>as a function of angle</a:t>
            </a:r>
            <a:endParaRPr lang="en-US" dirty="0"/>
          </a:p>
        </p:txBody>
      </p:sp>
      <p:sp>
        <p:nvSpPr>
          <p:cNvPr id="3" name="Content Placeholder 2"/>
          <p:cNvSpPr>
            <a:spLocks noGrp="1"/>
          </p:cNvSpPr>
          <p:nvPr>
            <p:ph idx="1"/>
          </p:nvPr>
        </p:nvSpPr>
        <p:spPr>
          <a:xfrm>
            <a:off x="457200" y="1600200"/>
            <a:ext cx="8229600" cy="4771235"/>
          </a:xfrm>
        </p:spPr>
        <p:txBody>
          <a:bodyPr>
            <a:normAutofit lnSpcReduction="10000"/>
          </a:bodyPr>
          <a:lstStyle/>
          <a:p>
            <a:r>
              <a:rPr lang="en-US" dirty="0" smtClean="0"/>
              <a:t>SLS </a:t>
            </a:r>
            <a:r>
              <a:rPr lang="en-US" dirty="0" smtClean="0"/>
              <a:t>can simultaneously </a:t>
            </a:r>
            <a:r>
              <a:rPr lang="en-US" dirty="0" smtClean="0"/>
              <a:t>measure angular </a:t>
            </a:r>
            <a:r>
              <a:rPr lang="en-US" dirty="0" smtClean="0"/>
              <a:t>dependence of dynamics in the system</a:t>
            </a:r>
          </a:p>
          <a:p>
            <a:r>
              <a:rPr lang="en-US" dirty="0" smtClean="0"/>
              <a:t>Diffusive dynamics are defined by 2 quantities: </a:t>
            </a:r>
          </a:p>
          <a:p>
            <a:pPr lvl="1"/>
            <a:r>
              <a:rPr lang="en-US" dirty="0" smtClean="0"/>
              <a:t>control parameter wave vector </a:t>
            </a:r>
            <a:r>
              <a:rPr lang="en-US" i="1" dirty="0" smtClean="0"/>
              <a:t>q</a:t>
            </a:r>
            <a:r>
              <a:rPr lang="en-US" dirty="0" smtClean="0"/>
              <a:t> [units 1/Length] </a:t>
            </a:r>
          </a:p>
          <a:p>
            <a:pPr lvl="1"/>
            <a:r>
              <a:rPr lang="en-US" dirty="0" smtClean="0"/>
              <a:t>measured time scale </a:t>
            </a:r>
            <a:r>
              <a:rPr lang="en-US" i="1" dirty="0" err="1" smtClean="0"/>
              <a:t>τ</a:t>
            </a:r>
            <a:r>
              <a:rPr lang="en-US" dirty="0" smtClean="0"/>
              <a:t> </a:t>
            </a:r>
          </a:p>
          <a:p>
            <a:r>
              <a:rPr lang="en-US" dirty="0" smtClean="0"/>
              <a:t>Diffusion </a:t>
            </a:r>
            <a:r>
              <a:rPr lang="en-US" dirty="0" smtClean="0"/>
              <a:t>has units [L</a:t>
            </a:r>
            <a:r>
              <a:rPr lang="en-US" baseline="30000" dirty="0" smtClean="0"/>
              <a:t>2</a:t>
            </a:r>
            <a:r>
              <a:rPr lang="en-US" dirty="0" smtClean="0"/>
              <a:t>/T] 			</a:t>
            </a:r>
            <a:r>
              <a:rPr lang="en-US" i="1" dirty="0" smtClean="0"/>
              <a:t>D </a:t>
            </a:r>
            <a:r>
              <a:rPr lang="en-US" dirty="0" smtClean="0"/>
              <a:t>= 1/</a:t>
            </a:r>
            <a:r>
              <a:rPr lang="en-US" i="1" dirty="0" smtClean="0"/>
              <a:t>q</a:t>
            </a:r>
            <a:r>
              <a:rPr lang="en-US" baseline="30000" dirty="0" smtClean="0"/>
              <a:t>2</a:t>
            </a:r>
            <a:r>
              <a:rPr lang="en-US" i="1" dirty="0" smtClean="0"/>
              <a:t>τ</a:t>
            </a:r>
          </a:p>
          <a:p>
            <a:endParaRPr lang="en-US" i="1" dirty="0"/>
          </a:p>
          <a:p>
            <a:r>
              <a:rPr lang="en-US" b="1" i="1" dirty="0" smtClean="0">
                <a:solidFill>
                  <a:srgbClr val="0000FF"/>
                </a:solidFill>
              </a:rPr>
              <a:t>We can measure </a:t>
            </a:r>
            <a:r>
              <a:rPr lang="en-US" b="1" i="1" dirty="0" err="1">
                <a:solidFill>
                  <a:srgbClr val="0000FF"/>
                </a:solidFill>
              </a:rPr>
              <a:t>τ</a:t>
            </a:r>
            <a:r>
              <a:rPr lang="en-US" b="1" dirty="0">
                <a:solidFill>
                  <a:srgbClr val="0000FF"/>
                </a:solidFill>
              </a:rPr>
              <a:t> </a:t>
            </a:r>
            <a:r>
              <a:rPr lang="en-US" b="1" i="1" dirty="0" smtClean="0">
                <a:solidFill>
                  <a:srgbClr val="0000FF"/>
                </a:solidFill>
              </a:rPr>
              <a:t> </a:t>
            </a:r>
            <a:r>
              <a:rPr lang="en-US" b="1" i="1" dirty="0" err="1" smtClean="0">
                <a:solidFill>
                  <a:srgbClr val="0000FF"/>
                </a:solidFill>
              </a:rPr>
              <a:t>vs</a:t>
            </a:r>
            <a:r>
              <a:rPr lang="en-US" b="1" i="1" dirty="0" smtClean="0">
                <a:solidFill>
                  <a:srgbClr val="0000FF"/>
                </a:solidFill>
              </a:rPr>
              <a:t> q.  If D is constant, we expect…</a:t>
            </a:r>
            <a:endParaRPr lang="en-US" b="1" dirty="0" smtClean="0">
              <a:solidFill>
                <a:srgbClr val="0000FF"/>
              </a:solidFill>
            </a:endParaRPr>
          </a:p>
          <a:p>
            <a:endParaRPr lang="en-US" dirty="0" smtClean="0"/>
          </a:p>
        </p:txBody>
      </p:sp>
    </p:spTree>
    <p:extLst>
      <p:ext uri="{BB962C8B-B14F-4D97-AF65-F5344CB8AC3E}">
        <p14:creationId xmlns:p14="http://schemas.microsoft.com/office/powerpoint/2010/main" val="1034541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e_tau.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770160"/>
            <a:ext cx="7112000" cy="5334000"/>
          </a:xfrm>
          <a:prstGeom prst="rect">
            <a:avLst/>
          </a:prstGeom>
        </p:spPr>
      </p:pic>
      <p:cxnSp>
        <p:nvCxnSpPr>
          <p:cNvPr id="6" name="Straight Connector 5"/>
          <p:cNvCxnSpPr/>
          <p:nvPr/>
        </p:nvCxnSpPr>
        <p:spPr>
          <a:xfrm>
            <a:off x="1925592" y="1176595"/>
            <a:ext cx="2744992" cy="4302256"/>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089472" y="3377947"/>
            <a:ext cx="1413466" cy="2031325"/>
          </a:xfrm>
          <a:prstGeom prst="rect">
            <a:avLst/>
          </a:prstGeom>
          <a:noFill/>
        </p:spPr>
        <p:txBody>
          <a:bodyPr wrap="square" rtlCol="0">
            <a:spAutoFit/>
          </a:bodyPr>
          <a:lstStyle/>
          <a:p>
            <a:r>
              <a:rPr lang="en-US" dirty="0" smtClean="0"/>
              <a:t>Typical diffusive behavior should exhibit a power law with slope -2 </a:t>
            </a:r>
            <a:endParaRPr lang="en-US" dirty="0"/>
          </a:p>
        </p:txBody>
      </p:sp>
      <p:sp>
        <p:nvSpPr>
          <p:cNvPr id="10" name="Title 1"/>
          <p:cNvSpPr>
            <a:spLocks noGrp="1"/>
          </p:cNvSpPr>
          <p:nvPr>
            <p:ph type="title"/>
          </p:nvPr>
        </p:nvSpPr>
        <p:spPr>
          <a:xfrm>
            <a:off x="457200" y="283478"/>
            <a:ext cx="8229600" cy="1143000"/>
          </a:xfrm>
        </p:spPr>
        <p:txBody>
          <a:bodyPr/>
          <a:lstStyle/>
          <a:p>
            <a:r>
              <a:rPr lang="en-US" dirty="0" smtClean="0"/>
              <a:t>Fluctuation time</a:t>
            </a:r>
            <a:r>
              <a:rPr lang="en-US" dirty="0" smtClean="0"/>
              <a:t>-scale </a:t>
            </a:r>
            <a:r>
              <a:rPr lang="en-US" i="1" dirty="0" err="1"/>
              <a:t>τ</a:t>
            </a:r>
            <a:r>
              <a:rPr lang="en-US" dirty="0" smtClean="0"/>
              <a:t> vs. </a:t>
            </a:r>
            <a:r>
              <a:rPr lang="en-US" i="1" dirty="0" smtClean="0"/>
              <a:t>q</a:t>
            </a:r>
            <a:endParaRPr lang="en-US" i="1" dirty="0"/>
          </a:p>
        </p:txBody>
      </p:sp>
      <p:cxnSp>
        <p:nvCxnSpPr>
          <p:cNvPr id="11" name="Straight Arrow Connector 10"/>
          <p:cNvCxnSpPr/>
          <p:nvPr/>
        </p:nvCxnSpPr>
        <p:spPr>
          <a:xfrm>
            <a:off x="2089472" y="2988696"/>
            <a:ext cx="522368" cy="0"/>
          </a:xfrm>
          <a:prstGeom prst="straightConnector1">
            <a:avLst/>
          </a:prstGeom>
          <a:ln w="38100">
            <a:solidFill>
              <a:srgbClr val="008000"/>
            </a:solidFill>
            <a:prstDash val="sysDash"/>
            <a:tailEnd type="stealth" w="lg" len="lg"/>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641330" y="2282890"/>
            <a:ext cx="11480" cy="953895"/>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660578" y="3236785"/>
            <a:ext cx="555570"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50927" y="2528734"/>
            <a:ext cx="522368" cy="369332"/>
          </a:xfrm>
          <a:prstGeom prst="rect">
            <a:avLst/>
          </a:prstGeom>
          <a:noFill/>
        </p:spPr>
        <p:txBody>
          <a:bodyPr wrap="square" rtlCol="0">
            <a:spAutoFit/>
          </a:bodyPr>
          <a:lstStyle/>
          <a:p>
            <a:r>
              <a:rPr lang="en-US" dirty="0" smtClean="0"/>
              <a:t>-2</a:t>
            </a:r>
            <a:endParaRPr lang="en-US" dirty="0"/>
          </a:p>
        </p:txBody>
      </p:sp>
      <p:sp>
        <p:nvSpPr>
          <p:cNvPr id="2" name="Rectangle 1"/>
          <p:cNvSpPr/>
          <p:nvPr/>
        </p:nvSpPr>
        <p:spPr>
          <a:xfrm rot="3222023">
            <a:off x="3049913" y="2381534"/>
            <a:ext cx="3754818" cy="17509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228167" y="1214826"/>
            <a:ext cx="2169310" cy="10680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936067" y="4368454"/>
            <a:ext cx="2169310" cy="10680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4490313" y="1917069"/>
            <a:ext cx="2254017" cy="3108544"/>
          </a:xfrm>
          <a:prstGeom prst="rect">
            <a:avLst/>
          </a:prstGeom>
        </p:spPr>
        <p:txBody>
          <a:bodyPr wrap="square">
            <a:spAutoFit/>
          </a:bodyPr>
          <a:lstStyle/>
          <a:p>
            <a:pPr algn="ctr"/>
            <a:r>
              <a:rPr lang="en-US" sz="2800" i="1" dirty="0" smtClean="0"/>
              <a:t>If D is a constant, then </a:t>
            </a:r>
          </a:p>
          <a:p>
            <a:pPr algn="ctr"/>
            <a:r>
              <a:rPr lang="en-US" sz="2800" i="1" dirty="0" smtClean="0"/>
              <a:t>D </a:t>
            </a:r>
            <a:r>
              <a:rPr lang="en-US" sz="2800" dirty="0"/>
              <a:t>= 1/</a:t>
            </a:r>
            <a:r>
              <a:rPr lang="en-US" sz="2800" i="1" dirty="0" smtClean="0"/>
              <a:t>q</a:t>
            </a:r>
            <a:r>
              <a:rPr lang="en-US" sz="2800" baseline="30000" dirty="0" smtClean="0"/>
              <a:t>2</a:t>
            </a:r>
            <a:r>
              <a:rPr lang="en-US" sz="2800" i="1" dirty="0" smtClean="0"/>
              <a:t>τ </a:t>
            </a:r>
          </a:p>
          <a:p>
            <a:pPr algn="ctr"/>
            <a:r>
              <a:rPr lang="en-US" sz="2800" i="1" dirty="0"/>
              <a:t>a</a:t>
            </a:r>
            <a:r>
              <a:rPr lang="en-US" sz="2800" i="1" dirty="0" smtClean="0"/>
              <a:t>nd so</a:t>
            </a:r>
          </a:p>
          <a:p>
            <a:pPr algn="ctr"/>
            <a:r>
              <a:rPr lang="en-US" sz="2800" dirty="0" err="1"/>
              <a:t>τ</a:t>
            </a:r>
            <a:r>
              <a:rPr lang="en-US" sz="2800" dirty="0" smtClean="0"/>
              <a:t> </a:t>
            </a:r>
            <a:r>
              <a:rPr lang="en-US" sz="2800" dirty="0"/>
              <a:t>= </a:t>
            </a:r>
            <a:r>
              <a:rPr lang="en-US" sz="2800" dirty="0" smtClean="0"/>
              <a:t>(1/</a:t>
            </a:r>
            <a:r>
              <a:rPr lang="en-US" sz="2800" i="1" dirty="0" smtClean="0"/>
              <a:t>D) q</a:t>
            </a:r>
            <a:r>
              <a:rPr lang="en-US" sz="2800" baseline="30000" dirty="0" smtClean="0"/>
              <a:t>-2</a:t>
            </a:r>
            <a:endParaRPr lang="en-US" sz="2800" i="1" dirty="0"/>
          </a:p>
          <a:p>
            <a:pPr algn="ctr"/>
            <a:endParaRPr lang="en-US" sz="2800" i="1" dirty="0"/>
          </a:p>
        </p:txBody>
      </p:sp>
    </p:spTree>
    <p:extLst>
      <p:ext uri="{BB962C8B-B14F-4D97-AF65-F5344CB8AC3E}">
        <p14:creationId xmlns:p14="http://schemas.microsoft.com/office/powerpoint/2010/main" val="41341830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e_tau.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770160"/>
            <a:ext cx="7112000" cy="5334000"/>
          </a:xfrm>
          <a:prstGeom prst="rect">
            <a:avLst/>
          </a:prstGeom>
        </p:spPr>
      </p:pic>
      <p:cxnSp>
        <p:nvCxnSpPr>
          <p:cNvPr id="6" name="Straight Connector 5"/>
          <p:cNvCxnSpPr/>
          <p:nvPr/>
        </p:nvCxnSpPr>
        <p:spPr>
          <a:xfrm>
            <a:off x="1925592" y="1176595"/>
            <a:ext cx="2744992" cy="4302256"/>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72140" y="6044279"/>
            <a:ext cx="8420495" cy="830997"/>
          </a:xfrm>
          <a:prstGeom prst="rect">
            <a:avLst/>
          </a:prstGeom>
          <a:noFill/>
        </p:spPr>
        <p:txBody>
          <a:bodyPr wrap="square" rtlCol="0">
            <a:spAutoFit/>
          </a:bodyPr>
          <a:lstStyle/>
          <a:p>
            <a:pPr algn="ctr"/>
            <a:r>
              <a:rPr lang="en-US" sz="2400" b="1" dirty="0" smtClean="0"/>
              <a:t>Dynamics </a:t>
            </a:r>
            <a:r>
              <a:rPr lang="en-US" sz="2400" b="1" dirty="0" smtClean="0"/>
              <a:t>in Combo evolve over time. </a:t>
            </a:r>
            <a:r>
              <a:rPr lang="en-US" sz="2400" b="1" dirty="0" smtClean="0"/>
              <a:t>The </a:t>
            </a:r>
            <a:r>
              <a:rPr lang="en-US" sz="2400" b="1" dirty="0" smtClean="0"/>
              <a:t>‘kinks’ in the dynamics at higher </a:t>
            </a:r>
            <a:r>
              <a:rPr lang="en-US" sz="2400" b="1" i="1" dirty="0" smtClean="0"/>
              <a:t>q</a:t>
            </a:r>
            <a:r>
              <a:rPr lang="en-US" sz="2400" b="1" dirty="0" smtClean="0"/>
              <a:t>, beginning at 1/</a:t>
            </a:r>
            <a:r>
              <a:rPr lang="en-US" sz="2400" b="1" i="1" dirty="0" smtClean="0"/>
              <a:t>q</a:t>
            </a:r>
            <a:r>
              <a:rPr lang="en-US" sz="2400" b="1" dirty="0" smtClean="0"/>
              <a:t> ~ 75 nm, are robust!  </a:t>
            </a:r>
            <a:endParaRPr lang="en-US" sz="2400" b="1" dirty="0"/>
          </a:p>
        </p:txBody>
      </p:sp>
      <p:sp>
        <p:nvSpPr>
          <p:cNvPr id="8" name="TextBox 7"/>
          <p:cNvSpPr txBox="1"/>
          <p:nvPr/>
        </p:nvSpPr>
        <p:spPr>
          <a:xfrm>
            <a:off x="2089472" y="3377947"/>
            <a:ext cx="1413466" cy="2031325"/>
          </a:xfrm>
          <a:prstGeom prst="rect">
            <a:avLst/>
          </a:prstGeom>
          <a:noFill/>
        </p:spPr>
        <p:txBody>
          <a:bodyPr wrap="square" rtlCol="0">
            <a:spAutoFit/>
          </a:bodyPr>
          <a:lstStyle/>
          <a:p>
            <a:r>
              <a:rPr lang="en-US" dirty="0" smtClean="0"/>
              <a:t>Typical diffusive behavior should exhibit a power law with slope -2 </a:t>
            </a:r>
            <a:endParaRPr lang="en-US" dirty="0"/>
          </a:p>
        </p:txBody>
      </p:sp>
      <p:sp>
        <p:nvSpPr>
          <p:cNvPr id="10" name="Title 1"/>
          <p:cNvSpPr>
            <a:spLocks noGrp="1"/>
          </p:cNvSpPr>
          <p:nvPr>
            <p:ph type="title"/>
          </p:nvPr>
        </p:nvSpPr>
        <p:spPr>
          <a:xfrm>
            <a:off x="457200" y="283478"/>
            <a:ext cx="8229600" cy="1143000"/>
          </a:xfrm>
        </p:spPr>
        <p:txBody>
          <a:bodyPr/>
          <a:lstStyle/>
          <a:p>
            <a:r>
              <a:rPr lang="en-US" dirty="0" smtClean="0"/>
              <a:t>Fluctuation time</a:t>
            </a:r>
            <a:r>
              <a:rPr lang="en-US" dirty="0" smtClean="0"/>
              <a:t>-scale </a:t>
            </a:r>
            <a:r>
              <a:rPr lang="en-US" i="1" dirty="0" err="1"/>
              <a:t>τ</a:t>
            </a:r>
            <a:r>
              <a:rPr lang="en-US" dirty="0" smtClean="0"/>
              <a:t> vs. </a:t>
            </a:r>
            <a:r>
              <a:rPr lang="en-US" i="1" dirty="0" smtClean="0"/>
              <a:t>q</a:t>
            </a:r>
            <a:endParaRPr lang="en-US" i="1" dirty="0"/>
          </a:p>
        </p:txBody>
      </p:sp>
      <p:cxnSp>
        <p:nvCxnSpPr>
          <p:cNvPr id="11" name="Straight Arrow Connector 10"/>
          <p:cNvCxnSpPr/>
          <p:nvPr/>
        </p:nvCxnSpPr>
        <p:spPr>
          <a:xfrm>
            <a:off x="2089472" y="2988696"/>
            <a:ext cx="522368" cy="0"/>
          </a:xfrm>
          <a:prstGeom prst="straightConnector1">
            <a:avLst/>
          </a:prstGeom>
          <a:ln w="38100">
            <a:solidFill>
              <a:srgbClr val="008000"/>
            </a:solidFill>
            <a:prstDash val="sysDash"/>
            <a:tailEnd type="stealth" w="lg" len="lg"/>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641330" y="2282890"/>
            <a:ext cx="11480" cy="953895"/>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660578" y="3236785"/>
            <a:ext cx="555570"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50927" y="2528734"/>
            <a:ext cx="522368"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18321224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 Morphology</a:t>
            </a:r>
            <a:endParaRPr lang="en-US" dirty="0"/>
          </a:p>
        </p:txBody>
      </p:sp>
      <p:pic>
        <p:nvPicPr>
          <p:cNvPr id="4" name="Picture 3" descr="week2_tau.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45371"/>
            <a:ext cx="4572000" cy="3429000"/>
          </a:xfrm>
          <a:prstGeom prst="rect">
            <a:avLst/>
          </a:prstGeom>
        </p:spPr>
      </p:pic>
      <p:pic>
        <p:nvPicPr>
          <p:cNvPr id="5" name="Picture 4" descr="week2_scatteringratioM.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745371"/>
            <a:ext cx="4572000" cy="3429000"/>
          </a:xfrm>
          <a:prstGeom prst="rect">
            <a:avLst/>
          </a:prstGeom>
        </p:spPr>
      </p:pic>
      <p:sp>
        <p:nvSpPr>
          <p:cNvPr id="6" name="TextBox 5"/>
          <p:cNvSpPr txBox="1"/>
          <p:nvPr/>
        </p:nvSpPr>
        <p:spPr>
          <a:xfrm>
            <a:off x="696491" y="5736340"/>
            <a:ext cx="7743336" cy="830997"/>
          </a:xfrm>
          <a:prstGeom prst="rect">
            <a:avLst/>
          </a:prstGeom>
          <a:noFill/>
        </p:spPr>
        <p:txBody>
          <a:bodyPr wrap="square" rtlCol="0">
            <a:spAutoFit/>
          </a:bodyPr>
          <a:lstStyle/>
          <a:p>
            <a:pPr algn="ctr"/>
            <a:r>
              <a:rPr lang="en-US" sz="2400" b="1" dirty="0" smtClean="0"/>
              <a:t>Transition at 1/q ~ 75 nm in both structure and dynamics</a:t>
            </a:r>
          </a:p>
          <a:p>
            <a:pPr algn="ctr"/>
            <a:r>
              <a:rPr lang="en-US" sz="2400" b="1" dirty="0"/>
              <a:t>m</a:t>
            </a:r>
            <a:r>
              <a:rPr lang="en-US" sz="2400" b="1" dirty="0" smtClean="0"/>
              <a:t>ay suggests spherical ‘primary particles’ at sizes &lt;75 nm.</a:t>
            </a:r>
            <a:endParaRPr lang="en-US" sz="2400" b="1" dirty="0"/>
          </a:p>
        </p:txBody>
      </p:sp>
      <p:sp>
        <p:nvSpPr>
          <p:cNvPr id="7" name="TextBox 6"/>
          <p:cNvSpPr txBox="1"/>
          <p:nvPr/>
        </p:nvSpPr>
        <p:spPr>
          <a:xfrm>
            <a:off x="696491" y="2192102"/>
            <a:ext cx="3277603" cy="369332"/>
          </a:xfrm>
          <a:prstGeom prst="rect">
            <a:avLst/>
          </a:prstGeom>
          <a:noFill/>
        </p:spPr>
        <p:txBody>
          <a:bodyPr wrap="square" rtlCol="0">
            <a:spAutoFit/>
          </a:bodyPr>
          <a:lstStyle/>
          <a:p>
            <a:pPr algn="ctr"/>
            <a:r>
              <a:rPr lang="en-US" dirty="0" smtClean="0"/>
              <a:t>DYNAMICS</a:t>
            </a:r>
            <a:endParaRPr lang="en-US" dirty="0"/>
          </a:p>
        </p:txBody>
      </p:sp>
      <p:sp>
        <p:nvSpPr>
          <p:cNvPr id="8" name="TextBox 7"/>
          <p:cNvSpPr txBox="1"/>
          <p:nvPr/>
        </p:nvSpPr>
        <p:spPr>
          <a:xfrm>
            <a:off x="5327257" y="2192102"/>
            <a:ext cx="3277603" cy="369332"/>
          </a:xfrm>
          <a:prstGeom prst="rect">
            <a:avLst/>
          </a:prstGeom>
          <a:noFill/>
        </p:spPr>
        <p:txBody>
          <a:bodyPr wrap="square" rtlCol="0">
            <a:spAutoFit/>
          </a:bodyPr>
          <a:lstStyle/>
          <a:p>
            <a:pPr algn="ctr"/>
            <a:r>
              <a:rPr lang="en-US" dirty="0" smtClean="0"/>
              <a:t>STRUCTURE</a:t>
            </a:r>
            <a:endParaRPr lang="en-US" dirty="0"/>
          </a:p>
        </p:txBody>
      </p:sp>
      <p:cxnSp>
        <p:nvCxnSpPr>
          <p:cNvPr id="10" name="Straight Arrow Connector 9"/>
          <p:cNvCxnSpPr/>
          <p:nvPr/>
        </p:nvCxnSpPr>
        <p:spPr>
          <a:xfrm>
            <a:off x="2642567" y="2806709"/>
            <a:ext cx="0" cy="1024347"/>
          </a:xfrm>
          <a:prstGeom prst="straightConnector1">
            <a:avLst/>
          </a:prstGeom>
          <a:ln w="38100">
            <a:solidFill>
              <a:srgbClr val="008000"/>
            </a:solidFill>
            <a:prstDash val="sysDash"/>
            <a:tailEnd type="stealth" w="lg" len="lg"/>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7178761" y="2806709"/>
            <a:ext cx="0" cy="1024347"/>
          </a:xfrm>
          <a:prstGeom prst="straightConnector1">
            <a:avLst/>
          </a:prstGeom>
          <a:ln w="38100">
            <a:solidFill>
              <a:srgbClr val="008000"/>
            </a:solidFill>
            <a:prstDash val="sysDash"/>
            <a:tailEnd type="stealth" w="lg" len="lg"/>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6022595" y="2192102"/>
            <a:ext cx="1545381" cy="2381395"/>
          </a:xfrm>
          <a:prstGeom prst="line">
            <a:avLst/>
          </a:prstGeom>
          <a:ln w="1270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224832" y="3696355"/>
            <a:ext cx="1851504" cy="923330"/>
          </a:xfrm>
          <a:prstGeom prst="rect">
            <a:avLst/>
          </a:prstGeom>
          <a:noFill/>
        </p:spPr>
        <p:txBody>
          <a:bodyPr wrap="square" rtlCol="0">
            <a:spAutoFit/>
          </a:bodyPr>
          <a:lstStyle/>
          <a:p>
            <a:r>
              <a:rPr lang="en-US" dirty="0" smtClean="0"/>
              <a:t>Power law region indicates fractal structure, </a:t>
            </a:r>
            <a:r>
              <a:rPr lang="en-US" i="1" dirty="0" err="1" smtClean="0"/>
              <a:t>D</a:t>
            </a:r>
            <a:r>
              <a:rPr lang="en-US" i="1" baseline="-25000" dirty="0" err="1" smtClean="0"/>
              <a:t>f</a:t>
            </a:r>
            <a:r>
              <a:rPr lang="en-US" dirty="0" smtClean="0"/>
              <a:t> &lt; 3.</a:t>
            </a:r>
            <a:endParaRPr lang="en-US" dirty="0"/>
          </a:p>
        </p:txBody>
      </p:sp>
    </p:spTree>
    <p:extLst>
      <p:ext uri="{BB962C8B-B14F-4D97-AF65-F5344CB8AC3E}">
        <p14:creationId xmlns:p14="http://schemas.microsoft.com/office/powerpoint/2010/main" val="15075464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tasks</a:t>
            </a:r>
            <a:endParaRPr lang="en-US" dirty="0"/>
          </a:p>
        </p:txBody>
      </p:sp>
      <p:sp>
        <p:nvSpPr>
          <p:cNvPr id="3" name="Content Placeholder 2"/>
          <p:cNvSpPr>
            <a:spLocks noGrp="1"/>
          </p:cNvSpPr>
          <p:nvPr>
            <p:ph idx="1"/>
          </p:nvPr>
        </p:nvSpPr>
        <p:spPr/>
        <p:txBody>
          <a:bodyPr/>
          <a:lstStyle/>
          <a:p>
            <a:r>
              <a:rPr lang="en-US" dirty="0" smtClean="0"/>
              <a:t>SLS on CNT samples</a:t>
            </a:r>
          </a:p>
          <a:p>
            <a:r>
              <a:rPr lang="en-US" dirty="0" smtClean="0"/>
              <a:t>SLS on protein/polymer/gel samples</a:t>
            </a:r>
          </a:p>
          <a:p>
            <a:endParaRPr lang="en-US" dirty="0"/>
          </a:p>
          <a:p>
            <a:pPr marL="0" indent="0">
              <a:buNone/>
            </a:pPr>
            <a:r>
              <a:rPr lang="en-US" b="1" i="1" dirty="0" smtClean="0"/>
              <a:t>More to come on SLS…</a:t>
            </a:r>
            <a:endParaRPr lang="en-US" b="1" i="1" dirty="0"/>
          </a:p>
        </p:txBody>
      </p:sp>
    </p:spTree>
    <p:extLst>
      <p:ext uri="{BB962C8B-B14F-4D97-AF65-F5344CB8AC3E}">
        <p14:creationId xmlns:p14="http://schemas.microsoft.com/office/powerpoint/2010/main" val="40403745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SLS ‘static’ data</a:t>
            </a:r>
            <a:endParaRPr lang="en-US" dirty="0"/>
          </a:p>
        </p:txBody>
      </p:sp>
      <p:sp>
        <p:nvSpPr>
          <p:cNvPr id="3" name="Content Placeholder 2"/>
          <p:cNvSpPr>
            <a:spLocks noGrp="1"/>
          </p:cNvSpPr>
          <p:nvPr>
            <p:ph idx="1"/>
          </p:nvPr>
        </p:nvSpPr>
        <p:spPr>
          <a:xfrm>
            <a:off x="457200" y="1399644"/>
            <a:ext cx="8229600" cy="4771235"/>
          </a:xfrm>
        </p:spPr>
        <p:txBody>
          <a:bodyPr>
            <a:normAutofit/>
          </a:bodyPr>
          <a:lstStyle/>
          <a:p>
            <a:r>
              <a:rPr lang="en-US" i="1" dirty="0" smtClean="0"/>
              <a:t>I</a:t>
            </a:r>
            <a:r>
              <a:rPr lang="en-US" dirty="0" smtClean="0"/>
              <a:t>(</a:t>
            </a:r>
            <a:r>
              <a:rPr lang="en-US" i="1" dirty="0" smtClean="0"/>
              <a:t>q</a:t>
            </a:r>
            <a:r>
              <a:rPr lang="en-US" dirty="0" smtClean="0"/>
              <a:t>): control </a:t>
            </a:r>
            <a:r>
              <a:rPr lang="en-US" dirty="0" smtClean="0"/>
              <a:t>parameter </a:t>
            </a:r>
            <a:r>
              <a:rPr lang="en-US" i="1" dirty="0" smtClean="0"/>
              <a:t>q</a:t>
            </a:r>
            <a:r>
              <a:rPr lang="en-US" dirty="0" smtClean="0"/>
              <a:t> </a:t>
            </a:r>
            <a:r>
              <a:rPr lang="en-US" dirty="0" smtClean="0"/>
              <a:t>[units 1/Length] </a:t>
            </a:r>
          </a:p>
          <a:p>
            <a:r>
              <a:rPr lang="en-US" dirty="0"/>
              <a:t>Large </a:t>
            </a:r>
            <a:r>
              <a:rPr lang="en-US" i="1" dirty="0"/>
              <a:t>q</a:t>
            </a:r>
            <a:r>
              <a:rPr lang="en-US" dirty="0"/>
              <a:t> probes small length scales </a:t>
            </a:r>
            <a:endParaRPr lang="en-US" dirty="0" smtClean="0"/>
          </a:p>
          <a:p>
            <a:r>
              <a:rPr lang="en-US" dirty="0" smtClean="0"/>
              <a:t>Small </a:t>
            </a:r>
            <a:r>
              <a:rPr lang="en-US" i="1" dirty="0"/>
              <a:t>q</a:t>
            </a:r>
            <a:r>
              <a:rPr lang="en-US" dirty="0"/>
              <a:t> probes </a:t>
            </a:r>
            <a:r>
              <a:rPr lang="en-US" dirty="0" smtClean="0"/>
              <a:t>large length </a:t>
            </a:r>
            <a:r>
              <a:rPr lang="en-US" dirty="0"/>
              <a:t>scales </a:t>
            </a:r>
          </a:p>
          <a:p>
            <a:r>
              <a:rPr lang="en-US" dirty="0" smtClean="0"/>
              <a:t>Shape </a:t>
            </a:r>
            <a:r>
              <a:rPr lang="en-US" dirty="0" smtClean="0"/>
              <a:t>of I </a:t>
            </a:r>
            <a:r>
              <a:rPr lang="en-US" dirty="0" err="1" smtClean="0"/>
              <a:t>vs</a:t>
            </a:r>
            <a:r>
              <a:rPr lang="en-US" dirty="0" smtClean="0"/>
              <a:t> q </a:t>
            </a:r>
            <a:r>
              <a:rPr lang="en-US" dirty="0" smtClean="0"/>
              <a:t>reveals particle </a:t>
            </a:r>
            <a:r>
              <a:rPr lang="en-US" dirty="0" smtClean="0"/>
              <a:t>structure</a:t>
            </a:r>
          </a:p>
          <a:p>
            <a:pPr marL="0" indent="0">
              <a:buNone/>
            </a:pPr>
            <a:endParaRPr lang="en-US" dirty="0" smtClean="0"/>
          </a:p>
        </p:txBody>
      </p:sp>
      <p:pic>
        <p:nvPicPr>
          <p:cNvPr id="4" name="Picture 4" descr="labscat4"/>
          <p:cNvPicPr>
            <a:picLocks noChangeAspect="1" noChangeArrowheads="1"/>
          </p:cNvPicPr>
          <p:nvPr/>
        </p:nvPicPr>
        <p:blipFill>
          <a:blip r:embed="rId2" cstate="print"/>
          <a:srcRect/>
          <a:stretch>
            <a:fillRect/>
          </a:stretch>
        </p:blipFill>
        <p:spPr bwMode="auto">
          <a:xfrm>
            <a:off x="2078090" y="3836418"/>
            <a:ext cx="4584245" cy="3021582"/>
          </a:xfrm>
          <a:prstGeom prst="rect">
            <a:avLst/>
          </a:prstGeom>
          <a:noFill/>
          <a:ln w="9525">
            <a:noFill/>
            <a:miter lim="800000"/>
            <a:headEnd/>
            <a:tailEnd/>
          </a:ln>
        </p:spPr>
      </p:pic>
    </p:spTree>
    <p:extLst>
      <p:ext uri="{BB962C8B-B14F-4D97-AF65-F5344CB8AC3E}">
        <p14:creationId xmlns:p14="http://schemas.microsoft.com/office/powerpoint/2010/main" val="36391296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noAutofit/>
          </a:bodyPr>
          <a:lstStyle/>
          <a:p>
            <a:r>
              <a:rPr lang="en-US" i="0" dirty="0" smtClean="0"/>
              <a:t>What can light scattering measure</a:t>
            </a:r>
            <a:r>
              <a:rPr lang="en-US" i="0" dirty="0" smtClean="0"/>
              <a:t>?</a:t>
            </a:r>
            <a:endParaRPr lang="en-US" i="0" dirty="0" smtClean="0">
              <a:solidFill>
                <a:schemeClr val="tx1"/>
              </a:solidFill>
            </a:endParaRPr>
          </a:p>
        </p:txBody>
      </p:sp>
      <p:sp>
        <p:nvSpPr>
          <p:cNvPr id="28675" name="Rectangle 3"/>
          <p:cNvSpPr>
            <a:spLocks noGrp="1" noChangeArrowheads="1"/>
          </p:cNvSpPr>
          <p:nvPr>
            <p:ph type="body" idx="1"/>
          </p:nvPr>
        </p:nvSpPr>
        <p:spPr bwMode="auto">
          <a:xfrm>
            <a:off x="1524000" y="2895600"/>
            <a:ext cx="6920900" cy="25908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100000"/>
              </a:lnSpc>
              <a:spcBef>
                <a:spcPct val="0"/>
              </a:spcBef>
            </a:pPr>
            <a:r>
              <a:rPr lang="en-US" b="0" dirty="0" smtClean="0">
                <a:latin typeface="+mj-lt"/>
              </a:rPr>
              <a:t> Molar mass, </a:t>
            </a:r>
            <a:r>
              <a:rPr lang="en-US" b="0" i="1" dirty="0" smtClean="0">
                <a:latin typeface="+mj-lt"/>
              </a:rPr>
              <a:t>M</a:t>
            </a:r>
          </a:p>
          <a:p>
            <a:pPr>
              <a:lnSpc>
                <a:spcPct val="100000"/>
              </a:lnSpc>
              <a:spcBef>
                <a:spcPct val="0"/>
              </a:spcBef>
            </a:pPr>
            <a:r>
              <a:rPr lang="en-US" b="0" i="1" dirty="0" smtClean="0">
                <a:latin typeface="+mj-lt"/>
              </a:rPr>
              <a:t> </a:t>
            </a:r>
            <a:r>
              <a:rPr lang="en-US" b="0" dirty="0" smtClean="0">
                <a:latin typeface="+mj-lt"/>
              </a:rPr>
              <a:t>Size, </a:t>
            </a:r>
            <a:r>
              <a:rPr lang="en-US" b="0" i="1" dirty="0" err="1" smtClean="0">
                <a:latin typeface="+mj-lt"/>
              </a:rPr>
              <a:t>r</a:t>
            </a:r>
            <a:r>
              <a:rPr lang="en-US" b="0" i="1" baseline="-25000" dirty="0" err="1" smtClean="0">
                <a:latin typeface="+mj-lt"/>
              </a:rPr>
              <a:t>g</a:t>
            </a:r>
            <a:endParaRPr lang="en-US" b="0" i="1" dirty="0" smtClean="0">
              <a:latin typeface="+mj-lt"/>
            </a:endParaRPr>
          </a:p>
          <a:p>
            <a:pPr>
              <a:lnSpc>
                <a:spcPct val="100000"/>
              </a:lnSpc>
              <a:spcBef>
                <a:spcPct val="0"/>
              </a:spcBef>
            </a:pPr>
            <a:r>
              <a:rPr lang="en-US" b="0" i="1" dirty="0" smtClean="0">
                <a:latin typeface="+mj-lt"/>
              </a:rPr>
              <a:t> </a:t>
            </a:r>
            <a:r>
              <a:rPr lang="en-US" b="0" dirty="0" smtClean="0">
                <a:latin typeface="+mj-lt"/>
              </a:rPr>
              <a:t>Second </a:t>
            </a:r>
            <a:r>
              <a:rPr lang="en-US" b="0" dirty="0" err="1" smtClean="0">
                <a:latin typeface="+mj-lt"/>
              </a:rPr>
              <a:t>virial</a:t>
            </a:r>
            <a:r>
              <a:rPr lang="en-US" b="0" dirty="0" smtClean="0">
                <a:latin typeface="+mj-lt"/>
              </a:rPr>
              <a:t> coefficient, </a:t>
            </a:r>
            <a:r>
              <a:rPr lang="en-US" b="0" i="1" dirty="0" smtClean="0">
                <a:latin typeface="+mj-lt"/>
              </a:rPr>
              <a:t>A</a:t>
            </a:r>
            <a:r>
              <a:rPr lang="en-US" b="0" baseline="-25000" dirty="0" smtClean="0">
                <a:latin typeface="+mj-lt"/>
              </a:rPr>
              <a:t>2</a:t>
            </a:r>
            <a:endParaRPr lang="en-US" b="0" dirty="0" smtClean="0">
              <a:latin typeface="+mj-lt"/>
            </a:endParaRPr>
          </a:p>
          <a:p>
            <a:pPr>
              <a:lnSpc>
                <a:spcPct val="100000"/>
              </a:lnSpc>
              <a:spcBef>
                <a:spcPct val="0"/>
              </a:spcBef>
            </a:pPr>
            <a:r>
              <a:rPr lang="en-US" b="0" dirty="0" smtClean="0">
                <a:latin typeface="+mj-lt"/>
              </a:rPr>
              <a:t> Translational diffusion coefficient, </a:t>
            </a:r>
            <a:r>
              <a:rPr lang="en-US" b="0" i="1" dirty="0" smtClean="0">
                <a:latin typeface="+mj-lt"/>
              </a:rPr>
              <a:t>D</a:t>
            </a:r>
            <a:r>
              <a:rPr lang="en-US" b="0" i="1" baseline="-25000" dirty="0" smtClean="0">
                <a:latin typeface="+mj-lt"/>
              </a:rPr>
              <a:t>T</a:t>
            </a:r>
            <a:r>
              <a:rPr lang="en-US" b="0" dirty="0" smtClean="0">
                <a:latin typeface="+mj-lt"/>
              </a:rPr>
              <a:t> </a:t>
            </a:r>
          </a:p>
          <a:p>
            <a:pPr lvl="1">
              <a:lnSpc>
                <a:spcPct val="100000"/>
              </a:lnSpc>
              <a:spcBef>
                <a:spcPct val="0"/>
              </a:spcBef>
              <a:buFontTx/>
              <a:buNone/>
            </a:pPr>
            <a:r>
              <a:rPr lang="en-US" sz="3200" b="0" dirty="0" smtClean="0">
                <a:latin typeface="+mj-lt"/>
              </a:rPr>
              <a:t>  - Can be used to calculate </a:t>
            </a:r>
            <a:r>
              <a:rPr lang="en-US" sz="3200" b="0" i="1" dirty="0" err="1" smtClean="0">
                <a:latin typeface="+mj-lt"/>
              </a:rPr>
              <a:t>r</a:t>
            </a:r>
            <a:r>
              <a:rPr lang="en-US" sz="3200" b="0" i="1" baseline="-25000" dirty="0" err="1" smtClean="0">
                <a:latin typeface="+mj-lt"/>
              </a:rPr>
              <a:t>h</a:t>
            </a:r>
            <a:endParaRPr lang="en-US" sz="3200" b="0" dirty="0" smtClean="0">
              <a:latin typeface="+mj-lt"/>
            </a:endParaRPr>
          </a:p>
          <a:p>
            <a:pPr algn="ctr">
              <a:buFontTx/>
              <a:buNone/>
            </a:pPr>
            <a:endParaRPr lang="en-US" dirty="0" smtClean="0">
              <a:latin typeface="+mj-lt"/>
            </a:endParaRPr>
          </a:p>
        </p:txBody>
      </p:sp>
      <p:sp>
        <p:nvSpPr>
          <p:cNvPr id="28676" name="Text Box 5"/>
          <p:cNvSpPr txBox="1">
            <a:spLocks noChangeArrowheads="1"/>
          </p:cNvSpPr>
          <p:nvPr/>
        </p:nvSpPr>
        <p:spPr bwMode="auto">
          <a:xfrm>
            <a:off x="914400" y="1905000"/>
            <a:ext cx="8117226" cy="523220"/>
          </a:xfrm>
          <a:prstGeom prst="rect">
            <a:avLst/>
          </a:prstGeom>
          <a:noFill/>
          <a:ln w="25400">
            <a:noFill/>
            <a:miter lim="800000"/>
            <a:headEnd type="none" w="sm" len="sm"/>
            <a:tailEnd type="none" w="sm" len="sm"/>
          </a:ln>
        </p:spPr>
        <p:txBody>
          <a:bodyPr wrap="none">
            <a:spAutoFit/>
          </a:bodyPr>
          <a:lstStyle/>
          <a:p>
            <a:pPr algn="l"/>
            <a:r>
              <a:rPr lang="en-US" sz="2800">
                <a:latin typeface="+mj-lt"/>
              </a:rPr>
              <a:t>For a solute </a:t>
            </a:r>
            <a:r>
              <a:rPr lang="en-US" sz="2800" i="1">
                <a:latin typeface="+mj-lt"/>
              </a:rPr>
              <a:t>in solution</a:t>
            </a:r>
            <a:r>
              <a:rPr lang="en-US" sz="2800">
                <a:latin typeface="+mj-lt"/>
              </a:rPr>
              <a:t>, light scattering can determine:</a:t>
            </a:r>
          </a:p>
        </p:txBody>
      </p:sp>
    </p:spTree>
    <p:extLst>
      <p:ext uri="{BB962C8B-B14F-4D97-AF65-F5344CB8AC3E}">
        <p14:creationId xmlns:p14="http://schemas.microsoft.com/office/powerpoint/2010/main" val="18182091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SLS ‘static’ data</a:t>
            </a:r>
            <a:endParaRPr lang="en-US" dirty="0"/>
          </a:p>
        </p:txBody>
      </p:sp>
      <p:sp>
        <p:nvSpPr>
          <p:cNvPr id="3" name="Content Placeholder 2"/>
          <p:cNvSpPr>
            <a:spLocks noGrp="1"/>
          </p:cNvSpPr>
          <p:nvPr>
            <p:ph idx="1"/>
          </p:nvPr>
        </p:nvSpPr>
        <p:spPr>
          <a:xfrm>
            <a:off x="457200" y="1600200"/>
            <a:ext cx="8229600" cy="4771235"/>
          </a:xfrm>
        </p:spPr>
        <p:txBody>
          <a:bodyPr>
            <a:normAutofit/>
          </a:bodyPr>
          <a:lstStyle/>
          <a:p>
            <a:r>
              <a:rPr lang="en-US" dirty="0" smtClean="0"/>
              <a:t>Very </a:t>
            </a:r>
            <a:r>
              <a:rPr lang="en-US" dirty="0" smtClean="0"/>
              <a:t>small particles scatter </a:t>
            </a:r>
            <a:r>
              <a:rPr lang="en-US" dirty="0" err="1" smtClean="0"/>
              <a:t>isotropically</a:t>
            </a:r>
            <a:r>
              <a:rPr lang="en-US" dirty="0" smtClean="0"/>
              <a:t> </a:t>
            </a:r>
          </a:p>
          <a:p>
            <a:pPr marL="0" indent="0">
              <a:buNone/>
            </a:pPr>
            <a:r>
              <a:rPr lang="en-US" i="1" dirty="0" smtClean="0"/>
              <a:t>	</a:t>
            </a:r>
            <a:r>
              <a:rPr lang="en-US" i="1" dirty="0"/>
              <a:t>	</a:t>
            </a:r>
            <a:r>
              <a:rPr lang="en-US" i="1" dirty="0" smtClean="0"/>
              <a:t>				</a:t>
            </a:r>
            <a:r>
              <a:rPr lang="en-US" i="1" dirty="0" smtClean="0"/>
              <a:t>I</a:t>
            </a:r>
            <a:r>
              <a:rPr lang="en-US" dirty="0" smtClean="0"/>
              <a:t>(</a:t>
            </a:r>
            <a:r>
              <a:rPr lang="en-US" i="1" dirty="0" smtClean="0"/>
              <a:t>q</a:t>
            </a:r>
            <a:r>
              <a:rPr lang="en-US" dirty="0" smtClean="0"/>
              <a:t>) ~ constant</a:t>
            </a:r>
            <a:endParaRPr lang="en-US" dirty="0" smtClean="0"/>
          </a:p>
          <a:p>
            <a:r>
              <a:rPr lang="en-US" dirty="0" smtClean="0"/>
              <a:t>Larger aggregates can be assessed for their fractal dimension </a:t>
            </a:r>
            <a:r>
              <a:rPr lang="en-US" i="1" dirty="0" err="1" smtClean="0"/>
              <a:t>D</a:t>
            </a:r>
            <a:r>
              <a:rPr lang="en-US" i="1" baseline="-25000" dirty="0" err="1" smtClean="0"/>
              <a:t>f</a:t>
            </a:r>
            <a:r>
              <a:rPr lang="en-US" dirty="0" smtClean="0"/>
              <a:t>, in </a:t>
            </a:r>
            <a:r>
              <a:rPr lang="en-US" dirty="0" smtClean="0"/>
              <a:t>region </a:t>
            </a:r>
            <a:r>
              <a:rPr lang="en-US" dirty="0" smtClean="0"/>
              <a:t>where </a:t>
            </a:r>
            <a:r>
              <a:rPr lang="en-US" i="1" dirty="0" smtClean="0"/>
              <a:t>I </a:t>
            </a:r>
            <a:r>
              <a:rPr lang="en-US" dirty="0" smtClean="0"/>
              <a:t>~ </a:t>
            </a:r>
            <a:r>
              <a:rPr lang="en-US" i="1" dirty="0" smtClean="0"/>
              <a:t>q</a:t>
            </a:r>
            <a:r>
              <a:rPr lang="en-US" baseline="30000" dirty="0" smtClean="0"/>
              <a:t>-</a:t>
            </a:r>
            <a:r>
              <a:rPr lang="en-US" i="1" baseline="30000" dirty="0" err="1" smtClean="0"/>
              <a:t>Df</a:t>
            </a:r>
            <a:endParaRPr lang="en-US" i="1" baseline="30000" dirty="0" smtClean="0"/>
          </a:p>
          <a:p>
            <a:pPr marL="0" indent="0">
              <a:buNone/>
            </a:pPr>
            <a:endParaRPr lang="en-US" dirty="0" smtClean="0"/>
          </a:p>
        </p:txBody>
      </p:sp>
      <p:pic>
        <p:nvPicPr>
          <p:cNvPr id="4" name="Picture 3"/>
          <p:cNvPicPr>
            <a:picLocks noChangeAspect="1"/>
          </p:cNvPicPr>
          <p:nvPr/>
        </p:nvPicPr>
        <p:blipFill>
          <a:blip r:embed="rId3"/>
          <a:stretch>
            <a:fillRect/>
          </a:stretch>
        </p:blipFill>
        <p:spPr>
          <a:xfrm>
            <a:off x="4368798" y="4047335"/>
            <a:ext cx="3492500" cy="2324100"/>
          </a:xfrm>
          <a:prstGeom prst="rect">
            <a:avLst/>
          </a:prstGeom>
        </p:spPr>
      </p:pic>
      <p:pic>
        <p:nvPicPr>
          <p:cNvPr id="5" name="Picture 4"/>
          <p:cNvPicPr>
            <a:picLocks noChangeAspect="1"/>
          </p:cNvPicPr>
          <p:nvPr/>
        </p:nvPicPr>
        <p:blipFill>
          <a:blip r:embed="rId4"/>
          <a:stretch>
            <a:fillRect/>
          </a:stretch>
        </p:blipFill>
        <p:spPr>
          <a:xfrm>
            <a:off x="1377948" y="3962667"/>
            <a:ext cx="2990850" cy="2613058"/>
          </a:xfrm>
          <a:prstGeom prst="rect">
            <a:avLst/>
          </a:prstGeom>
        </p:spPr>
      </p:pic>
      <p:sp>
        <p:nvSpPr>
          <p:cNvPr id="6" name="Rectangle 5"/>
          <p:cNvSpPr/>
          <p:nvPr/>
        </p:nvSpPr>
        <p:spPr>
          <a:xfrm>
            <a:off x="1714501" y="5959769"/>
            <a:ext cx="2201333" cy="400110"/>
          </a:xfrm>
          <a:prstGeom prst="rect">
            <a:avLst/>
          </a:prstGeom>
        </p:spPr>
        <p:txBody>
          <a:bodyPr wrap="square">
            <a:spAutoFit/>
          </a:bodyPr>
          <a:lstStyle/>
          <a:p>
            <a:pPr algn="ctr"/>
            <a:r>
              <a:rPr lang="en-US" sz="2000" dirty="0" err="1" smtClean="0">
                <a:solidFill>
                  <a:schemeClr val="bg1"/>
                </a:solidFill>
              </a:rPr>
              <a:t>rusnauka.com</a:t>
            </a:r>
            <a:endParaRPr lang="en-US" sz="2000" dirty="0">
              <a:solidFill>
                <a:schemeClr val="bg1"/>
              </a:solidFill>
            </a:endParaRPr>
          </a:p>
        </p:txBody>
      </p:sp>
    </p:spTree>
    <p:extLst>
      <p:ext uri="{BB962C8B-B14F-4D97-AF65-F5344CB8AC3E}">
        <p14:creationId xmlns:p14="http://schemas.microsoft.com/office/powerpoint/2010/main" val="9600853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Dimensionality</a:t>
            </a:r>
            <a:endParaRPr lang="en-US" dirty="0"/>
          </a:p>
        </p:txBody>
      </p:sp>
      <p:pic>
        <p:nvPicPr>
          <p:cNvPr id="4" name="Picture 3"/>
          <p:cNvPicPr>
            <a:picLocks noChangeAspect="1"/>
          </p:cNvPicPr>
          <p:nvPr/>
        </p:nvPicPr>
        <p:blipFill>
          <a:blip r:embed="rId2"/>
          <a:stretch>
            <a:fillRect/>
          </a:stretch>
        </p:blipFill>
        <p:spPr>
          <a:xfrm>
            <a:off x="4309004" y="1337198"/>
            <a:ext cx="4377796" cy="4377796"/>
          </a:xfrm>
          <a:prstGeom prst="rect">
            <a:avLst/>
          </a:prstGeom>
        </p:spPr>
      </p:pic>
      <p:sp>
        <p:nvSpPr>
          <p:cNvPr id="5" name="TextBox 4"/>
          <p:cNvSpPr txBox="1"/>
          <p:nvPr/>
        </p:nvSpPr>
        <p:spPr>
          <a:xfrm>
            <a:off x="457200" y="1651776"/>
            <a:ext cx="3450167" cy="1569660"/>
          </a:xfrm>
          <a:prstGeom prst="rect">
            <a:avLst/>
          </a:prstGeom>
          <a:noFill/>
        </p:spPr>
        <p:txBody>
          <a:bodyPr wrap="square" rtlCol="0">
            <a:spAutoFit/>
          </a:bodyPr>
          <a:lstStyle/>
          <a:p>
            <a:r>
              <a:rPr lang="en-US" sz="2400" dirty="0" smtClean="0"/>
              <a:t>From linear dimension to areal dimension, non-fractal linear objects are squared to give area</a:t>
            </a:r>
            <a:endParaRPr lang="en-US" sz="2400" dirty="0"/>
          </a:p>
        </p:txBody>
      </p:sp>
      <p:sp>
        <p:nvSpPr>
          <p:cNvPr id="6" name="TextBox 5"/>
          <p:cNvSpPr txBox="1"/>
          <p:nvPr/>
        </p:nvSpPr>
        <p:spPr>
          <a:xfrm>
            <a:off x="457200" y="3971179"/>
            <a:ext cx="3395133" cy="1569660"/>
          </a:xfrm>
          <a:prstGeom prst="rect">
            <a:avLst/>
          </a:prstGeom>
          <a:noFill/>
        </p:spPr>
        <p:txBody>
          <a:bodyPr wrap="square" rtlCol="0">
            <a:spAutoFit/>
          </a:bodyPr>
          <a:lstStyle/>
          <a:p>
            <a:r>
              <a:rPr lang="en-US" sz="2400" dirty="0" smtClean="0"/>
              <a:t>From linear dimension to volume dimension, non-fractal linear objects are cubed to give volume</a:t>
            </a:r>
            <a:endParaRPr lang="en-US" sz="2400" dirty="0"/>
          </a:p>
        </p:txBody>
      </p:sp>
      <p:sp>
        <p:nvSpPr>
          <p:cNvPr id="7" name="TextBox 6"/>
          <p:cNvSpPr txBox="1"/>
          <p:nvPr/>
        </p:nvSpPr>
        <p:spPr>
          <a:xfrm>
            <a:off x="21165" y="5895174"/>
            <a:ext cx="9101666" cy="954107"/>
          </a:xfrm>
          <a:prstGeom prst="rect">
            <a:avLst/>
          </a:prstGeom>
          <a:noFill/>
        </p:spPr>
        <p:txBody>
          <a:bodyPr wrap="square" rtlCol="0">
            <a:spAutoFit/>
          </a:bodyPr>
          <a:lstStyle/>
          <a:p>
            <a:pPr algn="ctr"/>
            <a:r>
              <a:rPr lang="en-US" sz="2800" b="1" i="1" dirty="0" smtClean="0">
                <a:solidFill>
                  <a:srgbClr val="FF0000"/>
                </a:solidFill>
              </a:rPr>
              <a:t>Fractal objects: can’t obtain area simply by squaring linear portion, nor volume simply by cubing linear segment</a:t>
            </a:r>
            <a:endParaRPr lang="en-US" sz="2800" b="1" i="1" dirty="0">
              <a:solidFill>
                <a:srgbClr val="FF0000"/>
              </a:solidFill>
            </a:endParaRPr>
          </a:p>
        </p:txBody>
      </p:sp>
    </p:spTree>
    <p:extLst>
      <p:ext uri="{BB962C8B-B14F-4D97-AF65-F5344CB8AC3E}">
        <p14:creationId xmlns:p14="http://schemas.microsoft.com/office/powerpoint/2010/main" val="718869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Fractal Dimensions</a:t>
            </a:r>
            <a:endParaRPr lang="en-US" dirty="0"/>
          </a:p>
        </p:txBody>
      </p:sp>
      <p:sp>
        <p:nvSpPr>
          <p:cNvPr id="3" name="Content Placeholder 2"/>
          <p:cNvSpPr>
            <a:spLocks noGrp="1"/>
          </p:cNvSpPr>
          <p:nvPr>
            <p:ph idx="1"/>
          </p:nvPr>
        </p:nvSpPr>
        <p:spPr/>
        <p:txBody>
          <a:bodyPr>
            <a:normAutofit/>
          </a:bodyPr>
          <a:lstStyle/>
          <a:p>
            <a:r>
              <a:rPr lang="en-US" dirty="0" smtClean="0"/>
              <a:t>1 dimensional object</a:t>
            </a:r>
          </a:p>
          <a:p>
            <a:endParaRPr lang="en-US" dirty="0"/>
          </a:p>
          <a:p>
            <a:endParaRPr lang="en-US" dirty="0" smtClean="0"/>
          </a:p>
          <a:p>
            <a:r>
              <a:rPr lang="en-US" dirty="0" smtClean="0"/>
              <a:t>2 dimensional object</a:t>
            </a:r>
          </a:p>
          <a:p>
            <a:endParaRPr lang="en-US" dirty="0"/>
          </a:p>
          <a:p>
            <a:endParaRPr lang="en-US" dirty="0" smtClean="0"/>
          </a:p>
          <a:p>
            <a:r>
              <a:rPr lang="en-US" dirty="0" smtClean="0"/>
              <a:t>3 dimensional object</a:t>
            </a:r>
            <a:endParaRPr lang="en-US" dirty="0"/>
          </a:p>
        </p:txBody>
      </p:sp>
      <p:cxnSp>
        <p:nvCxnSpPr>
          <p:cNvPr id="5" name="Straight Connector 4"/>
          <p:cNvCxnSpPr/>
          <p:nvPr/>
        </p:nvCxnSpPr>
        <p:spPr>
          <a:xfrm>
            <a:off x="5693833" y="1820333"/>
            <a:ext cx="2476500" cy="825500"/>
          </a:xfrm>
          <a:prstGeom prst="line">
            <a:avLst/>
          </a:prstGeom>
          <a:ln w="76200"/>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a:blip r:embed="rId2"/>
          <a:stretch>
            <a:fillRect/>
          </a:stretch>
        </p:blipFill>
        <p:spPr>
          <a:xfrm>
            <a:off x="6443133" y="4923367"/>
            <a:ext cx="1727200" cy="1727200"/>
          </a:xfrm>
          <a:prstGeom prst="rect">
            <a:avLst/>
          </a:prstGeom>
        </p:spPr>
      </p:pic>
      <p:pic>
        <p:nvPicPr>
          <p:cNvPr id="11" name="Picture 10"/>
          <p:cNvPicPr>
            <a:picLocks noChangeAspect="1"/>
          </p:cNvPicPr>
          <p:nvPr/>
        </p:nvPicPr>
        <p:blipFill>
          <a:blip r:embed="rId3"/>
          <a:stretch>
            <a:fillRect/>
          </a:stretch>
        </p:blipFill>
        <p:spPr>
          <a:xfrm rot="20219421">
            <a:off x="5659966" y="3051626"/>
            <a:ext cx="2324100" cy="1660071"/>
          </a:xfrm>
          <a:prstGeom prst="rect">
            <a:avLst/>
          </a:prstGeom>
        </p:spPr>
      </p:pic>
      <p:sp>
        <p:nvSpPr>
          <p:cNvPr id="12" name="Rectangle 11"/>
          <p:cNvSpPr/>
          <p:nvPr/>
        </p:nvSpPr>
        <p:spPr>
          <a:xfrm>
            <a:off x="952497" y="2170725"/>
            <a:ext cx="4572000" cy="1077218"/>
          </a:xfrm>
          <a:prstGeom prst="rect">
            <a:avLst/>
          </a:prstGeom>
        </p:spPr>
        <p:txBody>
          <a:bodyPr>
            <a:spAutoFit/>
          </a:bodyPr>
          <a:lstStyle/>
          <a:p>
            <a:r>
              <a:rPr lang="en-US" sz="3200" dirty="0"/>
              <a:t>	</a:t>
            </a:r>
            <a:r>
              <a:rPr lang="en-US" sz="3200" i="1" dirty="0" err="1"/>
              <a:t>D</a:t>
            </a:r>
            <a:r>
              <a:rPr lang="en-US" sz="3200" i="1" baseline="-25000" dirty="0" err="1"/>
              <a:t>f</a:t>
            </a:r>
            <a:r>
              <a:rPr lang="en-US" sz="3200" dirty="0"/>
              <a:t> &gt; 1</a:t>
            </a:r>
          </a:p>
          <a:p>
            <a:r>
              <a:rPr lang="en-US" sz="3200" dirty="0"/>
              <a:t>	</a:t>
            </a:r>
            <a:r>
              <a:rPr lang="en-US" sz="3200" i="1" dirty="0" err="1" smtClean="0"/>
              <a:t>D</a:t>
            </a:r>
            <a:r>
              <a:rPr lang="en-US" sz="3200" i="1" baseline="-25000" dirty="0" err="1" smtClean="0"/>
              <a:t>f</a:t>
            </a:r>
            <a:r>
              <a:rPr lang="en-US" sz="3200" dirty="0" smtClean="0"/>
              <a:t> </a:t>
            </a:r>
            <a:r>
              <a:rPr lang="en-US" sz="3200" dirty="0"/>
              <a:t>approaching 2</a:t>
            </a:r>
          </a:p>
        </p:txBody>
      </p:sp>
      <p:sp>
        <p:nvSpPr>
          <p:cNvPr id="13" name="Rectangle 12"/>
          <p:cNvSpPr/>
          <p:nvPr/>
        </p:nvSpPr>
        <p:spPr>
          <a:xfrm>
            <a:off x="952497" y="3959169"/>
            <a:ext cx="4572000" cy="1077218"/>
          </a:xfrm>
          <a:prstGeom prst="rect">
            <a:avLst/>
          </a:prstGeom>
        </p:spPr>
        <p:txBody>
          <a:bodyPr>
            <a:spAutoFit/>
          </a:bodyPr>
          <a:lstStyle/>
          <a:p>
            <a:r>
              <a:rPr lang="en-US" sz="3200" dirty="0"/>
              <a:t>	</a:t>
            </a:r>
            <a:r>
              <a:rPr lang="en-US" sz="3200" i="1" dirty="0" err="1"/>
              <a:t>D</a:t>
            </a:r>
            <a:r>
              <a:rPr lang="en-US" sz="3200" i="1" baseline="-25000" dirty="0" err="1"/>
              <a:t>f</a:t>
            </a:r>
            <a:r>
              <a:rPr lang="en-US" sz="3200" dirty="0"/>
              <a:t> &gt; 1</a:t>
            </a:r>
          </a:p>
          <a:p>
            <a:r>
              <a:rPr lang="en-US" sz="3200" dirty="0"/>
              <a:t>	</a:t>
            </a:r>
            <a:r>
              <a:rPr lang="en-US" sz="3200" i="1" dirty="0" err="1" smtClean="0"/>
              <a:t>D</a:t>
            </a:r>
            <a:r>
              <a:rPr lang="en-US" sz="3200" i="1" baseline="-25000" dirty="0" err="1" smtClean="0"/>
              <a:t>f</a:t>
            </a:r>
            <a:r>
              <a:rPr lang="en-US" sz="3200" dirty="0" smtClean="0"/>
              <a:t> </a:t>
            </a:r>
            <a:r>
              <a:rPr lang="en-US" sz="3200" dirty="0"/>
              <a:t>approaching 2</a:t>
            </a:r>
          </a:p>
        </p:txBody>
      </p:sp>
    </p:spTree>
    <p:extLst>
      <p:ext uri="{BB962C8B-B14F-4D97-AF65-F5344CB8AC3E}">
        <p14:creationId xmlns:p14="http://schemas.microsoft.com/office/powerpoint/2010/main" val="2157551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CNT dispersions</a:t>
            </a:r>
            <a:endParaRPr lang="en-US" dirty="0"/>
          </a:p>
        </p:txBody>
      </p:sp>
      <p:sp>
        <p:nvSpPr>
          <p:cNvPr id="3" name="Content Placeholder 2"/>
          <p:cNvSpPr>
            <a:spLocks noGrp="1"/>
          </p:cNvSpPr>
          <p:nvPr>
            <p:ph idx="1"/>
          </p:nvPr>
        </p:nvSpPr>
        <p:spPr/>
        <p:txBody>
          <a:bodyPr/>
          <a:lstStyle/>
          <a:p>
            <a:r>
              <a:rPr lang="en-US" dirty="0" smtClean="0"/>
              <a:t>CNT dispersions reveal fractal aggregates</a:t>
            </a:r>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765" t="7052" r="11274"/>
          <a:stretch/>
        </p:blipFill>
        <p:spPr bwMode="auto">
          <a:xfrm>
            <a:off x="98753" y="2310849"/>
            <a:ext cx="4334256" cy="3672079"/>
          </a:xfrm>
          <a:prstGeom prst="rect">
            <a:avLst/>
          </a:prstGeom>
          <a:ln>
            <a:noFill/>
          </a:ln>
          <a:extLst>
            <a:ext uri="{53640926-AAD7-44d8-BBD7-CCE9431645EC}">
              <a14:shadowObscured xmlns:a14="http://schemas.microsoft.com/office/drawing/2010/main"/>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470" t="8806" r="11453"/>
          <a:stretch/>
        </p:blipFill>
        <p:spPr bwMode="auto">
          <a:xfrm>
            <a:off x="4767946" y="2434304"/>
            <a:ext cx="4330702" cy="3632614"/>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5470525" y="4058495"/>
            <a:ext cx="2018142" cy="1323439"/>
          </a:xfrm>
          <a:prstGeom prst="rect">
            <a:avLst/>
          </a:prstGeom>
          <a:solidFill>
            <a:schemeClr val="bg1"/>
          </a:solidFill>
        </p:spPr>
        <p:txBody>
          <a:bodyPr wrap="square" rtlCol="0">
            <a:spAutoFit/>
          </a:bodyPr>
          <a:lstStyle/>
          <a:p>
            <a:r>
              <a:rPr lang="en-US" sz="2000" dirty="0" smtClean="0"/>
              <a:t>Fractal region may not extend over entire q range</a:t>
            </a:r>
            <a:endParaRPr lang="en-US" sz="2000" dirty="0"/>
          </a:p>
        </p:txBody>
      </p:sp>
      <p:sp>
        <p:nvSpPr>
          <p:cNvPr id="4" name="Rectangle 3"/>
          <p:cNvSpPr/>
          <p:nvPr/>
        </p:nvSpPr>
        <p:spPr>
          <a:xfrm>
            <a:off x="936969" y="5919427"/>
            <a:ext cx="7034414" cy="954107"/>
          </a:xfrm>
          <a:prstGeom prst="rect">
            <a:avLst/>
          </a:prstGeom>
        </p:spPr>
        <p:txBody>
          <a:bodyPr wrap="square">
            <a:spAutoFit/>
          </a:bodyPr>
          <a:lstStyle/>
          <a:p>
            <a:pPr algn="ctr"/>
            <a:r>
              <a:rPr lang="en-US" sz="2800" b="1" i="1" dirty="0" smtClean="0"/>
              <a:t>Remember:</a:t>
            </a:r>
            <a:r>
              <a:rPr lang="en-US" sz="2800" dirty="0" smtClean="0"/>
              <a:t> Large </a:t>
            </a:r>
            <a:r>
              <a:rPr lang="en-US" sz="2800" i="1" dirty="0"/>
              <a:t>q</a:t>
            </a:r>
            <a:r>
              <a:rPr lang="en-US" sz="2800" dirty="0"/>
              <a:t> probes small length </a:t>
            </a:r>
            <a:r>
              <a:rPr lang="en-US" sz="2800" dirty="0" smtClean="0"/>
              <a:t>scales; Small </a:t>
            </a:r>
            <a:r>
              <a:rPr lang="en-US" sz="2800" i="1" dirty="0"/>
              <a:t>q</a:t>
            </a:r>
            <a:r>
              <a:rPr lang="en-US" sz="2800" dirty="0"/>
              <a:t> probes large length scales </a:t>
            </a:r>
            <a:endParaRPr lang="en-US" sz="2800" dirty="0"/>
          </a:p>
        </p:txBody>
      </p:sp>
    </p:spTree>
    <p:extLst>
      <p:ext uri="{BB962C8B-B14F-4D97-AF65-F5344CB8AC3E}">
        <p14:creationId xmlns:p14="http://schemas.microsoft.com/office/powerpoint/2010/main" val="11418569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Fullerene NP aggregation</a:t>
            </a:r>
            <a:endParaRPr lang="en-US" dirty="0"/>
          </a:p>
        </p:txBody>
      </p:sp>
      <p:sp>
        <p:nvSpPr>
          <p:cNvPr id="3" name="Content Placeholder 2"/>
          <p:cNvSpPr>
            <a:spLocks noGrp="1"/>
          </p:cNvSpPr>
          <p:nvPr>
            <p:ph idx="1"/>
          </p:nvPr>
        </p:nvSpPr>
        <p:spPr>
          <a:xfrm>
            <a:off x="457201" y="1600200"/>
            <a:ext cx="2513323" cy="4525963"/>
          </a:xfrm>
        </p:spPr>
        <p:txBody>
          <a:bodyPr/>
          <a:lstStyle/>
          <a:p>
            <a:r>
              <a:rPr lang="en-US" dirty="0" smtClean="0"/>
              <a:t>Aggregate growth extends range of q in the power law region</a:t>
            </a:r>
            <a:endParaRPr lang="en-US" dirty="0"/>
          </a:p>
        </p:txBody>
      </p:sp>
      <p:pic>
        <p:nvPicPr>
          <p:cNvPr id="4" name="Picture 3"/>
          <p:cNvPicPr>
            <a:picLocks noChangeAspect="1"/>
          </p:cNvPicPr>
          <p:nvPr/>
        </p:nvPicPr>
        <p:blipFill>
          <a:blip r:embed="rId2"/>
          <a:stretch>
            <a:fillRect/>
          </a:stretch>
        </p:blipFill>
        <p:spPr>
          <a:xfrm>
            <a:off x="2946200" y="1462998"/>
            <a:ext cx="5993716" cy="4856568"/>
          </a:xfrm>
          <a:prstGeom prst="rect">
            <a:avLst/>
          </a:prstGeom>
        </p:spPr>
      </p:pic>
    </p:spTree>
    <p:extLst>
      <p:ext uri="{BB962C8B-B14F-4D97-AF65-F5344CB8AC3E}">
        <p14:creationId xmlns:p14="http://schemas.microsoft.com/office/powerpoint/2010/main" val="14035553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i="1" dirty="0" err="1" smtClean="0">
                <a:cs typeface="Times New Roman" pitchFamily="18" charset="0"/>
              </a:rPr>
              <a:t>D</a:t>
            </a:r>
            <a:r>
              <a:rPr lang="en-US" i="1" baseline="-25000" dirty="0" err="1" smtClean="0">
                <a:cs typeface="Times New Roman" pitchFamily="18" charset="0"/>
              </a:rPr>
              <a:t>f</a:t>
            </a:r>
            <a:r>
              <a:rPr lang="en-US" dirty="0" smtClean="0">
                <a:cs typeface="Times New Roman" pitchFamily="18" charset="0"/>
              </a:rPr>
              <a:t> ~ 1? …</a:t>
            </a:r>
            <a:r>
              <a:rPr lang="en-US" dirty="0" smtClean="0">
                <a:cs typeface="Times New Roman" pitchFamily="18" charset="0"/>
              </a:rPr>
              <a:t>C</a:t>
            </a:r>
            <a:r>
              <a:rPr lang="en-US" dirty="0" smtClean="0">
                <a:cs typeface="Times New Roman" pitchFamily="18" charset="0"/>
              </a:rPr>
              <a:t>orrection to Stokes for </a:t>
            </a:r>
            <a:r>
              <a:rPr lang="en-US" dirty="0" smtClean="0">
                <a:cs typeface="Times New Roman" pitchFamily="18" charset="0"/>
              </a:rPr>
              <a:t>Rods</a:t>
            </a:r>
            <a:endParaRPr lang="en-US" dirty="0">
              <a:cs typeface="Times New Roman" pitchFamily="18" charset="0"/>
            </a:endParaRPr>
          </a:p>
        </p:txBody>
      </p:sp>
      <p:sp>
        <p:nvSpPr>
          <p:cNvPr id="3" name="Content Placeholder 2"/>
          <p:cNvSpPr>
            <a:spLocks noGrp="1"/>
          </p:cNvSpPr>
          <p:nvPr>
            <p:ph idx="1"/>
          </p:nvPr>
        </p:nvSpPr>
        <p:spPr/>
        <p:txBody>
          <a:bodyPr/>
          <a:lstStyle/>
          <a:p>
            <a:r>
              <a:rPr lang="en-US" dirty="0" smtClean="0">
                <a:latin typeface="+mj-lt"/>
                <a:cs typeface="Times New Roman" pitchFamily="18" charset="0"/>
              </a:rPr>
              <a:t>DLS measures Diffusion constant </a:t>
            </a:r>
            <a:r>
              <a:rPr lang="en-US" i="1" dirty="0" smtClean="0">
                <a:latin typeface="+mj-lt"/>
                <a:cs typeface="Times New Roman" pitchFamily="18" charset="0"/>
              </a:rPr>
              <a:t>D</a:t>
            </a:r>
            <a:r>
              <a:rPr lang="en-US" dirty="0" smtClean="0">
                <a:latin typeface="+mj-lt"/>
                <a:cs typeface="Times New Roman" pitchFamily="18" charset="0"/>
              </a:rPr>
              <a:t> </a:t>
            </a:r>
            <a:r>
              <a:rPr lang="en-US" dirty="0" smtClean="0">
                <a:latin typeface="+mj-lt"/>
                <a:cs typeface="Times New Roman" pitchFamily="18" charset="0"/>
                <a:sym typeface="Wingdings" pitchFamily="2" charset="2"/>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556752743"/>
              </p:ext>
            </p:extLst>
          </p:nvPr>
        </p:nvGraphicFramePr>
        <p:xfrm>
          <a:off x="914400" y="4471988"/>
          <a:ext cx="7142162" cy="1152525"/>
        </p:xfrm>
        <a:graphic>
          <a:graphicData uri="http://schemas.openxmlformats.org/presentationml/2006/ole">
            <mc:AlternateContent xmlns:mc="http://schemas.openxmlformats.org/markup-compatibility/2006">
              <mc:Choice xmlns:v="urn:schemas-microsoft-com:vml" Requires="v">
                <p:oleObj spid="_x0000_s16403" name="Equation" r:id="rId4" imgW="3225800" imgH="520700" progId="Equation.3">
                  <p:embed/>
                </p:oleObj>
              </mc:Choice>
              <mc:Fallback>
                <p:oleObj name="Equation" r:id="rId4" imgW="3225800" imgH="520700" progId="Equation.3">
                  <p:embed/>
                  <p:pic>
                    <p:nvPicPr>
                      <p:cNvPr id="0" name=""/>
                      <p:cNvPicPr>
                        <a:picLocks noChangeAspect="1" noChangeArrowheads="1"/>
                      </p:cNvPicPr>
                      <p:nvPr/>
                    </p:nvPicPr>
                    <p:blipFill>
                      <a:blip r:embed="rId5"/>
                      <a:srcRect/>
                      <a:stretch>
                        <a:fillRect/>
                      </a:stretch>
                    </p:blipFill>
                    <p:spPr bwMode="auto">
                      <a:xfrm>
                        <a:off x="914400" y="4471988"/>
                        <a:ext cx="7142162"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extLst>
              <p:ext uri="{D42A27DB-BD31-4B8C-83A1-F6EECF244321}">
                <p14:modId xmlns:p14="http://schemas.microsoft.com/office/powerpoint/2010/main" val="1976257521"/>
              </p:ext>
            </p:extLst>
          </p:nvPr>
        </p:nvGraphicFramePr>
        <p:xfrm>
          <a:off x="2346325" y="2438400"/>
          <a:ext cx="1463675" cy="928687"/>
        </p:xfrm>
        <a:graphic>
          <a:graphicData uri="http://schemas.openxmlformats.org/presentationml/2006/ole">
            <mc:AlternateContent xmlns:mc="http://schemas.openxmlformats.org/markup-compatibility/2006">
              <mc:Choice xmlns:v="urn:schemas-microsoft-com:vml" Requires="v">
                <p:oleObj spid="_x0000_s16404" name="Equation" r:id="rId6" imgW="660240" imgH="419040" progId="Equation.3">
                  <p:embed/>
                </p:oleObj>
              </mc:Choice>
              <mc:Fallback>
                <p:oleObj name="Equation" r:id="rId6" imgW="66024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6325" y="2438400"/>
                        <a:ext cx="1463675"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762000" y="2590800"/>
            <a:ext cx="2133600" cy="523220"/>
          </a:xfrm>
          <a:prstGeom prst="rect">
            <a:avLst/>
          </a:prstGeom>
          <a:noFill/>
        </p:spPr>
        <p:txBody>
          <a:bodyPr wrap="square" rtlCol="0">
            <a:spAutoFit/>
          </a:bodyPr>
          <a:lstStyle/>
          <a:p>
            <a:r>
              <a:rPr lang="en-US" sz="2800" dirty="0" smtClean="0">
                <a:latin typeface="+mj-lt"/>
                <a:cs typeface="Times New Roman" pitchFamily="18" charset="0"/>
              </a:rPr>
              <a:t>Spheres:</a:t>
            </a:r>
            <a:endParaRPr lang="en-US" sz="2800" dirty="0">
              <a:latin typeface="+mj-lt"/>
              <a:cs typeface="Times New Roman" pitchFamily="18" charset="0"/>
            </a:endParaRPr>
          </a:p>
        </p:txBody>
      </p:sp>
      <p:sp>
        <p:nvSpPr>
          <p:cNvPr id="9" name="TextBox 8"/>
          <p:cNvSpPr txBox="1"/>
          <p:nvPr/>
        </p:nvSpPr>
        <p:spPr>
          <a:xfrm>
            <a:off x="762000" y="3657600"/>
            <a:ext cx="5867400" cy="523220"/>
          </a:xfrm>
          <a:prstGeom prst="rect">
            <a:avLst/>
          </a:prstGeom>
          <a:noFill/>
        </p:spPr>
        <p:txBody>
          <a:bodyPr wrap="square" rtlCol="0">
            <a:spAutoFit/>
          </a:bodyPr>
          <a:lstStyle/>
          <a:p>
            <a:r>
              <a:rPr lang="en-US" sz="2800" dirty="0" smtClean="0">
                <a:latin typeface="+mj-lt"/>
                <a:cs typeface="Times New Roman" pitchFamily="18" charset="0"/>
              </a:rPr>
              <a:t>Rods with length </a:t>
            </a:r>
            <a:r>
              <a:rPr lang="en-US" sz="2800" i="1" dirty="0" smtClean="0">
                <a:latin typeface="+mj-lt"/>
                <a:cs typeface="Times New Roman" pitchFamily="18" charset="0"/>
              </a:rPr>
              <a:t>L</a:t>
            </a:r>
            <a:r>
              <a:rPr lang="en-US" sz="2800" dirty="0" smtClean="0">
                <a:latin typeface="+mj-lt"/>
                <a:cs typeface="Times New Roman" pitchFamily="18" charset="0"/>
              </a:rPr>
              <a:t> diameter </a:t>
            </a:r>
            <a:r>
              <a:rPr lang="en-US" sz="2800" i="1" dirty="0" smtClean="0">
                <a:latin typeface="+mj-lt"/>
                <a:cs typeface="Times New Roman" pitchFamily="18" charset="0"/>
              </a:rPr>
              <a:t>d</a:t>
            </a:r>
            <a:r>
              <a:rPr lang="en-US" sz="2800" dirty="0" smtClean="0">
                <a:latin typeface="+mj-lt"/>
                <a:cs typeface="Times New Roman" pitchFamily="18" charset="0"/>
              </a:rPr>
              <a:t>:</a:t>
            </a:r>
            <a:endParaRPr lang="en-US" sz="2800" dirty="0">
              <a:latin typeface="+mj-lt"/>
              <a:cs typeface="Times New Roman" pitchFamily="18" charset="0"/>
            </a:endParaRPr>
          </a:p>
        </p:txBody>
      </p:sp>
      <p:sp>
        <p:nvSpPr>
          <p:cNvPr id="10" name="TextBox 9"/>
          <p:cNvSpPr txBox="1"/>
          <p:nvPr/>
        </p:nvSpPr>
        <p:spPr>
          <a:xfrm>
            <a:off x="0" y="6096000"/>
            <a:ext cx="8686800" cy="400110"/>
          </a:xfrm>
          <a:prstGeom prst="rect">
            <a:avLst/>
          </a:prstGeom>
          <a:noFill/>
        </p:spPr>
        <p:txBody>
          <a:bodyPr wrap="square" rtlCol="0">
            <a:spAutoFit/>
          </a:bodyPr>
          <a:lstStyle/>
          <a:p>
            <a:r>
              <a:rPr lang="en-US" sz="2000" dirty="0" smtClean="0">
                <a:latin typeface="+mj-lt"/>
                <a:cs typeface="Times New Roman" pitchFamily="18" charset="0"/>
              </a:rPr>
              <a:t>van </a:t>
            </a:r>
            <a:r>
              <a:rPr lang="en-US" sz="2000" dirty="0" err="1">
                <a:latin typeface="+mj-lt"/>
                <a:cs typeface="Times New Roman" pitchFamily="18" charset="0"/>
              </a:rPr>
              <a:t>Bruggen</a:t>
            </a:r>
            <a:r>
              <a:rPr lang="en-US" sz="2000" dirty="0">
                <a:latin typeface="+mj-lt"/>
                <a:cs typeface="Times New Roman" pitchFamily="18" charset="0"/>
              </a:rPr>
              <a:t>, </a:t>
            </a:r>
            <a:r>
              <a:rPr lang="en-US" sz="2000" dirty="0" err="1" smtClean="0">
                <a:latin typeface="+mj-lt"/>
                <a:cs typeface="Times New Roman" pitchFamily="18" charset="0"/>
              </a:rPr>
              <a:t>Lekkerkerker</a:t>
            </a:r>
            <a:r>
              <a:rPr lang="en-US" sz="2000" dirty="0" smtClean="0">
                <a:latin typeface="+mj-lt"/>
                <a:cs typeface="Times New Roman" pitchFamily="18" charset="0"/>
              </a:rPr>
              <a:t>, </a:t>
            </a:r>
            <a:r>
              <a:rPr lang="en-US" sz="2000" dirty="0" err="1">
                <a:latin typeface="+mj-lt"/>
                <a:cs typeface="Times New Roman" pitchFamily="18" charset="0"/>
              </a:rPr>
              <a:t>Dhont</a:t>
            </a:r>
            <a:r>
              <a:rPr lang="en-US" sz="2000" dirty="0">
                <a:latin typeface="+mj-lt"/>
                <a:cs typeface="Times New Roman" pitchFamily="18" charset="0"/>
              </a:rPr>
              <a:t>, </a:t>
            </a:r>
            <a:r>
              <a:rPr lang="en-US" sz="2000" i="1" dirty="0" smtClean="0">
                <a:latin typeface="+mj-lt"/>
                <a:cs typeface="Times New Roman" pitchFamily="18" charset="0"/>
              </a:rPr>
              <a:t>Physical Review E</a:t>
            </a:r>
            <a:r>
              <a:rPr lang="en-US" sz="2000" dirty="0" smtClean="0">
                <a:latin typeface="+mj-lt"/>
                <a:cs typeface="Times New Roman" pitchFamily="18" charset="0"/>
              </a:rPr>
              <a:t> </a:t>
            </a:r>
            <a:r>
              <a:rPr lang="en-US" sz="2000" dirty="0">
                <a:latin typeface="+mj-lt"/>
                <a:cs typeface="Times New Roman" pitchFamily="18" charset="0"/>
              </a:rPr>
              <a:t>(1997) </a:t>
            </a:r>
            <a:r>
              <a:rPr lang="en-US" sz="2000" b="1" dirty="0" smtClean="0">
                <a:latin typeface="+mj-lt"/>
                <a:cs typeface="Times New Roman" pitchFamily="18" charset="0"/>
              </a:rPr>
              <a:t>56</a:t>
            </a:r>
            <a:r>
              <a:rPr lang="en-US" sz="2000" dirty="0" smtClean="0">
                <a:latin typeface="+mj-lt"/>
                <a:cs typeface="Times New Roman" pitchFamily="18" charset="0"/>
              </a:rPr>
              <a:t> 4394</a:t>
            </a:r>
            <a:r>
              <a:rPr lang="en-US" sz="2000" dirty="0">
                <a:latin typeface="+mj-lt"/>
                <a:cs typeface="Times New Roman" pitchFamily="18" charset="0"/>
              </a:rPr>
              <a:t>.</a:t>
            </a:r>
          </a:p>
        </p:txBody>
      </p:sp>
      <p:sp>
        <p:nvSpPr>
          <p:cNvPr id="11" name="TextBox 10"/>
          <p:cNvSpPr txBox="1"/>
          <p:nvPr/>
        </p:nvSpPr>
        <p:spPr>
          <a:xfrm>
            <a:off x="0" y="6457890"/>
            <a:ext cx="8686800" cy="400110"/>
          </a:xfrm>
          <a:prstGeom prst="rect">
            <a:avLst/>
          </a:prstGeom>
          <a:noFill/>
        </p:spPr>
        <p:txBody>
          <a:bodyPr wrap="square" rtlCol="0">
            <a:spAutoFit/>
          </a:bodyPr>
          <a:lstStyle/>
          <a:p>
            <a:r>
              <a:rPr lang="it-IT" sz="2000" dirty="0" smtClean="0">
                <a:latin typeface="+mj-lt"/>
                <a:cs typeface="Times New Roman" pitchFamily="18" charset="0"/>
              </a:rPr>
              <a:t>Brancaa, Magazu</a:t>
            </a:r>
            <a:r>
              <a:rPr lang="it-IT" sz="2000" dirty="0">
                <a:latin typeface="+mj-lt"/>
                <a:cs typeface="Times New Roman" pitchFamily="18" charset="0"/>
              </a:rPr>
              <a:t>,</a:t>
            </a:r>
            <a:r>
              <a:rPr lang="it-IT" sz="2000" dirty="0" smtClean="0">
                <a:latin typeface="+mj-lt"/>
                <a:cs typeface="Times New Roman" pitchFamily="18" charset="0"/>
              </a:rPr>
              <a:t> Mangione. </a:t>
            </a:r>
            <a:r>
              <a:rPr lang="it-IT" sz="2000" i="1" dirty="0" smtClean="0">
                <a:latin typeface="+mj-lt"/>
                <a:cs typeface="Times New Roman" pitchFamily="18" charset="0"/>
              </a:rPr>
              <a:t>Diamond &amp; Related Materials</a:t>
            </a:r>
            <a:r>
              <a:rPr lang="it-IT" sz="2000" dirty="0" smtClean="0">
                <a:latin typeface="+mj-lt"/>
                <a:cs typeface="Times New Roman" pitchFamily="18" charset="0"/>
              </a:rPr>
              <a:t> (2005) </a:t>
            </a:r>
            <a:r>
              <a:rPr lang="it-IT" sz="2000" b="1" dirty="0" smtClean="0">
                <a:latin typeface="+mj-lt"/>
                <a:cs typeface="Times New Roman" pitchFamily="18" charset="0"/>
              </a:rPr>
              <a:t>14</a:t>
            </a:r>
            <a:r>
              <a:rPr lang="it-IT" sz="2000" dirty="0" smtClean="0">
                <a:latin typeface="+mj-lt"/>
                <a:cs typeface="Times New Roman" pitchFamily="18" charset="0"/>
              </a:rPr>
              <a:t> 846.</a:t>
            </a:r>
            <a:endParaRPr lang="en-US" sz="2000" dirty="0">
              <a:latin typeface="+mj-lt"/>
              <a:cs typeface="Times New Roman" pitchFamily="18" charset="0"/>
            </a:endParaRPr>
          </a:p>
        </p:txBody>
      </p:sp>
    </p:spTree>
    <p:extLst>
      <p:ext uri="{BB962C8B-B14F-4D97-AF65-F5344CB8AC3E}">
        <p14:creationId xmlns:p14="http://schemas.microsoft.com/office/powerpoint/2010/main" val="3625050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1250</TotalTime>
  <Words>863</Words>
  <Application>Microsoft Macintosh PowerPoint</Application>
  <PresentationFormat>On-screen Show (4:3)</PresentationFormat>
  <Paragraphs>90</Paragraphs>
  <Slides>15</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Equation</vt:lpstr>
      <vt:lpstr>Microsoft Equation</vt:lpstr>
      <vt:lpstr>Static Light Scattering Part 1: Aggregate Structure &amp; Internal Dynamics</vt:lpstr>
      <vt:lpstr>Understanding SLS ‘static’ data</vt:lpstr>
      <vt:lpstr>What can light scattering measure?</vt:lpstr>
      <vt:lpstr>Understanding SLS ‘static’ data</vt:lpstr>
      <vt:lpstr>Dimensionality</vt:lpstr>
      <vt:lpstr>Fractal Dimensions</vt:lpstr>
      <vt:lpstr>Example: CNT dispersions</vt:lpstr>
      <vt:lpstr>Example: Fullerene NP aggregation</vt:lpstr>
      <vt:lpstr>Df ~ 1? …Correction to Stokes for Rods</vt:lpstr>
      <vt:lpstr>Dependence on Aspect Ratio</vt:lpstr>
      <vt:lpstr>Also: dynamics as a function of angle</vt:lpstr>
      <vt:lpstr>Fluctuation time-scale τ vs. q</vt:lpstr>
      <vt:lpstr>Fluctuation time-scale τ vs. q</vt:lpstr>
      <vt:lpstr>Investigating Morphology</vt:lpstr>
      <vt:lpstr>Lab tasks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Light Scattering:  a few salient features</dc:title>
  <dc:creator>Sara Hashmi</dc:creator>
  <cp:lastModifiedBy>Sara Hashmi</cp:lastModifiedBy>
  <cp:revision>17</cp:revision>
  <dcterms:created xsi:type="dcterms:W3CDTF">2015-11-04T14:31:19Z</dcterms:created>
  <dcterms:modified xsi:type="dcterms:W3CDTF">2017-02-27T19:21:53Z</dcterms:modified>
</cp:coreProperties>
</file>