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Microsoft_Equation1.bin" ContentType="application/vnd.openxmlformats-officedocument.oleObject"/>
  <Override PartName="/ppt/notesSlides/notesSlide2.xml" ContentType="application/vnd.openxmlformats-officedocument.presentationml.notesSlide+xml"/>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ppt/embeddings/Microsoft_Equation5.bin" ContentType="application/vnd.openxmlformats-officedocument.oleObject"/>
  <Override PartName="/ppt/embeddings/Microsoft_Equation6.bin" ContentType="application/vnd.openxmlformats-officedocument.oleObject"/>
  <Override PartName="/ppt/embeddings/Microsoft_Equation7.bin" ContentType="application/vnd.openxmlformats-officedocument.oleObject"/>
  <Override PartName="/ppt/embeddings/Microsoft_Equation8.bin" ContentType="application/vnd.openxmlformats-officedocument.oleObject"/>
  <Override PartName="/ppt/embeddings/Microsoft_Equation9.bin" ContentType="application/vnd.openxmlformats-officedocument.oleObject"/>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310" r:id="rId3"/>
    <p:sldId id="262" r:id="rId4"/>
    <p:sldId id="318" r:id="rId5"/>
    <p:sldId id="319" r:id="rId6"/>
    <p:sldId id="326" r:id="rId7"/>
    <p:sldId id="321" r:id="rId8"/>
    <p:sldId id="325" r:id="rId9"/>
    <p:sldId id="324" r:id="rId10"/>
    <p:sldId id="311" r:id="rId11"/>
    <p:sldId id="316" r:id="rId12"/>
    <p:sldId id="317" r:id="rId13"/>
    <p:sldId id="322" r:id="rId14"/>
    <p:sldId id="328" r:id="rId15"/>
    <p:sldId id="327" r:id="rId16"/>
    <p:sldId id="313" r:id="rId17"/>
    <p:sldId id="314" r:id="rId18"/>
    <p:sldId id="315" r:id="rId19"/>
    <p:sldId id="323" r:id="rId20"/>
    <p:sldId id="32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7" d="100"/>
          <a:sy n="47" d="100"/>
        </p:scale>
        <p:origin x="-1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2.emf"/><Relationship Id="rId3"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89E68-7A18-A34B-AB9F-9F42FCA7B081}" type="datetimeFigureOut">
              <a:rPr lang="en-US" smtClean="0"/>
              <a:t>2/27/17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60D567-AE98-444C-85D1-611042487EDC}" type="slidenum">
              <a:rPr lang="en-US" smtClean="0"/>
              <a:t>‹#›</a:t>
            </a:fld>
            <a:endParaRPr lang="en-US"/>
          </a:p>
        </p:txBody>
      </p:sp>
    </p:spTree>
    <p:extLst>
      <p:ext uri="{BB962C8B-B14F-4D97-AF65-F5344CB8AC3E}">
        <p14:creationId xmlns:p14="http://schemas.microsoft.com/office/powerpoint/2010/main" val="42325808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ftr" sz="quarter" idx="4"/>
          </p:nvPr>
        </p:nvSpPr>
        <p:spPr>
          <a:noFill/>
        </p:spPr>
        <p:txBody>
          <a:bodyPr/>
          <a:lstStyle/>
          <a:p>
            <a:r>
              <a:rPr lang="en-US"/>
              <a:t>© Wyatt Technology Corporation 2005 - All Rights Reserved</a:t>
            </a:r>
          </a:p>
        </p:txBody>
      </p:sp>
      <p:sp>
        <p:nvSpPr>
          <p:cNvPr id="45059" name="Rectangle 5"/>
          <p:cNvSpPr>
            <a:spLocks noGrp="1" noChangeArrowheads="1"/>
          </p:cNvSpPr>
          <p:nvPr>
            <p:ph type="sldNum" sz="quarter" idx="5"/>
          </p:nvPr>
        </p:nvSpPr>
        <p:spPr>
          <a:noFill/>
        </p:spPr>
        <p:txBody>
          <a:bodyPr/>
          <a:lstStyle/>
          <a:p>
            <a:fld id="{738B66D8-0679-430F-84FD-78F511BAF494}" type="slidenum">
              <a:rPr lang="en-US"/>
              <a:pPr/>
              <a:t>2</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r>
              <a:rPr lang="en-US" u="sng" dirty="0" smtClean="0"/>
              <a:t>Notes:</a:t>
            </a:r>
            <a:r>
              <a:rPr lang="en-US" dirty="0" smtClean="0"/>
              <a:t>  With the controlled parameters of an experiment, it is possible with a light scattering measurement to retrieve the molar mass (</a:t>
            </a:r>
            <a:r>
              <a:rPr lang="en-US" i="1" dirty="0" smtClean="0"/>
              <a:t>M</a:t>
            </a:r>
            <a:r>
              <a:rPr lang="en-US" dirty="0" smtClean="0"/>
              <a:t>), size (</a:t>
            </a:r>
            <a:r>
              <a:rPr lang="en-US" i="1" dirty="0" err="1" smtClean="0"/>
              <a:t>r</a:t>
            </a:r>
            <a:r>
              <a:rPr lang="en-US" i="1" baseline="-25000" dirty="0" err="1" smtClean="0"/>
              <a:t>g</a:t>
            </a:r>
            <a:r>
              <a:rPr lang="en-US" dirty="0" smtClean="0"/>
              <a:t>), second </a:t>
            </a:r>
            <a:r>
              <a:rPr lang="en-US" dirty="0" err="1" smtClean="0"/>
              <a:t>virial</a:t>
            </a:r>
            <a:r>
              <a:rPr lang="en-US" dirty="0" smtClean="0"/>
              <a:t> coefficient (</a:t>
            </a:r>
            <a:r>
              <a:rPr lang="en-US" i="1" dirty="0" smtClean="0"/>
              <a:t>A</a:t>
            </a:r>
            <a:r>
              <a:rPr lang="en-US" i="1" baseline="-25000" dirty="0" smtClean="0"/>
              <a:t>2</a:t>
            </a:r>
            <a:r>
              <a:rPr lang="en-US" dirty="0" smtClean="0"/>
              <a:t>), and translational diffusion coefficient (</a:t>
            </a:r>
            <a:r>
              <a:rPr lang="en-US" i="1" dirty="0" smtClean="0"/>
              <a:t>D</a:t>
            </a:r>
            <a:r>
              <a:rPr lang="en-US" i="1" baseline="-25000" dirty="0" smtClean="0"/>
              <a:t>T</a:t>
            </a:r>
            <a:r>
              <a:rPr lang="en-US" dirty="0" smtClean="0"/>
              <a:t>) of a solute in solution.  One of the tremendous advantages of light scattering over almost any other method is that these properties can be measured </a:t>
            </a:r>
            <a:r>
              <a:rPr lang="en-US" i="1" dirty="0" smtClean="0"/>
              <a:t>in solution</a:t>
            </a:r>
            <a:r>
              <a:rPr lang="en-US" dirty="0" smtClean="0"/>
              <a:t> in a non-invasive manner.  </a:t>
            </a:r>
          </a:p>
          <a:p>
            <a:r>
              <a:rPr lang="en-US" dirty="0" smtClean="0"/>
              <a:t>Depending on the type of experiment, a light scattering measurement retrieves different aspects of the above-mentioned properties.  For example, in an unfractionated sample, or a batch measurement, the measured molar mass is averaged over the weight distribution of the sample, while the size determined in such a measurement is an average over the radius squared.  For fractionated samples, the </a:t>
            </a:r>
            <a:r>
              <a:rPr lang="en-US" dirty="0" err="1" smtClean="0"/>
              <a:t>unaveraged</a:t>
            </a:r>
            <a:r>
              <a:rPr lang="en-US" dirty="0" smtClean="0"/>
              <a:t> mass and size distributions can be obtained, and from this, information about conformation can be determined.</a:t>
            </a:r>
          </a:p>
          <a:p>
            <a:r>
              <a:rPr lang="en-US" dirty="0" smtClean="0"/>
              <a:t>Also, the first three quantities, </a:t>
            </a:r>
            <a:r>
              <a:rPr lang="en-US" i="1" dirty="0" smtClean="0"/>
              <a:t>M</a:t>
            </a:r>
            <a:r>
              <a:rPr lang="en-US" dirty="0" smtClean="0"/>
              <a:t>, </a:t>
            </a:r>
            <a:r>
              <a:rPr lang="en-US" i="1" dirty="0" err="1" smtClean="0"/>
              <a:t>r</a:t>
            </a:r>
            <a:r>
              <a:rPr lang="en-US" i="1" baseline="-25000" dirty="0" err="1" smtClean="0"/>
              <a:t>g</a:t>
            </a:r>
            <a:r>
              <a:rPr lang="en-US" dirty="0" smtClean="0"/>
              <a:t>, and </a:t>
            </a:r>
            <a:r>
              <a:rPr lang="en-US" i="1" dirty="0" smtClean="0"/>
              <a:t>A</a:t>
            </a:r>
            <a:r>
              <a:rPr lang="en-US" i="1" baseline="-25000" dirty="0" smtClean="0"/>
              <a:t>2</a:t>
            </a:r>
            <a:r>
              <a:rPr lang="en-US" dirty="0" smtClean="0"/>
              <a:t>, are measured via a technique called either classical, static, or Rayleigh scattering.  In this technique, the time scale of the measurement is long compared to rapid fluctuations in scattered intensity due to molecular motion.  These fluctuations are hence averaged out.  The focus of today’s lecture is Rayleigh scattering.  It is also possible to measure the fast (nanosecond) fluctuations of the scattered intensity in a technique known as dynamic light scattering, photon correlation spectroscopy, or Quasi-Elastic Light Scattering (QELS).  This type of measurement determines the translational diffusion coefficient for the solute, which is sometimes converted to an effective hydrodynamic radius (</a:t>
            </a:r>
            <a:r>
              <a:rPr lang="en-US" i="1" dirty="0" err="1" smtClean="0"/>
              <a:t>r</a:t>
            </a:r>
            <a:r>
              <a:rPr lang="en-US" i="1" baseline="-25000" dirty="0" err="1" smtClean="0"/>
              <a:t>h</a:t>
            </a:r>
            <a:r>
              <a:rPr lang="en-US" dirty="0" smtClean="0"/>
              <a:t>) based on the assumption that the solute is a sphere.</a:t>
            </a:r>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60D567-AE98-444C-85D1-611042487EDC}" type="slidenum">
              <a:rPr lang="en-US" smtClean="0"/>
              <a:t>5</a:t>
            </a:fld>
            <a:endParaRPr lang="en-US"/>
          </a:p>
        </p:txBody>
      </p:sp>
    </p:spTree>
    <p:extLst>
      <p:ext uri="{BB962C8B-B14F-4D97-AF65-F5344CB8AC3E}">
        <p14:creationId xmlns:p14="http://schemas.microsoft.com/office/powerpoint/2010/main" val="2475108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mass distribution about the center of mass, weighted by the square of the distance from the center of mass.</a:t>
            </a:r>
            <a:endParaRPr lang="en-US" dirty="0"/>
          </a:p>
        </p:txBody>
      </p:sp>
      <p:sp>
        <p:nvSpPr>
          <p:cNvPr id="4" name="Slide Number Placeholder 3"/>
          <p:cNvSpPr>
            <a:spLocks noGrp="1"/>
          </p:cNvSpPr>
          <p:nvPr>
            <p:ph type="sldNum" sz="quarter" idx="10"/>
          </p:nvPr>
        </p:nvSpPr>
        <p:spPr/>
        <p:txBody>
          <a:bodyPr/>
          <a:lstStyle/>
          <a:p>
            <a:fld id="{1960D567-AE98-444C-85D1-611042487EDC}" type="slidenum">
              <a:rPr lang="en-US" smtClean="0"/>
              <a:t>19</a:t>
            </a:fld>
            <a:endParaRPr lang="en-US"/>
          </a:p>
        </p:txBody>
      </p:sp>
    </p:spTree>
    <p:extLst>
      <p:ext uri="{BB962C8B-B14F-4D97-AF65-F5344CB8AC3E}">
        <p14:creationId xmlns:p14="http://schemas.microsoft.com/office/powerpoint/2010/main" val="439818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C04E37-6B5E-5341-B8F7-A4255BC28E30}"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395593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04E37-6B5E-5341-B8F7-A4255BC28E30}"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2012479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04E37-6B5E-5341-B8F7-A4255BC28E30}"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381314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04E37-6B5E-5341-B8F7-A4255BC28E30}"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25127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04E37-6B5E-5341-B8F7-A4255BC28E30}"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77480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C04E37-6B5E-5341-B8F7-A4255BC28E30}"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133406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C04E37-6B5E-5341-B8F7-A4255BC28E30}" type="datetimeFigureOut">
              <a:rPr lang="en-US" smtClean="0"/>
              <a:t>2/27/17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388028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C04E37-6B5E-5341-B8F7-A4255BC28E30}" type="datetimeFigureOut">
              <a:rPr lang="en-US" smtClean="0"/>
              <a:t>2/27/17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119089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04E37-6B5E-5341-B8F7-A4255BC28E30}" type="datetimeFigureOut">
              <a:rPr lang="en-US" smtClean="0"/>
              <a:t>2/27/17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128759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04E37-6B5E-5341-B8F7-A4255BC28E30}"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148245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04E37-6B5E-5341-B8F7-A4255BC28E30}"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71D9-D7E4-B04F-9946-3A9400E63BDC}" type="slidenum">
              <a:rPr lang="en-US" smtClean="0"/>
              <a:t>‹#›</a:t>
            </a:fld>
            <a:endParaRPr lang="en-US"/>
          </a:p>
        </p:txBody>
      </p:sp>
    </p:spTree>
    <p:extLst>
      <p:ext uri="{BB962C8B-B14F-4D97-AF65-F5344CB8AC3E}">
        <p14:creationId xmlns:p14="http://schemas.microsoft.com/office/powerpoint/2010/main" val="2000222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04E37-6B5E-5341-B8F7-A4255BC28E30}" type="datetimeFigureOut">
              <a:rPr lang="en-US" smtClean="0"/>
              <a:t>2/27/17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871D9-D7E4-B04F-9946-3A9400E63BDC}" type="slidenum">
              <a:rPr lang="en-US" smtClean="0"/>
              <a:t>‹#›</a:t>
            </a:fld>
            <a:endParaRPr lang="en-US"/>
          </a:p>
        </p:txBody>
      </p:sp>
    </p:spTree>
    <p:extLst>
      <p:ext uri="{BB962C8B-B14F-4D97-AF65-F5344CB8AC3E}">
        <p14:creationId xmlns:p14="http://schemas.microsoft.com/office/powerpoint/2010/main" val="3018567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oleObject" Target="../embeddings/Microsoft_Equation2.bin"/><Relationship Id="rId5"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oleObject" Target="../embeddings/Microsoft_Equation3.bin"/><Relationship Id="rId5" Type="http://schemas.openxmlformats.org/officeDocument/2006/relationships/image" Target="../media/image9.emf"/><Relationship Id="rId6" Type="http://schemas.openxmlformats.org/officeDocument/2006/relationships/oleObject" Target="../embeddings/Microsoft_Equation4.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oleObject" Target="../embeddings/Microsoft_Equation5.bin"/><Relationship Id="rId5" Type="http://schemas.openxmlformats.org/officeDocument/2006/relationships/image" Target="../media/image12.emf"/><Relationship Id="rId6" Type="http://schemas.openxmlformats.org/officeDocument/2006/relationships/oleObject" Target="../embeddings/Microsoft_Equation6.bin"/><Relationship Id="rId7" Type="http://schemas.openxmlformats.org/officeDocument/2006/relationships/image" Target="../media/image13.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oleObject" Target="../embeddings/Microsoft_Equation7.bin"/><Relationship Id="rId5" Type="http://schemas.openxmlformats.org/officeDocument/2006/relationships/image" Target="../media/image9.emf"/><Relationship Id="rId6" Type="http://schemas.openxmlformats.org/officeDocument/2006/relationships/oleObject" Target="../embeddings/Microsoft_Equation8.bin"/><Relationship Id="rId7" Type="http://schemas.openxmlformats.org/officeDocument/2006/relationships/image" Target="../media/image12.emf"/><Relationship Id="rId8" Type="http://schemas.openxmlformats.org/officeDocument/2006/relationships/oleObject" Target="../embeddings/Microsoft_Equation9.bin"/><Relationship Id="rId9" Type="http://schemas.openxmlformats.org/officeDocument/2006/relationships/image" Target="../media/image13.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 Id="rId3" Type="http://schemas.openxmlformats.org/officeDocument/2006/relationships/image" Target="../media/image1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dirty="0" smtClean="0"/>
              <a:t>Static Light Scattering Part </a:t>
            </a:r>
            <a:r>
              <a:rPr lang="en-US" dirty="0" smtClean="0"/>
              <a:t>2: </a:t>
            </a:r>
            <a:br>
              <a:rPr lang="en-US" dirty="0" smtClean="0"/>
            </a:br>
            <a:r>
              <a:rPr lang="en-US" dirty="0" smtClean="0"/>
              <a:t>S</a:t>
            </a:r>
            <a:r>
              <a:rPr lang="en-US" dirty="0" smtClean="0"/>
              <a:t>olute characteristics</a:t>
            </a:r>
            <a:endParaRPr lang="en-US" dirty="0"/>
          </a:p>
        </p:txBody>
      </p:sp>
      <p:sp>
        <p:nvSpPr>
          <p:cNvPr id="4" name="TextBox 3"/>
          <p:cNvSpPr txBox="1"/>
          <p:nvPr/>
        </p:nvSpPr>
        <p:spPr>
          <a:xfrm>
            <a:off x="0" y="41653"/>
            <a:ext cx="9144000" cy="200055"/>
          </a:xfrm>
          <a:prstGeom prst="rect">
            <a:avLst/>
          </a:prstGeom>
          <a:noFill/>
        </p:spPr>
        <p:txBody>
          <a:bodyPr wrap="square" rtlCol="0">
            <a:spAutoFit/>
          </a:bodyPr>
          <a:lstStyle/>
          <a:p>
            <a:pPr algn="ctr"/>
            <a:r>
              <a:rPr lang="en-US" sz="700" i="1" dirty="0" smtClean="0">
                <a:solidFill>
                  <a:schemeClr val="bg1">
                    <a:lumMod val="85000"/>
                  </a:schemeClr>
                </a:solidFill>
              </a:rPr>
              <a:t>786</a:t>
            </a:r>
            <a:endParaRPr lang="en-US" sz="700" i="1" dirty="0">
              <a:solidFill>
                <a:schemeClr val="bg1">
                  <a:lumMod val="85000"/>
                </a:schemeClr>
              </a:solidFill>
            </a:endParaRPr>
          </a:p>
        </p:txBody>
      </p:sp>
    </p:spTree>
    <p:extLst>
      <p:ext uri="{BB962C8B-B14F-4D97-AF65-F5344CB8AC3E}">
        <p14:creationId xmlns:p14="http://schemas.microsoft.com/office/powerpoint/2010/main" val="37469939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SLS data</a:t>
            </a:r>
            <a:endParaRPr lang="en-US" dirty="0"/>
          </a:p>
        </p:txBody>
      </p:sp>
      <p:sp>
        <p:nvSpPr>
          <p:cNvPr id="3" name="Content Placeholder 2"/>
          <p:cNvSpPr>
            <a:spLocks noGrp="1"/>
          </p:cNvSpPr>
          <p:nvPr>
            <p:ph idx="1"/>
          </p:nvPr>
        </p:nvSpPr>
        <p:spPr>
          <a:xfrm>
            <a:off x="457200" y="1600200"/>
            <a:ext cx="8229600" cy="5000137"/>
          </a:xfrm>
        </p:spPr>
        <p:txBody>
          <a:bodyPr>
            <a:normAutofit/>
          </a:bodyPr>
          <a:lstStyle/>
          <a:p>
            <a:r>
              <a:rPr lang="en-US" dirty="0" smtClean="0"/>
              <a:t>SLS simultaneously measures </a:t>
            </a:r>
            <a:r>
              <a:rPr lang="en-US" i="1" dirty="0" smtClean="0"/>
              <a:t>I</a:t>
            </a:r>
            <a:r>
              <a:rPr lang="en-US" dirty="0" smtClean="0"/>
              <a:t>, </a:t>
            </a:r>
            <a:r>
              <a:rPr lang="en-US" i="1" dirty="0" err="1" smtClean="0"/>
              <a:t>Kc</a:t>
            </a:r>
            <a:r>
              <a:rPr lang="en-US" dirty="0" smtClean="0"/>
              <a:t>/</a:t>
            </a:r>
            <a:r>
              <a:rPr lang="en-US" i="1" dirty="0" smtClean="0"/>
              <a:t>R</a:t>
            </a:r>
            <a:r>
              <a:rPr lang="en-US" dirty="0" smtClean="0"/>
              <a:t> &amp; </a:t>
            </a:r>
            <a:r>
              <a:rPr lang="en-US" i="1" dirty="0" smtClean="0"/>
              <a:t>R</a:t>
            </a:r>
            <a:r>
              <a:rPr lang="en-US" i="1" baseline="-25000" dirty="0" smtClean="0"/>
              <a:t>H</a:t>
            </a:r>
            <a:r>
              <a:rPr lang="en-US" dirty="0" smtClean="0"/>
              <a:t> </a:t>
            </a:r>
          </a:p>
          <a:p>
            <a:r>
              <a:rPr lang="en-US" i="1" dirty="0" smtClean="0"/>
              <a:t>R</a:t>
            </a:r>
            <a:r>
              <a:rPr lang="en-US" i="1" baseline="-25000" dirty="0" smtClean="0"/>
              <a:t>H</a:t>
            </a:r>
            <a:r>
              <a:rPr lang="en-US" dirty="0" smtClean="0"/>
              <a:t> is hydrodynamic radius, same as from DLS</a:t>
            </a:r>
          </a:p>
          <a:p>
            <a:r>
              <a:rPr lang="en-US" i="1" dirty="0" smtClean="0"/>
              <a:t>c</a:t>
            </a:r>
            <a:r>
              <a:rPr lang="en-US" dirty="0" smtClean="0"/>
              <a:t> is concentration of solute</a:t>
            </a:r>
          </a:p>
          <a:p>
            <a:r>
              <a:rPr lang="en-US" i="1" dirty="0" smtClean="0"/>
              <a:t>K</a:t>
            </a:r>
            <a:r>
              <a:rPr lang="en-US" dirty="0" smtClean="0"/>
              <a:t> is a material constant; </a:t>
            </a:r>
            <a:r>
              <a:rPr lang="en-US" i="1" dirty="0" smtClean="0"/>
              <a:t>n</a:t>
            </a:r>
            <a:r>
              <a:rPr lang="en-US" dirty="0" smtClean="0"/>
              <a:t> </a:t>
            </a:r>
            <a:r>
              <a:rPr lang="en-US" dirty="0"/>
              <a:t>=</a:t>
            </a:r>
            <a:r>
              <a:rPr lang="en-US" dirty="0" smtClean="0"/>
              <a:t> refractive index</a:t>
            </a:r>
          </a:p>
          <a:p>
            <a:pPr marL="0" indent="0">
              <a:buNone/>
            </a:pPr>
            <a:endParaRPr lang="en-US" dirty="0"/>
          </a:p>
          <a:p>
            <a:endParaRPr lang="en-US" dirty="0" smtClean="0"/>
          </a:p>
          <a:p>
            <a:r>
              <a:rPr lang="en-US" i="1" dirty="0" err="1" smtClean="0"/>
              <a:t>Kc</a:t>
            </a:r>
            <a:r>
              <a:rPr lang="en-US" dirty="0" smtClean="0"/>
              <a:t>/</a:t>
            </a:r>
            <a:r>
              <a:rPr lang="en-US" i="1" dirty="0" smtClean="0"/>
              <a:t>R</a:t>
            </a:r>
            <a:r>
              <a:rPr lang="en-US" dirty="0" smtClean="0"/>
              <a:t> is called the “Rayleigh Ratio,” where R is the “excess scattering” from the </a:t>
            </a:r>
            <a:r>
              <a:rPr lang="en-US" b="1" i="1" dirty="0" smtClean="0"/>
              <a:t>solute alone</a:t>
            </a:r>
          </a:p>
        </p:txBody>
      </p:sp>
      <p:pic>
        <p:nvPicPr>
          <p:cNvPr id="5" name="Picture 4" descr="Screen Shot 2017-02-27 at 3.10.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4800" y="4026459"/>
            <a:ext cx="3454400" cy="1079500"/>
          </a:xfrm>
          <a:prstGeom prst="rect">
            <a:avLst/>
          </a:prstGeom>
        </p:spPr>
      </p:pic>
    </p:spTree>
    <p:extLst>
      <p:ext uri="{BB962C8B-B14F-4D97-AF65-F5344CB8AC3E}">
        <p14:creationId xmlns:p14="http://schemas.microsoft.com/office/powerpoint/2010/main" val="25761631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Rayleigh Ratio</a:t>
            </a:r>
            <a:endParaRPr lang="en-US" dirty="0"/>
          </a:p>
        </p:txBody>
      </p:sp>
      <p:sp>
        <p:nvSpPr>
          <p:cNvPr id="3" name="Content Placeholder 2"/>
          <p:cNvSpPr>
            <a:spLocks noGrp="1"/>
          </p:cNvSpPr>
          <p:nvPr>
            <p:ph idx="1"/>
          </p:nvPr>
        </p:nvSpPr>
        <p:spPr/>
        <p:txBody>
          <a:bodyPr/>
          <a:lstStyle/>
          <a:p>
            <a:r>
              <a:rPr lang="en-US" dirty="0" smtClean="0"/>
              <a:t>The instrument measures this quantity as a function of angle</a:t>
            </a:r>
          </a:p>
          <a:p>
            <a:r>
              <a:rPr lang="en-US" dirty="0" smtClean="0"/>
              <a:t>It can be derived that:</a:t>
            </a:r>
          </a:p>
          <a:p>
            <a:endParaRPr lang="en-US" dirty="0"/>
          </a:p>
          <a:p>
            <a:endParaRPr lang="en-US" dirty="0" smtClean="0"/>
          </a:p>
          <a:p>
            <a:endParaRPr lang="en-US" dirty="0"/>
          </a:p>
          <a:p>
            <a:r>
              <a:rPr lang="en-US" dirty="0" smtClean="0"/>
              <a:t>Where </a:t>
            </a:r>
            <a:r>
              <a:rPr lang="en-US" i="1" dirty="0" smtClean="0"/>
              <a:t>M</a:t>
            </a:r>
            <a:r>
              <a:rPr lang="en-US" dirty="0" smtClean="0"/>
              <a:t> = molecular weight, </a:t>
            </a:r>
            <a:r>
              <a:rPr lang="en-US" i="1" dirty="0" smtClean="0"/>
              <a:t>B</a:t>
            </a:r>
            <a:r>
              <a:rPr lang="en-US" baseline="-25000" dirty="0" smtClean="0"/>
              <a:t>2</a:t>
            </a:r>
            <a:r>
              <a:rPr lang="en-US" dirty="0" smtClean="0"/>
              <a:t> = second </a:t>
            </a:r>
            <a:r>
              <a:rPr lang="en-US" dirty="0" err="1" smtClean="0"/>
              <a:t>virial</a:t>
            </a:r>
            <a:r>
              <a:rPr lang="en-US" dirty="0" smtClean="0"/>
              <a:t> coefficient</a:t>
            </a:r>
            <a:endParaRPr lang="en-US" dirty="0"/>
          </a:p>
        </p:txBody>
      </p:sp>
      <p:pic>
        <p:nvPicPr>
          <p:cNvPr id="4" name="Picture 3" descr="Screen Shot 2017-02-27 at 3.29.5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3372417"/>
            <a:ext cx="6464300" cy="1308100"/>
          </a:xfrm>
          <a:prstGeom prst="rect">
            <a:avLst/>
          </a:prstGeom>
        </p:spPr>
      </p:pic>
      <p:sp>
        <p:nvSpPr>
          <p:cNvPr id="5" name="TextBox 4"/>
          <p:cNvSpPr txBox="1"/>
          <p:nvPr/>
        </p:nvSpPr>
        <p:spPr>
          <a:xfrm>
            <a:off x="1873567" y="3456323"/>
            <a:ext cx="333077" cy="584776"/>
          </a:xfrm>
          <a:prstGeom prst="rect">
            <a:avLst/>
          </a:prstGeom>
          <a:solidFill>
            <a:schemeClr val="bg1"/>
          </a:solidFill>
        </p:spPr>
        <p:txBody>
          <a:bodyPr wrap="square" rtlCol="0">
            <a:spAutoFit/>
          </a:bodyPr>
          <a:lstStyle/>
          <a:p>
            <a:r>
              <a:rPr lang="en-US" sz="3200" i="1" dirty="0" smtClean="0"/>
              <a:t>c</a:t>
            </a:r>
            <a:endParaRPr lang="en-US" sz="3200" i="1" dirty="0"/>
          </a:p>
        </p:txBody>
      </p:sp>
      <p:sp>
        <p:nvSpPr>
          <p:cNvPr id="6" name="TextBox 5"/>
          <p:cNvSpPr txBox="1"/>
          <p:nvPr/>
        </p:nvSpPr>
        <p:spPr>
          <a:xfrm>
            <a:off x="1894395" y="4220967"/>
            <a:ext cx="333077" cy="584776"/>
          </a:xfrm>
          <a:prstGeom prst="rect">
            <a:avLst/>
          </a:prstGeom>
          <a:solidFill>
            <a:schemeClr val="bg1"/>
          </a:solidFill>
        </p:spPr>
        <p:txBody>
          <a:bodyPr wrap="square" rtlCol="0">
            <a:spAutoFit/>
          </a:bodyPr>
          <a:lstStyle/>
          <a:p>
            <a:endParaRPr lang="en-US" sz="3200" i="1" dirty="0"/>
          </a:p>
        </p:txBody>
      </p:sp>
      <p:sp>
        <p:nvSpPr>
          <p:cNvPr id="7" name="TextBox 6"/>
          <p:cNvSpPr txBox="1"/>
          <p:nvPr/>
        </p:nvSpPr>
        <p:spPr>
          <a:xfrm>
            <a:off x="5370868" y="2456908"/>
            <a:ext cx="2539710" cy="461665"/>
          </a:xfrm>
          <a:prstGeom prst="rect">
            <a:avLst/>
          </a:prstGeom>
          <a:noFill/>
        </p:spPr>
        <p:txBody>
          <a:bodyPr wrap="square" rtlCol="0">
            <a:spAutoFit/>
          </a:bodyPr>
          <a:lstStyle/>
          <a:p>
            <a:r>
              <a:rPr lang="en-US" sz="2400" dirty="0" smtClean="0">
                <a:solidFill>
                  <a:schemeClr val="accent1"/>
                </a:solidFill>
              </a:rPr>
              <a:t>From form factor</a:t>
            </a:r>
            <a:endParaRPr lang="en-US" sz="2400" dirty="0">
              <a:solidFill>
                <a:schemeClr val="accent1"/>
              </a:solidFill>
            </a:endParaRPr>
          </a:p>
        </p:txBody>
      </p:sp>
      <p:sp>
        <p:nvSpPr>
          <p:cNvPr id="8" name="TextBox 7"/>
          <p:cNvSpPr txBox="1"/>
          <p:nvPr/>
        </p:nvSpPr>
        <p:spPr>
          <a:xfrm>
            <a:off x="6174442" y="4769546"/>
            <a:ext cx="2996911" cy="461665"/>
          </a:xfrm>
          <a:prstGeom prst="rect">
            <a:avLst/>
          </a:prstGeom>
          <a:noFill/>
        </p:spPr>
        <p:txBody>
          <a:bodyPr wrap="square" rtlCol="0">
            <a:spAutoFit/>
          </a:bodyPr>
          <a:lstStyle/>
          <a:p>
            <a:r>
              <a:rPr lang="en-US" sz="2400" dirty="0" smtClean="0">
                <a:solidFill>
                  <a:srgbClr val="008000"/>
                </a:solidFill>
              </a:rPr>
              <a:t>From structure factor</a:t>
            </a:r>
            <a:endParaRPr lang="en-US" sz="2400" dirty="0">
              <a:solidFill>
                <a:srgbClr val="008000"/>
              </a:solidFill>
            </a:endParaRPr>
          </a:p>
        </p:txBody>
      </p:sp>
      <p:cxnSp>
        <p:nvCxnSpPr>
          <p:cNvPr id="10" name="Straight Arrow Connector 9"/>
          <p:cNvCxnSpPr/>
          <p:nvPr/>
        </p:nvCxnSpPr>
        <p:spPr>
          <a:xfrm flipH="1">
            <a:off x="4808797" y="2826240"/>
            <a:ext cx="624519" cy="546177"/>
          </a:xfrm>
          <a:prstGeom prst="straightConnector1">
            <a:avLst/>
          </a:prstGeom>
          <a:ln w="50800">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flipV="1">
            <a:off x="6938812" y="4352826"/>
            <a:ext cx="624519" cy="546177"/>
          </a:xfrm>
          <a:prstGeom prst="straightConnector1">
            <a:avLst/>
          </a:prstGeom>
          <a:ln w="50800">
            <a:solidFill>
              <a:srgbClr val="008000"/>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3414038" y="3372417"/>
            <a:ext cx="2393989" cy="1308100"/>
          </a:xfrm>
          <a:prstGeom prst="roundRect">
            <a:avLst/>
          </a:prstGeom>
          <a:noFill/>
          <a:ln w="508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902146" y="3724359"/>
            <a:ext cx="1874837" cy="6492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5893460" y="3724359"/>
            <a:ext cx="1816556" cy="673473"/>
          </a:xfrm>
          <a:prstGeom prst="roundRect">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4" name="Object 4"/>
          <p:cNvGraphicFramePr>
            <a:graphicFrameLocks noChangeAspect="1"/>
          </p:cNvGraphicFramePr>
          <p:nvPr>
            <p:extLst>
              <p:ext uri="{D42A27DB-BD31-4B8C-83A1-F6EECF244321}">
                <p14:modId xmlns:p14="http://schemas.microsoft.com/office/powerpoint/2010/main" val="2756776989"/>
              </p:ext>
            </p:extLst>
          </p:nvPr>
        </p:nvGraphicFramePr>
        <p:xfrm>
          <a:off x="5881329" y="3724359"/>
          <a:ext cx="1874837" cy="649288"/>
        </p:xfrm>
        <a:graphic>
          <a:graphicData uri="http://schemas.openxmlformats.org/presentationml/2006/ole">
            <mc:AlternateContent xmlns:mc="http://schemas.openxmlformats.org/markup-compatibility/2006">
              <mc:Choice xmlns:v="urn:schemas-microsoft-com:vml" Requires="v">
                <p:oleObj spid="_x0000_s26630" name="Equation" r:id="rId4" imgW="622300" imgH="215900" progId="Equation.3">
                  <p:embed/>
                </p:oleObj>
              </mc:Choice>
              <mc:Fallback>
                <p:oleObj name="Equation" r:id="rId4" imgW="622300" imgH="215900" progId="Equation.3">
                  <p:embed/>
                  <p:pic>
                    <p:nvPicPr>
                      <p:cNvPr id="0" name=""/>
                      <p:cNvPicPr>
                        <a:picLocks noChangeAspect="1" noChangeArrowheads="1"/>
                      </p:cNvPicPr>
                      <p:nvPr/>
                    </p:nvPicPr>
                    <p:blipFill>
                      <a:blip r:embed="rId5"/>
                      <a:srcRect/>
                      <a:stretch>
                        <a:fillRect/>
                      </a:stretch>
                    </p:blipFill>
                    <p:spPr bwMode="auto">
                      <a:xfrm>
                        <a:off x="5881329" y="3724359"/>
                        <a:ext cx="1874837" cy="649288"/>
                      </a:xfrm>
                      <a:prstGeom prst="rect">
                        <a:avLst/>
                      </a:prstGeom>
                      <a:noFill/>
                      <a:extLst/>
                    </p:spPr>
                  </p:pic>
                </p:oleObj>
              </mc:Fallback>
            </mc:AlternateContent>
          </a:graphicData>
        </a:graphic>
      </p:graphicFrame>
    </p:spTree>
    <p:extLst>
      <p:ext uri="{BB962C8B-B14F-4D97-AF65-F5344CB8AC3E}">
        <p14:creationId xmlns:p14="http://schemas.microsoft.com/office/powerpoint/2010/main" val="9604185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Zimm</a:t>
            </a:r>
            <a:r>
              <a:rPr lang="en-US" dirty="0" smtClean="0"/>
              <a:t> Plot</a:t>
            </a:r>
            <a:endParaRPr lang="en-US" dirty="0"/>
          </a:p>
        </p:txBody>
      </p:sp>
      <p:sp>
        <p:nvSpPr>
          <p:cNvPr id="3" name="Content Placeholder 2"/>
          <p:cNvSpPr>
            <a:spLocks noGrp="1"/>
          </p:cNvSpPr>
          <p:nvPr>
            <p:ph idx="1"/>
          </p:nvPr>
        </p:nvSpPr>
        <p:spPr>
          <a:xfrm>
            <a:off x="457200" y="1329527"/>
            <a:ext cx="8229600" cy="5257800"/>
          </a:xfrm>
        </p:spPr>
        <p:txBody>
          <a:bodyPr>
            <a:normAutofit/>
          </a:bodyPr>
          <a:lstStyle/>
          <a:p>
            <a:r>
              <a:rPr lang="en-US" dirty="0" smtClean="0"/>
              <a:t>Simplifications:	</a:t>
            </a:r>
          </a:p>
          <a:p>
            <a:endParaRPr lang="en-US" dirty="0" smtClean="0"/>
          </a:p>
          <a:p>
            <a:endParaRPr lang="en-US" dirty="0"/>
          </a:p>
          <a:p>
            <a:pPr marL="0" indent="0">
              <a:buNone/>
            </a:pPr>
            <a:endParaRPr lang="en-US" dirty="0" smtClean="0"/>
          </a:p>
          <a:p>
            <a:pPr lvl="1"/>
            <a:r>
              <a:rPr lang="en-US" dirty="0"/>
              <a:t>w</a:t>
            </a:r>
            <a:r>
              <a:rPr lang="en-US" dirty="0" smtClean="0"/>
              <a:t>hen </a:t>
            </a:r>
            <a:r>
              <a:rPr lang="en-US" i="1" dirty="0" smtClean="0"/>
              <a:t>q</a:t>
            </a:r>
            <a:r>
              <a:rPr lang="en-US" dirty="0" smtClean="0"/>
              <a:t> </a:t>
            </a:r>
            <a:r>
              <a:rPr lang="en-US" dirty="0" smtClean="0">
                <a:sym typeface="Wingdings"/>
              </a:rPr>
              <a:t> 0 this becomes linear!</a:t>
            </a:r>
          </a:p>
          <a:p>
            <a:pPr lvl="1"/>
            <a:endParaRPr lang="en-US" dirty="0">
              <a:sym typeface="Wingdings"/>
            </a:endParaRPr>
          </a:p>
          <a:p>
            <a:pPr lvl="1"/>
            <a:endParaRPr lang="en-US" dirty="0" smtClean="0">
              <a:sym typeface="Wingdings"/>
            </a:endParaRPr>
          </a:p>
          <a:p>
            <a:pPr lvl="1"/>
            <a:endParaRPr lang="en-US" dirty="0">
              <a:sym typeface="Wingdings"/>
            </a:endParaRPr>
          </a:p>
          <a:p>
            <a:pPr lvl="1"/>
            <a:r>
              <a:rPr lang="en-US" dirty="0" smtClean="0">
                <a:sym typeface="Wingdings"/>
              </a:rPr>
              <a:t> </a:t>
            </a:r>
            <a:r>
              <a:rPr lang="en-US" i="1" dirty="0" smtClean="0">
                <a:sym typeface="Wingdings"/>
              </a:rPr>
              <a:t>M</a:t>
            </a:r>
            <a:r>
              <a:rPr lang="en-US" dirty="0" smtClean="0">
                <a:sym typeface="Wingdings"/>
              </a:rPr>
              <a:t> comes form intercept and </a:t>
            </a:r>
            <a:r>
              <a:rPr lang="en-US" i="1" dirty="0" smtClean="0">
                <a:sym typeface="Wingdings"/>
              </a:rPr>
              <a:t>B</a:t>
            </a:r>
            <a:r>
              <a:rPr lang="en-US" baseline="-25000" dirty="0" smtClean="0">
                <a:sym typeface="Wingdings"/>
              </a:rPr>
              <a:t>2</a:t>
            </a:r>
            <a:r>
              <a:rPr lang="en-US" dirty="0" smtClean="0">
                <a:sym typeface="Wingdings"/>
              </a:rPr>
              <a:t> from slope</a:t>
            </a:r>
            <a:endParaRPr lang="en-US" dirty="0"/>
          </a:p>
        </p:txBody>
      </p:sp>
      <p:pic>
        <p:nvPicPr>
          <p:cNvPr id="4" name="Picture 3" descr="Screen Shot 2017-02-27 at 3.29.5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2085760"/>
            <a:ext cx="6464300" cy="1308100"/>
          </a:xfrm>
          <a:prstGeom prst="rect">
            <a:avLst/>
          </a:prstGeom>
        </p:spPr>
      </p:pic>
      <p:sp>
        <p:nvSpPr>
          <p:cNvPr id="5" name="TextBox 4"/>
          <p:cNvSpPr txBox="1"/>
          <p:nvPr/>
        </p:nvSpPr>
        <p:spPr>
          <a:xfrm>
            <a:off x="1873567" y="2169666"/>
            <a:ext cx="333077" cy="584776"/>
          </a:xfrm>
          <a:prstGeom prst="rect">
            <a:avLst/>
          </a:prstGeom>
          <a:solidFill>
            <a:schemeClr val="bg1"/>
          </a:solidFill>
        </p:spPr>
        <p:txBody>
          <a:bodyPr wrap="square" rtlCol="0">
            <a:spAutoFit/>
          </a:bodyPr>
          <a:lstStyle/>
          <a:p>
            <a:r>
              <a:rPr lang="en-US" sz="3200" i="1" dirty="0" smtClean="0"/>
              <a:t>c</a:t>
            </a:r>
            <a:endParaRPr lang="en-US" sz="3200" i="1" dirty="0"/>
          </a:p>
        </p:txBody>
      </p:sp>
      <p:sp>
        <p:nvSpPr>
          <p:cNvPr id="6" name="TextBox 5"/>
          <p:cNvSpPr txBox="1"/>
          <p:nvPr/>
        </p:nvSpPr>
        <p:spPr>
          <a:xfrm>
            <a:off x="1894395" y="2934310"/>
            <a:ext cx="333077" cy="584776"/>
          </a:xfrm>
          <a:prstGeom prst="rect">
            <a:avLst/>
          </a:prstGeom>
          <a:solidFill>
            <a:schemeClr val="bg1"/>
          </a:solidFill>
        </p:spPr>
        <p:txBody>
          <a:bodyPr wrap="square" rtlCol="0">
            <a:spAutoFit/>
          </a:bodyPr>
          <a:lstStyle/>
          <a:p>
            <a:endParaRPr lang="en-US" sz="3200" i="1" dirty="0"/>
          </a:p>
        </p:txBody>
      </p:sp>
      <p:pic>
        <p:nvPicPr>
          <p:cNvPr id="7" name="Picture 6" descr="Screen Shot 2017-02-27 at 3.29.50 PM.png"/>
          <p:cNvPicPr>
            <a:picLocks noChangeAspect="1"/>
          </p:cNvPicPr>
          <p:nvPr/>
        </p:nvPicPr>
        <p:blipFill rotWithShape="1">
          <a:blip r:embed="rId3">
            <a:extLst>
              <a:ext uri="{28A0092B-C50C-407E-A947-70E740481C1C}">
                <a14:useLocalDpi xmlns:a14="http://schemas.microsoft.com/office/drawing/2010/main" val="0"/>
              </a:ext>
            </a:extLst>
          </a:blip>
          <a:srcRect r="67171"/>
          <a:stretch/>
        </p:blipFill>
        <p:spPr>
          <a:xfrm>
            <a:off x="2708630" y="4273807"/>
            <a:ext cx="2122172" cy="1308100"/>
          </a:xfrm>
          <a:prstGeom prst="rect">
            <a:avLst/>
          </a:prstGeom>
        </p:spPr>
      </p:pic>
      <p:sp>
        <p:nvSpPr>
          <p:cNvPr id="8" name="TextBox 7"/>
          <p:cNvSpPr txBox="1"/>
          <p:nvPr/>
        </p:nvSpPr>
        <p:spPr>
          <a:xfrm>
            <a:off x="3248697" y="4357713"/>
            <a:ext cx="333077" cy="584776"/>
          </a:xfrm>
          <a:prstGeom prst="rect">
            <a:avLst/>
          </a:prstGeom>
          <a:solidFill>
            <a:schemeClr val="bg1"/>
          </a:solidFill>
        </p:spPr>
        <p:txBody>
          <a:bodyPr wrap="square" rtlCol="0">
            <a:spAutoFit/>
          </a:bodyPr>
          <a:lstStyle/>
          <a:p>
            <a:r>
              <a:rPr lang="en-US" sz="3200" i="1" dirty="0" smtClean="0"/>
              <a:t>c</a:t>
            </a:r>
            <a:endParaRPr lang="en-US" sz="3200" i="1" dirty="0"/>
          </a:p>
        </p:txBody>
      </p:sp>
      <p:sp>
        <p:nvSpPr>
          <p:cNvPr id="9" name="TextBox 8"/>
          <p:cNvSpPr txBox="1"/>
          <p:nvPr/>
        </p:nvSpPr>
        <p:spPr>
          <a:xfrm>
            <a:off x="3269525" y="5122357"/>
            <a:ext cx="333077" cy="584776"/>
          </a:xfrm>
          <a:prstGeom prst="rect">
            <a:avLst/>
          </a:prstGeom>
          <a:solidFill>
            <a:schemeClr val="bg1"/>
          </a:solidFill>
        </p:spPr>
        <p:txBody>
          <a:bodyPr wrap="square" rtlCol="0">
            <a:spAutoFit/>
          </a:bodyPr>
          <a:lstStyle/>
          <a:p>
            <a:endParaRPr lang="en-US" sz="3200" i="1" dirty="0"/>
          </a:p>
        </p:txBody>
      </p:sp>
      <p:pic>
        <p:nvPicPr>
          <p:cNvPr id="10" name="Picture 9" descr="Screen Shot 2017-02-27 at 3.29.50 PM.png"/>
          <p:cNvPicPr>
            <a:picLocks noChangeAspect="1"/>
          </p:cNvPicPr>
          <p:nvPr/>
        </p:nvPicPr>
        <p:blipFill rotWithShape="1">
          <a:blip r:embed="rId3">
            <a:extLst>
              <a:ext uri="{28A0092B-C50C-407E-A947-70E740481C1C}">
                <a14:useLocalDpi xmlns:a14="http://schemas.microsoft.com/office/drawing/2010/main" val="0"/>
              </a:ext>
            </a:extLst>
          </a:blip>
          <a:srcRect l="70525"/>
          <a:stretch/>
        </p:blipFill>
        <p:spPr>
          <a:xfrm>
            <a:off x="4830802" y="4288439"/>
            <a:ext cx="1905331" cy="1308100"/>
          </a:xfrm>
          <a:prstGeom prst="rect">
            <a:avLst/>
          </a:prstGeom>
        </p:spPr>
      </p:pic>
      <p:sp>
        <p:nvSpPr>
          <p:cNvPr id="12" name="Rectangle 11"/>
          <p:cNvSpPr/>
          <p:nvPr/>
        </p:nvSpPr>
        <p:spPr>
          <a:xfrm>
            <a:off x="5900724" y="2433457"/>
            <a:ext cx="1874837" cy="6492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4" name="Object 4"/>
          <p:cNvGraphicFramePr>
            <a:graphicFrameLocks noChangeAspect="1"/>
          </p:cNvGraphicFramePr>
          <p:nvPr>
            <p:extLst>
              <p:ext uri="{D42A27DB-BD31-4B8C-83A1-F6EECF244321}">
                <p14:modId xmlns:p14="http://schemas.microsoft.com/office/powerpoint/2010/main" val="3654721987"/>
              </p:ext>
            </p:extLst>
          </p:nvPr>
        </p:nvGraphicFramePr>
        <p:xfrm>
          <a:off x="5879907" y="2433457"/>
          <a:ext cx="1874837" cy="649288"/>
        </p:xfrm>
        <a:graphic>
          <a:graphicData uri="http://schemas.openxmlformats.org/presentationml/2006/ole">
            <mc:AlternateContent xmlns:mc="http://schemas.openxmlformats.org/markup-compatibility/2006">
              <mc:Choice xmlns:v="urn:schemas-microsoft-com:vml" Requires="v">
                <p:oleObj spid="_x0000_s27659" name="Equation" r:id="rId4" imgW="622300" imgH="215900" progId="Equation.3">
                  <p:embed/>
                </p:oleObj>
              </mc:Choice>
              <mc:Fallback>
                <p:oleObj name="Equation" r:id="rId4" imgW="622300" imgH="215900" progId="Equation.3">
                  <p:embed/>
                  <p:pic>
                    <p:nvPicPr>
                      <p:cNvPr id="0" name=""/>
                      <p:cNvPicPr>
                        <a:picLocks noChangeAspect="1" noChangeArrowheads="1"/>
                      </p:cNvPicPr>
                      <p:nvPr/>
                    </p:nvPicPr>
                    <p:blipFill>
                      <a:blip r:embed="rId5"/>
                      <a:srcRect/>
                      <a:stretch>
                        <a:fillRect/>
                      </a:stretch>
                    </p:blipFill>
                    <p:spPr bwMode="auto">
                      <a:xfrm>
                        <a:off x="5879907" y="2433457"/>
                        <a:ext cx="1874837" cy="649288"/>
                      </a:xfrm>
                      <a:prstGeom prst="rect">
                        <a:avLst/>
                      </a:prstGeom>
                      <a:noFill/>
                      <a:extLst/>
                    </p:spPr>
                  </p:pic>
                </p:oleObj>
              </mc:Fallback>
            </mc:AlternateContent>
          </a:graphicData>
        </a:graphic>
      </p:graphicFrame>
      <p:sp>
        <p:nvSpPr>
          <p:cNvPr id="15" name="Rectangle 14"/>
          <p:cNvSpPr/>
          <p:nvPr/>
        </p:nvSpPr>
        <p:spPr>
          <a:xfrm>
            <a:off x="4861296" y="4617845"/>
            <a:ext cx="1874837" cy="6492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6" name="Object 4"/>
          <p:cNvGraphicFramePr>
            <a:graphicFrameLocks noChangeAspect="1"/>
          </p:cNvGraphicFramePr>
          <p:nvPr>
            <p:extLst>
              <p:ext uri="{D42A27DB-BD31-4B8C-83A1-F6EECF244321}">
                <p14:modId xmlns:p14="http://schemas.microsoft.com/office/powerpoint/2010/main" val="3845026265"/>
              </p:ext>
            </p:extLst>
          </p:nvPr>
        </p:nvGraphicFramePr>
        <p:xfrm>
          <a:off x="4840479" y="4617845"/>
          <a:ext cx="1874837" cy="649288"/>
        </p:xfrm>
        <a:graphic>
          <a:graphicData uri="http://schemas.openxmlformats.org/presentationml/2006/ole">
            <mc:AlternateContent xmlns:mc="http://schemas.openxmlformats.org/markup-compatibility/2006">
              <mc:Choice xmlns:v="urn:schemas-microsoft-com:vml" Requires="v">
                <p:oleObj spid="_x0000_s27660" name="Equation" r:id="rId6" imgW="622300" imgH="215900" progId="Equation.3">
                  <p:embed/>
                </p:oleObj>
              </mc:Choice>
              <mc:Fallback>
                <p:oleObj name="Equation" r:id="rId6" imgW="622300" imgH="215900" progId="Equation.3">
                  <p:embed/>
                  <p:pic>
                    <p:nvPicPr>
                      <p:cNvPr id="0" name=""/>
                      <p:cNvPicPr>
                        <a:picLocks noChangeAspect="1" noChangeArrowheads="1"/>
                      </p:cNvPicPr>
                      <p:nvPr/>
                    </p:nvPicPr>
                    <p:blipFill>
                      <a:blip r:embed="rId5"/>
                      <a:srcRect/>
                      <a:stretch>
                        <a:fillRect/>
                      </a:stretch>
                    </p:blipFill>
                    <p:spPr bwMode="auto">
                      <a:xfrm>
                        <a:off x="4840479" y="4617845"/>
                        <a:ext cx="1874837" cy="649288"/>
                      </a:xfrm>
                      <a:prstGeom prst="rect">
                        <a:avLst/>
                      </a:prstGeom>
                      <a:noFill/>
                      <a:extLst/>
                    </p:spPr>
                  </p:pic>
                </p:oleObj>
              </mc:Fallback>
            </mc:AlternateContent>
          </a:graphicData>
        </a:graphic>
      </p:graphicFrame>
    </p:spTree>
    <p:extLst>
      <p:ext uri="{BB962C8B-B14F-4D97-AF65-F5344CB8AC3E}">
        <p14:creationId xmlns:p14="http://schemas.microsoft.com/office/powerpoint/2010/main" val="4920944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Zimm</a:t>
            </a:r>
            <a:r>
              <a:rPr lang="en-US" dirty="0" smtClean="0"/>
              <a:t> Plot</a:t>
            </a:r>
            <a:endParaRPr lang="en-US" dirty="0"/>
          </a:p>
        </p:txBody>
      </p:sp>
      <p:sp>
        <p:nvSpPr>
          <p:cNvPr id="3" name="Content Placeholder 2"/>
          <p:cNvSpPr>
            <a:spLocks noGrp="1"/>
          </p:cNvSpPr>
          <p:nvPr>
            <p:ph idx="1"/>
          </p:nvPr>
        </p:nvSpPr>
        <p:spPr>
          <a:xfrm>
            <a:off x="457200" y="1350348"/>
            <a:ext cx="8229600" cy="4525963"/>
          </a:xfrm>
        </p:spPr>
        <p:txBody>
          <a:bodyPr/>
          <a:lstStyle/>
          <a:p>
            <a:r>
              <a:rPr lang="en-US" dirty="0" smtClean="0"/>
              <a:t>Measure </a:t>
            </a:r>
            <a:r>
              <a:rPr lang="en-US" i="1" dirty="0" err="1" smtClean="0"/>
              <a:t>Kc</a:t>
            </a:r>
            <a:r>
              <a:rPr lang="en-US" dirty="0" smtClean="0"/>
              <a:t>/</a:t>
            </a:r>
            <a:r>
              <a:rPr lang="en-US" i="1" dirty="0" smtClean="0"/>
              <a:t>R</a:t>
            </a:r>
            <a:r>
              <a:rPr lang="en-US" dirty="0" smtClean="0"/>
              <a:t> for multiple concentrations at multiple angles</a:t>
            </a:r>
          </a:p>
          <a:p>
            <a:r>
              <a:rPr lang="en-US" dirty="0" smtClean="0"/>
              <a:t>Plot tool extrapolates </a:t>
            </a:r>
            <a:r>
              <a:rPr lang="en-US" i="1" dirty="0" smtClean="0"/>
              <a:t>q</a:t>
            </a:r>
            <a:r>
              <a:rPr lang="en-US" dirty="0" smtClean="0">
                <a:sym typeface="Wingdings"/>
              </a:rPr>
              <a:t> 0 and </a:t>
            </a:r>
            <a:r>
              <a:rPr lang="en-US" i="1" dirty="0" smtClean="0">
                <a:sym typeface="Wingdings"/>
              </a:rPr>
              <a:t>c</a:t>
            </a:r>
            <a:r>
              <a:rPr lang="en-US" dirty="0" smtClean="0">
                <a:sym typeface="Wingdings"/>
              </a:rPr>
              <a:t> 0</a:t>
            </a:r>
            <a:r>
              <a:rPr lang="en-US" dirty="0" smtClean="0"/>
              <a:t> </a:t>
            </a:r>
            <a:endParaRPr lang="en-US" dirty="0"/>
          </a:p>
        </p:txBody>
      </p:sp>
      <p:pic>
        <p:nvPicPr>
          <p:cNvPr id="4" name="Picture 3"/>
          <p:cNvPicPr>
            <a:picLocks noChangeAspect="1"/>
          </p:cNvPicPr>
          <p:nvPr/>
        </p:nvPicPr>
        <p:blipFill>
          <a:blip r:embed="rId2"/>
          <a:stretch>
            <a:fillRect/>
          </a:stretch>
        </p:blipFill>
        <p:spPr>
          <a:xfrm>
            <a:off x="903796" y="3408454"/>
            <a:ext cx="5291462" cy="3047614"/>
          </a:xfrm>
          <a:prstGeom prst="rect">
            <a:avLst/>
          </a:prstGeom>
        </p:spPr>
      </p:pic>
      <p:sp>
        <p:nvSpPr>
          <p:cNvPr id="5" name="TextBox 4"/>
          <p:cNvSpPr txBox="1"/>
          <p:nvPr/>
        </p:nvSpPr>
        <p:spPr>
          <a:xfrm>
            <a:off x="0" y="6308841"/>
            <a:ext cx="9144000" cy="523220"/>
          </a:xfrm>
          <a:prstGeom prst="rect">
            <a:avLst/>
          </a:prstGeom>
          <a:noFill/>
        </p:spPr>
        <p:txBody>
          <a:bodyPr wrap="square" rtlCol="0">
            <a:spAutoFit/>
          </a:bodyPr>
          <a:lstStyle/>
          <a:p>
            <a:pPr algn="ctr"/>
            <a:r>
              <a:rPr lang="en-US" sz="2800" b="1" i="1" dirty="0" smtClean="0">
                <a:solidFill>
                  <a:srgbClr val="FF0000"/>
                </a:solidFill>
              </a:rPr>
              <a:t>What if you don’t know K and/or c very precisely?</a:t>
            </a:r>
            <a:endParaRPr lang="en-US" sz="2800" b="1" i="1" dirty="0">
              <a:solidFill>
                <a:srgbClr val="FF0000"/>
              </a:solidFill>
            </a:endParaRPr>
          </a:p>
        </p:txBody>
      </p:sp>
      <p:sp>
        <p:nvSpPr>
          <p:cNvPr id="6" name="TextBox 5"/>
          <p:cNvSpPr txBox="1"/>
          <p:nvPr/>
        </p:nvSpPr>
        <p:spPr>
          <a:xfrm>
            <a:off x="6797631" y="3937023"/>
            <a:ext cx="1889169" cy="1200328"/>
          </a:xfrm>
          <a:prstGeom prst="rect">
            <a:avLst/>
          </a:prstGeom>
          <a:noFill/>
        </p:spPr>
        <p:txBody>
          <a:bodyPr wrap="square" rtlCol="0">
            <a:spAutoFit/>
          </a:bodyPr>
          <a:lstStyle/>
          <a:p>
            <a:pPr algn="ctr"/>
            <a:r>
              <a:rPr lang="en-US" sz="2400" dirty="0" smtClean="0">
                <a:solidFill>
                  <a:schemeClr val="accent1"/>
                </a:solidFill>
              </a:rPr>
              <a:t>Traces represent different </a:t>
            </a:r>
            <a:r>
              <a:rPr lang="en-US" sz="2400" i="1" dirty="0" smtClean="0">
                <a:solidFill>
                  <a:schemeClr val="accent1"/>
                </a:solidFill>
              </a:rPr>
              <a:t>c</a:t>
            </a:r>
            <a:r>
              <a:rPr lang="en-US" sz="2400" dirty="0" smtClean="0">
                <a:solidFill>
                  <a:schemeClr val="accent1"/>
                </a:solidFill>
              </a:rPr>
              <a:t>’s</a:t>
            </a:r>
            <a:endParaRPr lang="en-US" sz="2400" dirty="0">
              <a:solidFill>
                <a:schemeClr val="accent1"/>
              </a:solidFill>
            </a:endParaRPr>
          </a:p>
        </p:txBody>
      </p:sp>
      <p:sp>
        <p:nvSpPr>
          <p:cNvPr id="7" name="TextBox 6"/>
          <p:cNvSpPr txBox="1"/>
          <p:nvPr/>
        </p:nvSpPr>
        <p:spPr>
          <a:xfrm rot="16200000">
            <a:off x="361213" y="4454797"/>
            <a:ext cx="903443" cy="461665"/>
          </a:xfrm>
          <a:prstGeom prst="rect">
            <a:avLst/>
          </a:prstGeom>
          <a:noFill/>
        </p:spPr>
        <p:txBody>
          <a:bodyPr wrap="square" rtlCol="0">
            <a:spAutoFit/>
          </a:bodyPr>
          <a:lstStyle/>
          <a:p>
            <a:r>
              <a:rPr lang="en-US" sz="2400" i="1" dirty="0" err="1" smtClean="0"/>
              <a:t>Kc</a:t>
            </a:r>
            <a:r>
              <a:rPr lang="en-US" sz="2400" dirty="0" smtClean="0"/>
              <a:t>/</a:t>
            </a:r>
            <a:r>
              <a:rPr lang="en-US" sz="2400" i="1" dirty="0" smtClean="0"/>
              <a:t>R</a:t>
            </a:r>
            <a:endParaRPr lang="en-US" sz="2400" i="1" dirty="0"/>
          </a:p>
        </p:txBody>
      </p:sp>
      <p:cxnSp>
        <p:nvCxnSpPr>
          <p:cNvPr id="12" name="Straight Arrow Connector 11"/>
          <p:cNvCxnSpPr/>
          <p:nvPr/>
        </p:nvCxnSpPr>
        <p:spPr>
          <a:xfrm flipH="1">
            <a:off x="5230027" y="3771685"/>
            <a:ext cx="662206" cy="0"/>
          </a:xfrm>
          <a:prstGeom prst="straightConnector1">
            <a:avLst/>
          </a:prstGeom>
          <a:ln w="50800">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a:off x="5103911" y="4098219"/>
            <a:ext cx="594570" cy="0"/>
          </a:xfrm>
          <a:prstGeom prst="straightConnector1">
            <a:avLst/>
          </a:prstGeom>
          <a:ln w="50800">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4920259" y="4375048"/>
            <a:ext cx="695324" cy="0"/>
          </a:xfrm>
          <a:prstGeom prst="straightConnector1">
            <a:avLst/>
          </a:prstGeom>
          <a:ln w="50800">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4731319" y="4676003"/>
            <a:ext cx="751882" cy="0"/>
          </a:xfrm>
          <a:prstGeom prst="straightConnector1">
            <a:avLst/>
          </a:prstGeom>
          <a:ln w="50800">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16750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08000" y="419100"/>
            <a:ext cx="8128000" cy="6019800"/>
          </a:xfrm>
          <a:prstGeom prst="rect">
            <a:avLst/>
          </a:prstGeom>
        </p:spPr>
      </p:pic>
      <p:sp>
        <p:nvSpPr>
          <p:cNvPr id="5" name="Rectangle 4"/>
          <p:cNvSpPr/>
          <p:nvPr/>
        </p:nvSpPr>
        <p:spPr>
          <a:xfrm>
            <a:off x="7064492" y="6411626"/>
            <a:ext cx="1903962" cy="369332"/>
          </a:xfrm>
          <a:prstGeom prst="rect">
            <a:avLst/>
          </a:prstGeom>
        </p:spPr>
        <p:txBody>
          <a:bodyPr wrap="none">
            <a:spAutoFit/>
          </a:bodyPr>
          <a:lstStyle/>
          <a:p>
            <a:r>
              <a:rPr lang="en-US" dirty="0"/>
              <a:t>– </a:t>
            </a:r>
            <a:r>
              <a:rPr lang="en-US" u="sng" dirty="0" err="1">
                <a:solidFill>
                  <a:srgbClr val="0000FF"/>
                </a:solidFill>
              </a:rPr>
              <a:t>lsinstruments.ch</a:t>
            </a:r>
            <a:endParaRPr lang="en-US" u="sng" dirty="0">
              <a:solidFill>
                <a:srgbClr val="0000FF"/>
              </a:solidFill>
            </a:endParaRPr>
          </a:p>
        </p:txBody>
      </p:sp>
      <p:graphicFrame>
        <p:nvGraphicFramePr>
          <p:cNvPr id="6" name="Object 4"/>
          <p:cNvGraphicFramePr>
            <a:graphicFrameLocks noChangeAspect="1"/>
          </p:cNvGraphicFramePr>
          <p:nvPr>
            <p:extLst>
              <p:ext uri="{D42A27DB-BD31-4B8C-83A1-F6EECF244321}">
                <p14:modId xmlns:p14="http://schemas.microsoft.com/office/powerpoint/2010/main" val="988727279"/>
              </p:ext>
            </p:extLst>
          </p:nvPr>
        </p:nvGraphicFramePr>
        <p:xfrm>
          <a:off x="4006011" y="6274038"/>
          <a:ext cx="1454150" cy="687388"/>
        </p:xfrm>
        <a:graphic>
          <a:graphicData uri="http://schemas.openxmlformats.org/presentationml/2006/ole">
            <mc:AlternateContent xmlns:mc="http://schemas.openxmlformats.org/markup-compatibility/2006">
              <mc:Choice xmlns:v="urn:schemas-microsoft-com:vml" Requires="v">
                <p:oleObj spid="_x0000_s29705" name="Equation" r:id="rId4" imgW="482600" imgH="228600" progId="Equation.3">
                  <p:embed/>
                </p:oleObj>
              </mc:Choice>
              <mc:Fallback>
                <p:oleObj name="Equation" r:id="rId4" imgW="482600" imgH="228600" progId="Equation.3">
                  <p:embed/>
                  <p:pic>
                    <p:nvPicPr>
                      <p:cNvPr id="0" name=""/>
                      <p:cNvPicPr>
                        <a:picLocks noChangeAspect="1" noChangeArrowheads="1"/>
                      </p:cNvPicPr>
                      <p:nvPr/>
                    </p:nvPicPr>
                    <p:blipFill>
                      <a:blip r:embed="rId5"/>
                      <a:srcRect/>
                      <a:stretch>
                        <a:fillRect/>
                      </a:stretch>
                    </p:blipFill>
                    <p:spPr bwMode="auto">
                      <a:xfrm>
                        <a:off x="4006011" y="6274038"/>
                        <a:ext cx="1454150" cy="687388"/>
                      </a:xfrm>
                      <a:prstGeom prst="rect">
                        <a:avLst/>
                      </a:prstGeom>
                      <a:noFill/>
                      <a:extLst/>
                    </p:spPr>
                  </p:pic>
                </p:oleObj>
              </mc:Fallback>
            </mc:AlternateContent>
          </a:graphicData>
        </a:graphic>
      </p:graphicFrame>
      <p:graphicFrame>
        <p:nvGraphicFramePr>
          <p:cNvPr id="7" name="Object 4"/>
          <p:cNvGraphicFramePr>
            <a:graphicFrameLocks noChangeAspect="1"/>
          </p:cNvGraphicFramePr>
          <p:nvPr>
            <p:extLst>
              <p:ext uri="{D42A27DB-BD31-4B8C-83A1-F6EECF244321}">
                <p14:modId xmlns:p14="http://schemas.microsoft.com/office/powerpoint/2010/main" val="3711373619"/>
              </p:ext>
            </p:extLst>
          </p:nvPr>
        </p:nvGraphicFramePr>
        <p:xfrm>
          <a:off x="-25323" y="1789914"/>
          <a:ext cx="1263650" cy="534987"/>
        </p:xfrm>
        <a:graphic>
          <a:graphicData uri="http://schemas.openxmlformats.org/presentationml/2006/ole">
            <mc:AlternateContent xmlns:mc="http://schemas.openxmlformats.org/markup-compatibility/2006">
              <mc:Choice xmlns:v="urn:schemas-microsoft-com:vml" Requires="v">
                <p:oleObj spid="_x0000_s29706" name="Equation" r:id="rId6" imgW="419100" imgH="177800" progId="Equation.3">
                  <p:embed/>
                </p:oleObj>
              </mc:Choice>
              <mc:Fallback>
                <p:oleObj name="Equation" r:id="rId6" imgW="419100" imgH="177800" progId="Equation.3">
                  <p:embed/>
                  <p:pic>
                    <p:nvPicPr>
                      <p:cNvPr id="0" name=""/>
                      <p:cNvPicPr>
                        <a:picLocks noChangeAspect="1" noChangeArrowheads="1"/>
                      </p:cNvPicPr>
                      <p:nvPr/>
                    </p:nvPicPr>
                    <p:blipFill>
                      <a:blip r:embed="rId7"/>
                      <a:srcRect/>
                      <a:stretch>
                        <a:fillRect/>
                      </a:stretch>
                    </p:blipFill>
                    <p:spPr bwMode="auto">
                      <a:xfrm>
                        <a:off x="-25323" y="1789914"/>
                        <a:ext cx="1263650" cy="534987"/>
                      </a:xfrm>
                      <a:prstGeom prst="rect">
                        <a:avLst/>
                      </a:prstGeom>
                      <a:noFill/>
                      <a:extLst/>
                    </p:spPr>
                  </p:pic>
                </p:oleObj>
              </mc:Fallback>
            </mc:AlternateContent>
          </a:graphicData>
        </a:graphic>
      </p:graphicFrame>
    </p:spTree>
    <p:extLst>
      <p:ext uri="{BB962C8B-B14F-4D97-AF65-F5344CB8AC3E}">
        <p14:creationId xmlns:p14="http://schemas.microsoft.com/office/powerpoint/2010/main" val="1543378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Shot 2017-02-27 at 3.29.50 PM.png"/>
          <p:cNvPicPr>
            <a:picLocks noChangeAspect="1"/>
          </p:cNvPicPr>
          <p:nvPr/>
        </p:nvPicPr>
        <p:blipFill rotWithShape="1">
          <a:blip r:embed="rId3">
            <a:extLst>
              <a:ext uri="{28A0092B-C50C-407E-A947-70E740481C1C}">
                <a14:useLocalDpi xmlns:a14="http://schemas.microsoft.com/office/drawing/2010/main" val="0"/>
              </a:ext>
            </a:extLst>
          </a:blip>
          <a:srcRect r="32043"/>
          <a:stretch/>
        </p:blipFill>
        <p:spPr>
          <a:xfrm>
            <a:off x="4691862" y="2708032"/>
            <a:ext cx="4392937" cy="1308100"/>
          </a:xfrm>
          <a:prstGeom prst="rect">
            <a:avLst/>
          </a:prstGeom>
        </p:spPr>
      </p:pic>
      <p:sp>
        <p:nvSpPr>
          <p:cNvPr id="2" name="Title 1"/>
          <p:cNvSpPr>
            <a:spLocks noGrp="1"/>
          </p:cNvSpPr>
          <p:nvPr>
            <p:ph type="title"/>
          </p:nvPr>
        </p:nvSpPr>
        <p:spPr/>
        <p:txBody>
          <a:bodyPr/>
          <a:lstStyle/>
          <a:p>
            <a:r>
              <a:rPr lang="en-US" dirty="0" err="1" smtClean="0"/>
              <a:t>Zimm</a:t>
            </a:r>
            <a:r>
              <a:rPr lang="en-US" dirty="0" smtClean="0"/>
              <a:t> Plot</a:t>
            </a:r>
            <a:endParaRPr lang="en-US" dirty="0"/>
          </a:p>
        </p:txBody>
      </p:sp>
      <p:sp>
        <p:nvSpPr>
          <p:cNvPr id="3" name="Content Placeholder 2"/>
          <p:cNvSpPr>
            <a:spLocks noGrp="1"/>
          </p:cNvSpPr>
          <p:nvPr>
            <p:ph idx="1"/>
          </p:nvPr>
        </p:nvSpPr>
        <p:spPr/>
        <p:txBody>
          <a:bodyPr/>
          <a:lstStyle/>
          <a:p>
            <a:r>
              <a:rPr lang="en-US" dirty="0" smtClean="0"/>
              <a:t>Extrapolations:</a:t>
            </a:r>
            <a:endParaRPr lang="en-US" dirty="0"/>
          </a:p>
        </p:txBody>
      </p:sp>
      <p:pic>
        <p:nvPicPr>
          <p:cNvPr id="4" name="Picture 3" descr="Screen Shot 2017-02-27 at 3.29.50 PM.png"/>
          <p:cNvPicPr>
            <a:picLocks noChangeAspect="1"/>
          </p:cNvPicPr>
          <p:nvPr/>
        </p:nvPicPr>
        <p:blipFill rotWithShape="1">
          <a:blip r:embed="rId3">
            <a:extLst>
              <a:ext uri="{28A0092B-C50C-407E-A947-70E740481C1C}">
                <a14:useLocalDpi xmlns:a14="http://schemas.microsoft.com/office/drawing/2010/main" val="0"/>
              </a:ext>
            </a:extLst>
          </a:blip>
          <a:srcRect r="32043"/>
          <a:stretch/>
        </p:blipFill>
        <p:spPr>
          <a:xfrm>
            <a:off x="4635318" y="1375480"/>
            <a:ext cx="4392937" cy="1308100"/>
          </a:xfrm>
          <a:prstGeom prst="rect">
            <a:avLst/>
          </a:prstGeom>
        </p:spPr>
      </p:pic>
      <p:sp>
        <p:nvSpPr>
          <p:cNvPr id="5" name="TextBox 4"/>
          <p:cNvSpPr txBox="1"/>
          <p:nvPr/>
        </p:nvSpPr>
        <p:spPr>
          <a:xfrm>
            <a:off x="5188873" y="1458480"/>
            <a:ext cx="333077" cy="584776"/>
          </a:xfrm>
          <a:prstGeom prst="rect">
            <a:avLst/>
          </a:prstGeom>
          <a:solidFill>
            <a:schemeClr val="bg1"/>
          </a:solidFill>
        </p:spPr>
        <p:txBody>
          <a:bodyPr wrap="square" rtlCol="0">
            <a:spAutoFit/>
          </a:bodyPr>
          <a:lstStyle/>
          <a:p>
            <a:r>
              <a:rPr lang="en-US" sz="3200" i="1" dirty="0" smtClean="0"/>
              <a:t>c</a:t>
            </a:r>
            <a:endParaRPr lang="en-US" sz="3200" i="1" dirty="0"/>
          </a:p>
        </p:txBody>
      </p:sp>
      <p:sp>
        <p:nvSpPr>
          <p:cNvPr id="7" name="Rectangle 6"/>
          <p:cNvSpPr/>
          <p:nvPr/>
        </p:nvSpPr>
        <p:spPr>
          <a:xfrm>
            <a:off x="6831787" y="2708033"/>
            <a:ext cx="2253012" cy="1308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8" name="Object 4"/>
          <p:cNvGraphicFramePr>
            <a:graphicFrameLocks noChangeAspect="1"/>
          </p:cNvGraphicFramePr>
          <p:nvPr>
            <p:extLst>
              <p:ext uri="{D42A27DB-BD31-4B8C-83A1-F6EECF244321}">
                <p14:modId xmlns:p14="http://schemas.microsoft.com/office/powerpoint/2010/main" val="1634600343"/>
              </p:ext>
            </p:extLst>
          </p:nvPr>
        </p:nvGraphicFramePr>
        <p:xfrm>
          <a:off x="6810970" y="2955513"/>
          <a:ext cx="1874837" cy="649288"/>
        </p:xfrm>
        <a:graphic>
          <a:graphicData uri="http://schemas.openxmlformats.org/presentationml/2006/ole">
            <mc:AlternateContent xmlns:mc="http://schemas.openxmlformats.org/markup-compatibility/2006">
              <mc:Choice xmlns:v="urn:schemas-microsoft-com:vml" Requires="v">
                <p:oleObj spid="_x0000_s28686" name="Equation" r:id="rId4" imgW="622300" imgH="215900" progId="Equation.3">
                  <p:embed/>
                </p:oleObj>
              </mc:Choice>
              <mc:Fallback>
                <p:oleObj name="Equation" r:id="rId4" imgW="622300" imgH="215900" progId="Equation.3">
                  <p:embed/>
                  <p:pic>
                    <p:nvPicPr>
                      <p:cNvPr id="0" name=""/>
                      <p:cNvPicPr>
                        <a:picLocks noChangeAspect="1" noChangeArrowheads="1"/>
                      </p:cNvPicPr>
                      <p:nvPr/>
                    </p:nvPicPr>
                    <p:blipFill>
                      <a:blip r:embed="rId5"/>
                      <a:srcRect/>
                      <a:stretch>
                        <a:fillRect/>
                      </a:stretch>
                    </p:blipFill>
                    <p:spPr bwMode="auto">
                      <a:xfrm>
                        <a:off x="6810970" y="2955513"/>
                        <a:ext cx="1874837" cy="649288"/>
                      </a:xfrm>
                      <a:prstGeom prst="rect">
                        <a:avLst/>
                      </a:prstGeom>
                      <a:noFill/>
                      <a:extLst/>
                    </p:spPr>
                  </p:pic>
                </p:oleObj>
              </mc:Fallback>
            </mc:AlternateContent>
          </a:graphicData>
        </a:graphic>
      </p:graphicFrame>
      <p:sp>
        <p:nvSpPr>
          <p:cNvPr id="10" name="TextBox 9"/>
          <p:cNvSpPr txBox="1"/>
          <p:nvPr/>
        </p:nvSpPr>
        <p:spPr>
          <a:xfrm>
            <a:off x="5255161" y="2794129"/>
            <a:ext cx="333077" cy="584776"/>
          </a:xfrm>
          <a:prstGeom prst="rect">
            <a:avLst/>
          </a:prstGeom>
          <a:solidFill>
            <a:schemeClr val="bg1"/>
          </a:solidFill>
        </p:spPr>
        <p:txBody>
          <a:bodyPr wrap="square" rtlCol="0">
            <a:spAutoFit/>
          </a:bodyPr>
          <a:lstStyle/>
          <a:p>
            <a:r>
              <a:rPr lang="en-US" sz="3200" i="1" dirty="0" smtClean="0"/>
              <a:t>c</a:t>
            </a:r>
            <a:endParaRPr lang="en-US" sz="3200" i="1" dirty="0"/>
          </a:p>
        </p:txBody>
      </p:sp>
      <p:sp>
        <p:nvSpPr>
          <p:cNvPr id="11" name="Rectangle 10"/>
          <p:cNvSpPr/>
          <p:nvPr/>
        </p:nvSpPr>
        <p:spPr>
          <a:xfrm>
            <a:off x="3634225" y="3194239"/>
            <a:ext cx="1004702" cy="523220"/>
          </a:xfrm>
          <a:prstGeom prst="rect">
            <a:avLst/>
          </a:prstGeom>
        </p:spPr>
        <p:txBody>
          <a:bodyPr wrap="none">
            <a:spAutoFit/>
          </a:bodyPr>
          <a:lstStyle/>
          <a:p>
            <a:r>
              <a:rPr lang="en-US" sz="2800" b="1" i="1" dirty="0">
                <a:solidFill>
                  <a:srgbClr val="008000"/>
                </a:solidFill>
              </a:rPr>
              <a:t>q</a:t>
            </a:r>
            <a:r>
              <a:rPr lang="en-US" sz="2800" b="1" dirty="0">
                <a:solidFill>
                  <a:srgbClr val="008000"/>
                </a:solidFill>
                <a:sym typeface="Wingdings"/>
              </a:rPr>
              <a:t> </a:t>
            </a:r>
            <a:r>
              <a:rPr lang="en-US" sz="2800" b="1" dirty="0" smtClean="0">
                <a:solidFill>
                  <a:srgbClr val="008000"/>
                </a:solidFill>
                <a:sym typeface="Wingdings"/>
              </a:rPr>
              <a:t>0</a:t>
            </a:r>
            <a:endParaRPr lang="en-US" sz="2800" b="1" dirty="0">
              <a:solidFill>
                <a:srgbClr val="008000"/>
              </a:solidFill>
            </a:endParaRPr>
          </a:p>
        </p:txBody>
      </p:sp>
      <p:sp>
        <p:nvSpPr>
          <p:cNvPr id="12" name="Rectangle 11"/>
          <p:cNvSpPr/>
          <p:nvPr/>
        </p:nvSpPr>
        <p:spPr>
          <a:xfrm>
            <a:off x="3591169" y="1837066"/>
            <a:ext cx="969461" cy="523220"/>
          </a:xfrm>
          <a:prstGeom prst="rect">
            <a:avLst/>
          </a:prstGeom>
        </p:spPr>
        <p:txBody>
          <a:bodyPr wrap="none">
            <a:spAutoFit/>
          </a:bodyPr>
          <a:lstStyle/>
          <a:p>
            <a:r>
              <a:rPr lang="en-US" sz="2800" b="1" i="1" dirty="0" smtClean="0">
                <a:solidFill>
                  <a:srgbClr val="3366FF"/>
                </a:solidFill>
                <a:sym typeface="Wingdings"/>
              </a:rPr>
              <a:t>c</a:t>
            </a:r>
            <a:r>
              <a:rPr lang="en-US" sz="2800" b="1" dirty="0">
                <a:solidFill>
                  <a:srgbClr val="3366FF"/>
                </a:solidFill>
                <a:sym typeface="Wingdings"/>
              </a:rPr>
              <a:t> 0</a:t>
            </a:r>
            <a:r>
              <a:rPr lang="en-US" sz="2800" b="1" dirty="0">
                <a:solidFill>
                  <a:srgbClr val="3366FF"/>
                </a:solidFill>
              </a:rPr>
              <a:t> </a:t>
            </a:r>
            <a:endParaRPr lang="en-US" sz="2800" b="1" dirty="0">
              <a:solidFill>
                <a:srgbClr val="3366FF"/>
              </a:solidFill>
            </a:endParaRPr>
          </a:p>
        </p:txBody>
      </p:sp>
      <p:cxnSp>
        <p:nvCxnSpPr>
          <p:cNvPr id="14" name="Straight Connector 13"/>
          <p:cNvCxnSpPr/>
          <p:nvPr/>
        </p:nvCxnSpPr>
        <p:spPr>
          <a:xfrm>
            <a:off x="1593070" y="3325370"/>
            <a:ext cx="0" cy="260707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1593070" y="5932447"/>
            <a:ext cx="335336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593070" y="4606077"/>
            <a:ext cx="2820162" cy="854581"/>
          </a:xfrm>
          <a:prstGeom prst="line">
            <a:avLst/>
          </a:prstGeom>
          <a:ln w="63500">
            <a:solidFill>
              <a:srgbClr val="3366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1593070" y="3325370"/>
            <a:ext cx="1006064" cy="2135288"/>
          </a:xfrm>
          <a:prstGeom prst="line">
            <a:avLst/>
          </a:prstGeom>
          <a:ln w="63500">
            <a:solidFill>
              <a:srgbClr val="008000"/>
            </a:solidFill>
          </a:ln>
          <a:effectLst/>
        </p:spPr>
        <p:style>
          <a:lnRef idx="2">
            <a:schemeClr val="accent1"/>
          </a:lnRef>
          <a:fillRef idx="0">
            <a:schemeClr val="accent1"/>
          </a:fillRef>
          <a:effectRef idx="1">
            <a:schemeClr val="accent1"/>
          </a:effectRef>
          <a:fontRef idx="minor">
            <a:schemeClr val="tx1"/>
          </a:fontRef>
        </p:style>
      </p:cxnSp>
      <p:graphicFrame>
        <p:nvGraphicFramePr>
          <p:cNvPr id="21" name="Object 4"/>
          <p:cNvGraphicFramePr>
            <a:graphicFrameLocks noChangeAspect="1"/>
          </p:cNvGraphicFramePr>
          <p:nvPr>
            <p:extLst>
              <p:ext uri="{D42A27DB-BD31-4B8C-83A1-F6EECF244321}">
                <p14:modId xmlns:p14="http://schemas.microsoft.com/office/powerpoint/2010/main" val="2812355517"/>
              </p:ext>
            </p:extLst>
          </p:nvPr>
        </p:nvGraphicFramePr>
        <p:xfrm>
          <a:off x="2578241" y="5932447"/>
          <a:ext cx="1454150" cy="687388"/>
        </p:xfrm>
        <a:graphic>
          <a:graphicData uri="http://schemas.openxmlformats.org/presentationml/2006/ole">
            <mc:AlternateContent xmlns:mc="http://schemas.openxmlformats.org/markup-compatibility/2006">
              <mc:Choice xmlns:v="urn:schemas-microsoft-com:vml" Requires="v">
                <p:oleObj spid="_x0000_s28687" name="Equation" r:id="rId6" imgW="482600" imgH="228600" progId="Equation.3">
                  <p:embed/>
                </p:oleObj>
              </mc:Choice>
              <mc:Fallback>
                <p:oleObj name="Equation" r:id="rId6" imgW="482600" imgH="228600" progId="Equation.3">
                  <p:embed/>
                  <p:pic>
                    <p:nvPicPr>
                      <p:cNvPr id="0" name=""/>
                      <p:cNvPicPr>
                        <a:picLocks noChangeAspect="1" noChangeArrowheads="1"/>
                      </p:cNvPicPr>
                      <p:nvPr/>
                    </p:nvPicPr>
                    <p:blipFill>
                      <a:blip r:embed="rId7"/>
                      <a:srcRect/>
                      <a:stretch>
                        <a:fillRect/>
                      </a:stretch>
                    </p:blipFill>
                    <p:spPr bwMode="auto">
                      <a:xfrm>
                        <a:off x="2578241" y="5932447"/>
                        <a:ext cx="1454150" cy="687388"/>
                      </a:xfrm>
                      <a:prstGeom prst="rect">
                        <a:avLst/>
                      </a:prstGeom>
                      <a:noFill/>
                      <a:extLst/>
                    </p:spPr>
                  </p:pic>
                </p:oleObj>
              </mc:Fallback>
            </mc:AlternateContent>
          </a:graphicData>
        </a:graphic>
      </p:graphicFrame>
      <p:graphicFrame>
        <p:nvGraphicFramePr>
          <p:cNvPr id="22" name="Object 4"/>
          <p:cNvGraphicFramePr>
            <a:graphicFrameLocks noChangeAspect="1"/>
          </p:cNvGraphicFramePr>
          <p:nvPr>
            <p:extLst>
              <p:ext uri="{D42A27DB-BD31-4B8C-83A1-F6EECF244321}">
                <p14:modId xmlns:p14="http://schemas.microsoft.com/office/powerpoint/2010/main" val="3928237473"/>
              </p:ext>
            </p:extLst>
          </p:nvPr>
        </p:nvGraphicFramePr>
        <p:xfrm>
          <a:off x="193752" y="3760507"/>
          <a:ext cx="1263650" cy="534987"/>
        </p:xfrm>
        <a:graphic>
          <a:graphicData uri="http://schemas.openxmlformats.org/presentationml/2006/ole">
            <mc:AlternateContent xmlns:mc="http://schemas.openxmlformats.org/markup-compatibility/2006">
              <mc:Choice xmlns:v="urn:schemas-microsoft-com:vml" Requires="v">
                <p:oleObj spid="_x0000_s28688" name="Equation" r:id="rId8" imgW="419100" imgH="177800" progId="Equation.3">
                  <p:embed/>
                </p:oleObj>
              </mc:Choice>
              <mc:Fallback>
                <p:oleObj name="Equation" r:id="rId8" imgW="419100" imgH="177800" progId="Equation.3">
                  <p:embed/>
                  <p:pic>
                    <p:nvPicPr>
                      <p:cNvPr id="0" name=""/>
                      <p:cNvPicPr>
                        <a:picLocks noChangeAspect="1" noChangeArrowheads="1"/>
                      </p:cNvPicPr>
                      <p:nvPr/>
                    </p:nvPicPr>
                    <p:blipFill>
                      <a:blip r:embed="rId9"/>
                      <a:srcRect/>
                      <a:stretch>
                        <a:fillRect/>
                      </a:stretch>
                    </p:blipFill>
                    <p:spPr bwMode="auto">
                      <a:xfrm>
                        <a:off x="193752" y="3760507"/>
                        <a:ext cx="1263650" cy="534987"/>
                      </a:xfrm>
                      <a:prstGeom prst="rect">
                        <a:avLst/>
                      </a:prstGeom>
                      <a:noFill/>
                      <a:extLst/>
                    </p:spPr>
                  </p:pic>
                </p:oleObj>
              </mc:Fallback>
            </mc:AlternateContent>
          </a:graphicData>
        </a:graphic>
      </p:graphicFrame>
      <p:sp>
        <p:nvSpPr>
          <p:cNvPr id="23" name="TextBox 22"/>
          <p:cNvSpPr txBox="1"/>
          <p:nvPr/>
        </p:nvSpPr>
        <p:spPr>
          <a:xfrm>
            <a:off x="5588239" y="4606077"/>
            <a:ext cx="3440016" cy="1384995"/>
          </a:xfrm>
          <a:prstGeom prst="rect">
            <a:avLst/>
          </a:prstGeom>
          <a:noFill/>
        </p:spPr>
        <p:txBody>
          <a:bodyPr wrap="square" rtlCol="0">
            <a:spAutoFit/>
          </a:bodyPr>
          <a:lstStyle/>
          <a:p>
            <a:r>
              <a:rPr lang="en-US" sz="2800" dirty="0" smtClean="0"/>
              <a:t>Intercept = 1/M</a:t>
            </a:r>
          </a:p>
          <a:p>
            <a:r>
              <a:rPr lang="en-US" sz="2800" dirty="0" smtClean="0"/>
              <a:t>M = weight-averaged molecular weight</a:t>
            </a:r>
            <a:endParaRPr lang="en-US" sz="2800" dirty="0"/>
          </a:p>
        </p:txBody>
      </p:sp>
      <p:cxnSp>
        <p:nvCxnSpPr>
          <p:cNvPr id="24" name="Straight Connector 23"/>
          <p:cNvCxnSpPr/>
          <p:nvPr/>
        </p:nvCxnSpPr>
        <p:spPr>
          <a:xfrm>
            <a:off x="2459121" y="3712101"/>
            <a:ext cx="11480" cy="659498"/>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131267" y="4350075"/>
            <a:ext cx="335559"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3343470" y="4725967"/>
            <a:ext cx="11480" cy="659498"/>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3551908" y="4935361"/>
            <a:ext cx="253263"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02644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7-02-27 at 3.13.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991542"/>
            <a:ext cx="4267200" cy="1409700"/>
          </a:xfrm>
          <a:prstGeom prst="rect">
            <a:avLst/>
          </a:prstGeom>
        </p:spPr>
      </p:pic>
      <p:pic>
        <p:nvPicPr>
          <p:cNvPr id="4" name="Picture 3" descr="Screen Shot 2017-02-27 at 3.14.0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4829" y="4744108"/>
            <a:ext cx="6299200" cy="1104900"/>
          </a:xfrm>
          <a:prstGeom prst="rect">
            <a:avLst/>
          </a:prstGeom>
        </p:spPr>
      </p:pic>
      <p:sp>
        <p:nvSpPr>
          <p:cNvPr id="2" name="Title 1"/>
          <p:cNvSpPr>
            <a:spLocks noGrp="1"/>
          </p:cNvSpPr>
          <p:nvPr>
            <p:ph type="title"/>
          </p:nvPr>
        </p:nvSpPr>
        <p:spPr/>
        <p:txBody>
          <a:bodyPr/>
          <a:lstStyle/>
          <a:p>
            <a:r>
              <a:rPr lang="en-US" dirty="0" smtClean="0"/>
              <a:t>Note: Form Factor </a:t>
            </a:r>
            <a:r>
              <a:rPr lang="en-US" i="1" dirty="0" smtClean="0"/>
              <a:t>P</a:t>
            </a:r>
            <a:endParaRPr lang="en-US" i="1"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smtClean="0"/>
              <a:t>Geometrical Consideration: integral over the particle/molecule volume considering position of each point within the particle/molecule</a:t>
            </a:r>
            <a:endParaRPr lang="en-US" dirty="0"/>
          </a:p>
          <a:p>
            <a:endParaRPr lang="en-US" dirty="0" smtClean="0"/>
          </a:p>
          <a:p>
            <a:endParaRPr lang="en-US" dirty="0"/>
          </a:p>
          <a:p>
            <a:r>
              <a:rPr lang="en-US" dirty="0" smtClean="0"/>
              <a:t>Also equal to </a:t>
            </a:r>
          </a:p>
          <a:p>
            <a:endParaRPr lang="en-US" dirty="0" smtClean="0"/>
          </a:p>
          <a:p>
            <a:endParaRPr lang="en-US" dirty="0"/>
          </a:p>
          <a:p>
            <a:r>
              <a:rPr lang="en-US" dirty="0" smtClean="0"/>
              <a:t>Which is convenient when </a:t>
            </a:r>
            <a:r>
              <a:rPr lang="en-US" i="1" dirty="0" smtClean="0"/>
              <a:t>q</a:t>
            </a:r>
            <a:r>
              <a:rPr lang="en-US" dirty="0" smtClean="0"/>
              <a:t> and </a:t>
            </a:r>
            <a:r>
              <a:rPr lang="en-US" i="1" dirty="0" smtClean="0"/>
              <a:t>R</a:t>
            </a:r>
            <a:r>
              <a:rPr lang="en-US" dirty="0" smtClean="0"/>
              <a:t> are known (typically use R from measurement at 90 degrees)</a:t>
            </a:r>
            <a:endParaRPr lang="en-US" dirty="0"/>
          </a:p>
        </p:txBody>
      </p:sp>
    </p:spTree>
    <p:extLst>
      <p:ext uri="{BB962C8B-B14F-4D97-AF65-F5344CB8AC3E}">
        <p14:creationId xmlns:p14="http://schemas.microsoft.com/office/powerpoint/2010/main" val="21983221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Factor </a:t>
            </a:r>
            <a:r>
              <a:rPr lang="en-US" i="1" dirty="0" smtClean="0"/>
              <a:t>P </a:t>
            </a:r>
            <a:r>
              <a:rPr lang="en-US" dirty="0" smtClean="0"/>
              <a:t>for a Sphere</a:t>
            </a:r>
            <a:endParaRPr lang="en-US" dirty="0"/>
          </a:p>
        </p:txBody>
      </p:sp>
      <p:pic>
        <p:nvPicPr>
          <p:cNvPr id="6" name="Picture 5" descr="Screen Shot 2017-02-27 at 3.16.0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395" y="1225415"/>
            <a:ext cx="7175985" cy="5363301"/>
          </a:xfrm>
          <a:prstGeom prst="rect">
            <a:avLst/>
          </a:prstGeom>
        </p:spPr>
      </p:pic>
    </p:spTree>
    <p:extLst>
      <p:ext uri="{BB962C8B-B14F-4D97-AF65-F5344CB8AC3E}">
        <p14:creationId xmlns:p14="http://schemas.microsoft.com/office/powerpoint/2010/main" val="38011098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Factor </a:t>
            </a:r>
            <a:r>
              <a:rPr lang="en-US" i="1" dirty="0" smtClean="0"/>
              <a:t>P</a:t>
            </a:r>
            <a:endParaRPr lang="en-US" dirty="0"/>
          </a:p>
        </p:txBody>
      </p:sp>
      <p:sp>
        <p:nvSpPr>
          <p:cNvPr id="4" name="Content Placeholder 2"/>
          <p:cNvSpPr>
            <a:spLocks noGrp="1"/>
          </p:cNvSpPr>
          <p:nvPr>
            <p:ph idx="1"/>
          </p:nvPr>
        </p:nvSpPr>
        <p:spPr/>
        <p:txBody>
          <a:bodyPr/>
          <a:lstStyle/>
          <a:p>
            <a:r>
              <a:rPr lang="en-US" dirty="0" err="1" smtClean="0"/>
              <a:t>Guinier</a:t>
            </a:r>
            <a:r>
              <a:rPr lang="en-US" dirty="0" smtClean="0"/>
              <a:t> Approximation:</a:t>
            </a:r>
          </a:p>
          <a:p>
            <a:endParaRPr lang="en-US" dirty="0"/>
          </a:p>
          <a:p>
            <a:endParaRPr lang="en-US" dirty="0" smtClean="0"/>
          </a:p>
          <a:p>
            <a:r>
              <a:rPr lang="en-US" dirty="0" smtClean="0"/>
              <a:t>Initial slope gives </a:t>
            </a:r>
          </a:p>
          <a:p>
            <a:pPr marL="0" indent="0">
              <a:buNone/>
            </a:pPr>
            <a:r>
              <a:rPr lang="en-US" dirty="0" smtClean="0"/>
              <a:t>radius of gyration</a:t>
            </a:r>
          </a:p>
          <a:p>
            <a:r>
              <a:rPr lang="en-US" b="1" dirty="0" smtClean="0">
                <a:solidFill>
                  <a:srgbClr val="0000FF"/>
                </a:solidFill>
              </a:rPr>
              <a:t>Don’t need to </a:t>
            </a:r>
          </a:p>
          <a:p>
            <a:pPr marL="0" indent="0">
              <a:buNone/>
            </a:pPr>
            <a:r>
              <a:rPr lang="en-US" b="1" dirty="0">
                <a:solidFill>
                  <a:srgbClr val="0000FF"/>
                </a:solidFill>
              </a:rPr>
              <a:t>s</a:t>
            </a:r>
            <a:r>
              <a:rPr lang="en-US" b="1" dirty="0" smtClean="0">
                <a:solidFill>
                  <a:srgbClr val="0000FF"/>
                </a:solidFill>
              </a:rPr>
              <a:t>pecify </a:t>
            </a:r>
            <a:r>
              <a:rPr lang="en-US" b="1" i="1" dirty="0" smtClean="0">
                <a:solidFill>
                  <a:srgbClr val="0000FF"/>
                </a:solidFill>
              </a:rPr>
              <a:t>c</a:t>
            </a:r>
            <a:r>
              <a:rPr lang="en-US" b="1" dirty="0" smtClean="0">
                <a:solidFill>
                  <a:srgbClr val="0000FF"/>
                </a:solidFill>
              </a:rPr>
              <a:t> or </a:t>
            </a:r>
            <a:r>
              <a:rPr lang="en-US" b="1" dirty="0" err="1" smtClean="0">
                <a:solidFill>
                  <a:srgbClr val="0000FF"/>
                </a:solidFill>
              </a:rPr>
              <a:t>d</a:t>
            </a:r>
            <a:r>
              <a:rPr lang="en-US" b="1" i="1" dirty="0" err="1" smtClean="0">
                <a:solidFill>
                  <a:srgbClr val="0000FF"/>
                </a:solidFill>
              </a:rPr>
              <a:t>n</a:t>
            </a:r>
            <a:r>
              <a:rPr lang="en-US" b="1" dirty="0" smtClean="0">
                <a:solidFill>
                  <a:srgbClr val="0000FF"/>
                </a:solidFill>
              </a:rPr>
              <a:t>/d</a:t>
            </a:r>
            <a:r>
              <a:rPr lang="en-US" b="1" i="1" dirty="0" smtClean="0">
                <a:solidFill>
                  <a:srgbClr val="0000FF"/>
                </a:solidFill>
              </a:rPr>
              <a:t>c</a:t>
            </a:r>
            <a:r>
              <a:rPr lang="en-US" b="1" dirty="0" smtClean="0">
                <a:solidFill>
                  <a:srgbClr val="0000FF"/>
                </a:solidFill>
              </a:rPr>
              <a:t>!</a:t>
            </a:r>
            <a:endParaRPr lang="en-US" b="1" dirty="0">
              <a:solidFill>
                <a:srgbClr val="0000FF"/>
              </a:solidFill>
            </a:endParaRPr>
          </a:p>
        </p:txBody>
      </p:sp>
      <p:pic>
        <p:nvPicPr>
          <p:cNvPr id="5" name="Picture 4" descr="Screen Shot 2017-02-27 at 3.17.5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6238" y="2392363"/>
            <a:ext cx="5392555" cy="4110042"/>
          </a:xfrm>
          <a:prstGeom prst="rect">
            <a:avLst/>
          </a:prstGeom>
        </p:spPr>
      </p:pic>
      <p:pic>
        <p:nvPicPr>
          <p:cNvPr id="8" name="Picture 7" descr="Screen Shot 2017-02-27 at 3.17.2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777" y="2392363"/>
            <a:ext cx="2514600" cy="749300"/>
          </a:xfrm>
          <a:prstGeom prst="rect">
            <a:avLst/>
          </a:prstGeom>
        </p:spPr>
      </p:pic>
    </p:spTree>
    <p:extLst>
      <p:ext uri="{BB962C8B-B14F-4D97-AF65-F5344CB8AC3E}">
        <p14:creationId xmlns:p14="http://schemas.microsoft.com/office/powerpoint/2010/main" val="38649892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Radius of gyration &amp; shape factor</a:t>
            </a:r>
            <a:endParaRPr lang="en-US" dirty="0"/>
          </a:p>
        </p:txBody>
      </p:sp>
      <p:sp>
        <p:nvSpPr>
          <p:cNvPr id="3" name="Content Placeholder 2"/>
          <p:cNvSpPr>
            <a:spLocks noGrp="1"/>
          </p:cNvSpPr>
          <p:nvPr>
            <p:ph idx="1"/>
          </p:nvPr>
        </p:nvSpPr>
        <p:spPr/>
        <p:txBody>
          <a:bodyPr/>
          <a:lstStyle/>
          <a:p>
            <a:r>
              <a:rPr lang="en-US" dirty="0" smtClean="0"/>
              <a:t>Radius of gyration = mass distribution about the center of mass</a:t>
            </a:r>
          </a:p>
          <a:p>
            <a:r>
              <a:rPr lang="en-US" i="1" dirty="0" smtClean="0"/>
              <a:t>P</a:t>
            </a:r>
            <a:r>
              <a:rPr lang="en-US" dirty="0" smtClean="0"/>
              <a:t> = </a:t>
            </a:r>
            <a:r>
              <a:rPr lang="en-US" i="1" dirty="0" err="1" smtClean="0"/>
              <a:t>R</a:t>
            </a:r>
            <a:r>
              <a:rPr lang="en-US" i="1" baseline="-25000" dirty="0" err="1" smtClean="0"/>
              <a:t>g</a:t>
            </a:r>
            <a:r>
              <a:rPr lang="en-US" i="1" baseline="-25000" dirty="0" smtClean="0"/>
              <a:t> </a:t>
            </a:r>
            <a:r>
              <a:rPr lang="en-US" dirty="0" smtClean="0"/>
              <a:t>/ </a:t>
            </a:r>
            <a:r>
              <a:rPr lang="en-US" i="1" dirty="0" smtClean="0"/>
              <a:t>R</a:t>
            </a:r>
            <a:r>
              <a:rPr lang="en-US" i="1" baseline="-25000" dirty="0" smtClean="0"/>
              <a:t>H</a:t>
            </a:r>
          </a:p>
          <a:p>
            <a:r>
              <a:rPr lang="en-US" dirty="0" smtClean="0"/>
              <a:t>Shape factor for…</a:t>
            </a:r>
          </a:p>
          <a:p>
            <a:pPr marL="457200" lvl="1" indent="0">
              <a:buNone/>
            </a:pPr>
            <a:r>
              <a:rPr lang="en-US" dirty="0" smtClean="0"/>
              <a:t>Sphere = 0.67</a:t>
            </a:r>
          </a:p>
          <a:p>
            <a:pPr marL="457200" lvl="1" indent="0">
              <a:buNone/>
            </a:pPr>
            <a:r>
              <a:rPr lang="en-US" dirty="0" smtClean="0"/>
              <a:t>Ring = 1</a:t>
            </a:r>
            <a:endParaRPr lang="en-US" dirty="0"/>
          </a:p>
        </p:txBody>
      </p:sp>
      <p:pic>
        <p:nvPicPr>
          <p:cNvPr id="5" name="Picture 2"/>
          <p:cNvPicPr>
            <a:picLocks noChangeAspect="1" noChangeArrowheads="1"/>
          </p:cNvPicPr>
          <p:nvPr/>
        </p:nvPicPr>
        <p:blipFill rotWithShape="1">
          <a:blip r:embed="rId3" cstate="print">
            <a:lum bright="-18000" contrast="24000"/>
          </a:blip>
          <a:srcRect l="16222" r="25752" b="3241"/>
          <a:stretch/>
        </p:blipFill>
        <p:spPr bwMode="auto">
          <a:xfrm>
            <a:off x="4648243" y="2285492"/>
            <a:ext cx="4101008" cy="4423793"/>
          </a:xfrm>
          <a:prstGeom prst="rect">
            <a:avLst/>
          </a:prstGeom>
          <a:noFill/>
          <a:ln w="25400">
            <a:miter lim="800000"/>
            <a:headEnd type="none" w="sm" len="sm"/>
            <a:tailEnd type="none" w="sm" len="sm"/>
          </a:ln>
        </p:spPr>
      </p:pic>
    </p:spTree>
    <p:extLst>
      <p:ext uri="{BB962C8B-B14F-4D97-AF65-F5344CB8AC3E}">
        <p14:creationId xmlns:p14="http://schemas.microsoft.com/office/powerpoint/2010/main" val="1119769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noAutofit/>
          </a:bodyPr>
          <a:lstStyle/>
          <a:p>
            <a:r>
              <a:rPr lang="en-US" i="0" dirty="0" smtClean="0"/>
              <a:t>What can light scattering measure?</a:t>
            </a:r>
            <a:endParaRPr lang="en-US" i="0" dirty="0" smtClean="0">
              <a:solidFill>
                <a:schemeClr val="tx1"/>
              </a:solidFill>
            </a:endParaRPr>
          </a:p>
        </p:txBody>
      </p:sp>
      <p:sp>
        <p:nvSpPr>
          <p:cNvPr id="28675" name="Rectangle 3"/>
          <p:cNvSpPr>
            <a:spLocks noGrp="1" noChangeArrowheads="1"/>
          </p:cNvSpPr>
          <p:nvPr>
            <p:ph type="body" idx="1"/>
          </p:nvPr>
        </p:nvSpPr>
        <p:spPr bwMode="auto">
          <a:xfrm>
            <a:off x="1179552" y="1927020"/>
            <a:ext cx="6920900" cy="1775062"/>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100000"/>
              </a:lnSpc>
              <a:spcBef>
                <a:spcPct val="0"/>
              </a:spcBef>
            </a:pPr>
            <a:r>
              <a:rPr lang="en-US" b="0" dirty="0" smtClean="0">
                <a:latin typeface="+mj-lt"/>
              </a:rPr>
              <a:t>Molecular Weight, </a:t>
            </a:r>
            <a:r>
              <a:rPr lang="en-US" b="0" i="1" dirty="0" smtClean="0">
                <a:latin typeface="+mj-lt"/>
              </a:rPr>
              <a:t>M</a:t>
            </a:r>
            <a:endParaRPr lang="en-US" b="0" i="1" dirty="0" smtClean="0">
              <a:latin typeface="+mj-lt"/>
            </a:endParaRPr>
          </a:p>
          <a:p>
            <a:pPr>
              <a:lnSpc>
                <a:spcPct val="100000"/>
              </a:lnSpc>
              <a:spcBef>
                <a:spcPct val="0"/>
              </a:spcBef>
            </a:pPr>
            <a:r>
              <a:rPr lang="en-US" b="0" dirty="0" smtClean="0">
                <a:latin typeface="+mj-lt"/>
              </a:rPr>
              <a:t>Radius of gyration, </a:t>
            </a:r>
            <a:r>
              <a:rPr lang="en-US" i="1" dirty="0" err="1">
                <a:latin typeface="+mj-lt"/>
              </a:rPr>
              <a:t>R</a:t>
            </a:r>
            <a:r>
              <a:rPr lang="en-US" b="0" i="1" baseline="-25000" dirty="0" err="1" smtClean="0">
                <a:latin typeface="+mj-lt"/>
              </a:rPr>
              <a:t>g</a:t>
            </a:r>
            <a:endParaRPr lang="en-US" b="0" i="1" dirty="0" smtClean="0">
              <a:latin typeface="+mj-lt"/>
            </a:endParaRPr>
          </a:p>
          <a:p>
            <a:pPr>
              <a:lnSpc>
                <a:spcPct val="100000"/>
              </a:lnSpc>
              <a:spcBef>
                <a:spcPct val="0"/>
              </a:spcBef>
            </a:pPr>
            <a:r>
              <a:rPr lang="en-US" b="0" dirty="0" smtClean="0">
                <a:latin typeface="+mj-lt"/>
              </a:rPr>
              <a:t>Second </a:t>
            </a:r>
            <a:r>
              <a:rPr lang="en-US" b="0" dirty="0" err="1" smtClean="0">
                <a:latin typeface="+mj-lt"/>
              </a:rPr>
              <a:t>virial</a:t>
            </a:r>
            <a:r>
              <a:rPr lang="en-US" b="0" dirty="0" smtClean="0">
                <a:latin typeface="+mj-lt"/>
              </a:rPr>
              <a:t> coefficient, </a:t>
            </a:r>
            <a:r>
              <a:rPr lang="en-US" b="0" i="1" dirty="0" smtClean="0">
                <a:latin typeface="+mj-lt"/>
              </a:rPr>
              <a:t>A</a:t>
            </a:r>
            <a:r>
              <a:rPr lang="en-US" b="0" baseline="-25000" dirty="0" smtClean="0">
                <a:latin typeface="+mj-lt"/>
              </a:rPr>
              <a:t>2</a:t>
            </a:r>
            <a:endParaRPr lang="en-US" b="0" dirty="0" smtClean="0">
              <a:latin typeface="+mj-lt"/>
            </a:endParaRPr>
          </a:p>
        </p:txBody>
      </p:sp>
      <p:sp>
        <p:nvSpPr>
          <p:cNvPr id="28676" name="Text Box 5"/>
          <p:cNvSpPr txBox="1">
            <a:spLocks noChangeArrowheads="1"/>
          </p:cNvSpPr>
          <p:nvPr/>
        </p:nvSpPr>
        <p:spPr bwMode="auto">
          <a:xfrm>
            <a:off x="569952" y="1194708"/>
            <a:ext cx="8117226" cy="523220"/>
          </a:xfrm>
          <a:prstGeom prst="rect">
            <a:avLst/>
          </a:prstGeom>
          <a:noFill/>
          <a:ln w="25400">
            <a:noFill/>
            <a:miter lim="800000"/>
            <a:headEnd type="none" w="sm" len="sm"/>
            <a:tailEnd type="none" w="sm" len="sm"/>
          </a:ln>
        </p:spPr>
        <p:txBody>
          <a:bodyPr wrap="none">
            <a:spAutoFit/>
          </a:bodyPr>
          <a:lstStyle/>
          <a:p>
            <a:pPr algn="l"/>
            <a:r>
              <a:rPr lang="en-US" sz="2800" dirty="0">
                <a:latin typeface="+mj-lt"/>
              </a:rPr>
              <a:t>For a solute </a:t>
            </a:r>
            <a:r>
              <a:rPr lang="en-US" sz="2800" i="1" dirty="0">
                <a:latin typeface="+mj-lt"/>
              </a:rPr>
              <a:t>in solution</a:t>
            </a:r>
            <a:r>
              <a:rPr lang="en-US" sz="2800" dirty="0">
                <a:latin typeface="+mj-lt"/>
              </a:rPr>
              <a:t>, light scattering can determine:</a:t>
            </a:r>
          </a:p>
        </p:txBody>
      </p:sp>
      <p:sp>
        <p:nvSpPr>
          <p:cNvPr id="5" name="Rectangle 4"/>
          <p:cNvSpPr/>
          <p:nvPr/>
        </p:nvSpPr>
        <p:spPr>
          <a:xfrm>
            <a:off x="478728" y="3828304"/>
            <a:ext cx="8229600" cy="2677656"/>
          </a:xfrm>
          <a:prstGeom prst="rect">
            <a:avLst/>
          </a:prstGeom>
        </p:spPr>
        <p:txBody>
          <a:bodyPr wrap="square">
            <a:spAutoFit/>
          </a:bodyPr>
          <a:lstStyle/>
          <a:p>
            <a:r>
              <a:rPr lang="en-US" sz="2400" dirty="0"/>
              <a:t>A typical application is the determination of the weight average molecular weight </a:t>
            </a:r>
            <a:r>
              <a:rPr lang="en-US" sz="2400" i="1" dirty="0" smtClean="0"/>
              <a:t>M</a:t>
            </a:r>
            <a:r>
              <a:rPr lang="en-US" sz="2400" dirty="0" smtClean="0"/>
              <a:t> </a:t>
            </a:r>
            <a:r>
              <a:rPr lang="en-US" sz="2400" dirty="0"/>
              <a:t>of a </a:t>
            </a:r>
            <a:r>
              <a:rPr lang="en-US" sz="2400" b="1" i="1" dirty="0" smtClean="0">
                <a:solidFill>
                  <a:srgbClr val="0000FF"/>
                </a:solidFill>
              </a:rPr>
              <a:t>macromolecule</a:t>
            </a:r>
            <a:r>
              <a:rPr lang="en-US" sz="2400" dirty="0" smtClean="0"/>
              <a:t>...  the </a:t>
            </a:r>
            <a:r>
              <a:rPr lang="en-US" sz="2400" dirty="0"/>
              <a:t>radius of gyration </a:t>
            </a:r>
            <a:r>
              <a:rPr lang="en-US" sz="2400" i="1" dirty="0" err="1"/>
              <a:t>R</a:t>
            </a:r>
            <a:r>
              <a:rPr lang="en-US" sz="2400" i="1" baseline="-25000" dirty="0" err="1"/>
              <a:t>g</a:t>
            </a:r>
            <a:r>
              <a:rPr lang="en-US" sz="2400" dirty="0"/>
              <a:t> or the form and structure factor. By measuring the scattering intensity </a:t>
            </a:r>
            <a:r>
              <a:rPr lang="en-US" sz="2400" dirty="0" smtClean="0"/>
              <a:t>at </a:t>
            </a:r>
            <a:r>
              <a:rPr lang="en-US" sz="2400" dirty="0"/>
              <a:t>various concentrations, the second </a:t>
            </a:r>
            <a:r>
              <a:rPr lang="en-US" sz="2400" dirty="0" err="1"/>
              <a:t>virial</a:t>
            </a:r>
            <a:r>
              <a:rPr lang="en-US" sz="2400" dirty="0"/>
              <a:t> coefficient </a:t>
            </a:r>
            <a:r>
              <a:rPr lang="en-US" sz="2400" i="1" dirty="0"/>
              <a:t>A</a:t>
            </a:r>
            <a:r>
              <a:rPr lang="en-US" sz="2400" baseline="-25000" dirty="0"/>
              <a:t>2</a:t>
            </a:r>
            <a:r>
              <a:rPr lang="en-US" sz="2400" dirty="0"/>
              <a:t>, can be </a:t>
            </a:r>
            <a:r>
              <a:rPr lang="en-US" sz="2400" dirty="0" smtClean="0"/>
              <a:t>calculated</a:t>
            </a:r>
            <a:r>
              <a:rPr lang="en-US" sz="2400" dirty="0"/>
              <a:t>. Special analysis techniques such as </a:t>
            </a:r>
            <a:r>
              <a:rPr lang="en-US" sz="2400" dirty="0" smtClean="0"/>
              <a:t>the </a:t>
            </a:r>
            <a:r>
              <a:rPr lang="en-US" sz="2400" b="1" i="1" dirty="0" err="1" smtClean="0">
                <a:solidFill>
                  <a:srgbClr val="0000FF"/>
                </a:solidFill>
              </a:rPr>
              <a:t>Zimm</a:t>
            </a:r>
            <a:r>
              <a:rPr lang="en-US" sz="2400" b="1" i="1" dirty="0" smtClean="0">
                <a:solidFill>
                  <a:srgbClr val="0000FF"/>
                </a:solidFill>
              </a:rPr>
              <a:t> or </a:t>
            </a:r>
            <a:r>
              <a:rPr lang="en-US" sz="2400" b="1" i="1" dirty="0" err="1" smtClean="0">
                <a:solidFill>
                  <a:srgbClr val="0000FF"/>
                </a:solidFill>
              </a:rPr>
              <a:t>Guinier</a:t>
            </a:r>
            <a:r>
              <a:rPr lang="en-US" sz="2400" b="1" i="1" dirty="0" smtClean="0">
                <a:solidFill>
                  <a:srgbClr val="0000FF"/>
                </a:solidFill>
              </a:rPr>
              <a:t> Plot </a:t>
            </a:r>
            <a:r>
              <a:rPr lang="en-US" sz="2400" dirty="0" smtClean="0"/>
              <a:t>can </a:t>
            </a:r>
            <a:r>
              <a:rPr lang="en-US" sz="2400" dirty="0"/>
              <a:t>be used to obtain </a:t>
            </a:r>
            <a:r>
              <a:rPr lang="en-US" sz="2400" dirty="0" smtClean="0"/>
              <a:t>results </a:t>
            </a:r>
            <a:r>
              <a:rPr lang="en-US" sz="2400" dirty="0"/>
              <a:t>from the measured data</a:t>
            </a:r>
            <a:r>
              <a:rPr lang="en-US" sz="2400" dirty="0" smtClean="0"/>
              <a:t>. 					– </a:t>
            </a:r>
            <a:r>
              <a:rPr lang="en-US" sz="2400" u="sng" dirty="0" err="1" smtClean="0">
                <a:solidFill>
                  <a:srgbClr val="0000FF"/>
                </a:solidFill>
              </a:rPr>
              <a:t>lsinstruments.ch</a:t>
            </a:r>
            <a:endParaRPr lang="en-US" sz="2400" u="sng" dirty="0">
              <a:solidFill>
                <a:srgbClr val="0000FF"/>
              </a:solidFill>
            </a:endParaRPr>
          </a:p>
        </p:txBody>
      </p:sp>
    </p:spTree>
    <p:extLst>
      <p:ext uri="{BB962C8B-B14F-4D97-AF65-F5344CB8AC3E}">
        <p14:creationId xmlns:p14="http://schemas.microsoft.com/office/powerpoint/2010/main" val="18182091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Tasks</a:t>
            </a:r>
            <a:endParaRPr lang="en-US" dirty="0"/>
          </a:p>
        </p:txBody>
      </p:sp>
      <p:sp>
        <p:nvSpPr>
          <p:cNvPr id="3" name="Content Placeholder 2"/>
          <p:cNvSpPr>
            <a:spLocks noGrp="1"/>
          </p:cNvSpPr>
          <p:nvPr>
            <p:ph idx="1"/>
          </p:nvPr>
        </p:nvSpPr>
        <p:spPr/>
        <p:txBody>
          <a:bodyPr/>
          <a:lstStyle/>
          <a:p>
            <a:r>
              <a:rPr lang="en-US" dirty="0" smtClean="0"/>
              <a:t>SLS measurement on polymer standard</a:t>
            </a:r>
          </a:p>
          <a:p>
            <a:r>
              <a:rPr lang="en-US" dirty="0" smtClean="0"/>
              <a:t>SLS on BSA protein (?)</a:t>
            </a:r>
          </a:p>
          <a:p>
            <a:endParaRPr lang="en-US" dirty="0"/>
          </a:p>
          <a:p>
            <a:r>
              <a:rPr lang="en-US" dirty="0" smtClean="0"/>
              <a:t>Use Plot &amp; Fit software to assist with </a:t>
            </a:r>
            <a:r>
              <a:rPr lang="en-US" dirty="0" err="1" smtClean="0"/>
              <a:t>Zimm</a:t>
            </a:r>
            <a:r>
              <a:rPr lang="en-US" dirty="0" smtClean="0"/>
              <a:t> plots and extraction of parameters – </a:t>
            </a:r>
            <a:r>
              <a:rPr lang="en-US" b="1" i="1" dirty="0" smtClean="0"/>
              <a:t>thank you Sharon!</a:t>
            </a:r>
            <a:endParaRPr lang="en-US" b="1" i="1" dirty="0"/>
          </a:p>
        </p:txBody>
      </p:sp>
    </p:spTree>
    <p:extLst>
      <p:ext uri="{BB962C8B-B14F-4D97-AF65-F5344CB8AC3E}">
        <p14:creationId xmlns:p14="http://schemas.microsoft.com/office/powerpoint/2010/main" val="25894551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bscat4"/>
          <p:cNvPicPr>
            <a:picLocks noChangeAspect="1" noChangeArrowheads="1"/>
          </p:cNvPicPr>
          <p:nvPr/>
        </p:nvPicPr>
        <p:blipFill>
          <a:blip r:embed="rId2" cstate="print"/>
          <a:srcRect/>
          <a:stretch>
            <a:fillRect/>
          </a:stretch>
        </p:blipFill>
        <p:spPr bwMode="auto">
          <a:xfrm>
            <a:off x="457199" y="971607"/>
            <a:ext cx="8476543" cy="5587085"/>
          </a:xfrm>
          <a:prstGeom prst="rect">
            <a:avLst/>
          </a:prstGeom>
          <a:noFill/>
          <a:ln w="9525">
            <a:noFill/>
            <a:miter lim="800000"/>
            <a:headEnd/>
            <a:tailEnd/>
          </a:ln>
        </p:spPr>
      </p:pic>
      <p:sp>
        <p:nvSpPr>
          <p:cNvPr id="5" name="TextBox 4"/>
          <p:cNvSpPr txBox="1"/>
          <p:nvPr/>
        </p:nvSpPr>
        <p:spPr>
          <a:xfrm>
            <a:off x="457200" y="367795"/>
            <a:ext cx="3019290" cy="1569660"/>
          </a:xfrm>
          <a:prstGeom prst="rect">
            <a:avLst/>
          </a:prstGeom>
          <a:noFill/>
        </p:spPr>
        <p:txBody>
          <a:bodyPr wrap="square" rtlCol="0">
            <a:spAutoFit/>
          </a:bodyPr>
          <a:lstStyle/>
          <a:p>
            <a:r>
              <a:rPr lang="en-US" sz="2400" dirty="0" smtClean="0"/>
              <a:t>Background toluene and solvent also scatter light due to density fluctuations</a:t>
            </a:r>
            <a:endParaRPr lang="en-US" sz="2400" dirty="0"/>
          </a:p>
        </p:txBody>
      </p:sp>
    </p:spTree>
    <p:extLst>
      <p:ext uri="{BB962C8B-B14F-4D97-AF65-F5344CB8AC3E}">
        <p14:creationId xmlns:p14="http://schemas.microsoft.com/office/powerpoint/2010/main" val="36391296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t>
            </a:r>
            <a:r>
              <a:rPr lang="en-US" i="1" dirty="0" smtClean="0"/>
              <a:t>I</a:t>
            </a:r>
            <a:r>
              <a:rPr lang="en-US" dirty="0" smtClean="0"/>
              <a:t>(</a:t>
            </a:r>
            <a:r>
              <a:rPr lang="en-US" i="1" dirty="0" smtClean="0"/>
              <a:t>q</a:t>
            </a:r>
            <a:r>
              <a:rPr lang="en-US" dirty="0" smtClean="0"/>
              <a:t>) tell us?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Form factor </a:t>
            </a:r>
            <a:r>
              <a:rPr lang="en-US" i="1" dirty="0" smtClean="0"/>
              <a:t>P</a:t>
            </a:r>
            <a:r>
              <a:rPr lang="en-US" dirty="0" smtClean="0"/>
              <a:t>(</a:t>
            </a:r>
            <a:r>
              <a:rPr lang="en-US" i="1" dirty="0" smtClean="0"/>
              <a:t>q</a:t>
            </a:r>
            <a:r>
              <a:rPr lang="en-US" dirty="0" smtClean="0"/>
              <a:t>)</a:t>
            </a:r>
          </a:p>
          <a:p>
            <a:pPr lvl="1"/>
            <a:r>
              <a:rPr lang="en-US" dirty="0" smtClean="0"/>
              <a:t>Information about individual particles</a:t>
            </a:r>
            <a:endParaRPr lang="en-US" dirty="0"/>
          </a:p>
          <a:p>
            <a:r>
              <a:rPr lang="en-US" dirty="0" smtClean="0"/>
              <a:t>Structure factor </a:t>
            </a:r>
            <a:r>
              <a:rPr lang="en-US" i="1" dirty="0" smtClean="0"/>
              <a:t>S</a:t>
            </a:r>
            <a:r>
              <a:rPr lang="en-US" dirty="0" smtClean="0"/>
              <a:t>(</a:t>
            </a:r>
            <a:r>
              <a:rPr lang="en-US" i="1" dirty="0" smtClean="0"/>
              <a:t>q</a:t>
            </a:r>
            <a:r>
              <a:rPr lang="en-US" dirty="0" smtClean="0"/>
              <a:t>)</a:t>
            </a:r>
          </a:p>
          <a:p>
            <a:pPr lvl="1"/>
            <a:r>
              <a:rPr lang="en-US" dirty="0" smtClean="0"/>
              <a:t>Information about “particle packing”</a:t>
            </a:r>
          </a:p>
          <a:p>
            <a:pPr lvl="1"/>
            <a:r>
              <a:rPr lang="en-US" dirty="0" smtClean="0"/>
              <a:t>Dependent on pair-correlation function</a:t>
            </a:r>
          </a:p>
          <a:p>
            <a:r>
              <a:rPr lang="en-US" dirty="0" smtClean="0"/>
              <a:t>Both individual solute molecules/particles and their arrangement in solution contribute to </a:t>
            </a:r>
            <a:r>
              <a:rPr lang="en-US" i="1" dirty="0" smtClean="0"/>
              <a:t>I</a:t>
            </a:r>
            <a:endParaRPr lang="en-US" dirty="0" smtClean="0"/>
          </a:p>
        </p:txBody>
      </p:sp>
      <p:graphicFrame>
        <p:nvGraphicFramePr>
          <p:cNvPr id="4" name="Object 4"/>
          <p:cNvGraphicFramePr>
            <a:graphicFrameLocks noChangeAspect="1"/>
          </p:cNvGraphicFramePr>
          <p:nvPr>
            <p:extLst>
              <p:ext uri="{D42A27DB-BD31-4B8C-83A1-F6EECF244321}">
                <p14:modId xmlns:p14="http://schemas.microsoft.com/office/powerpoint/2010/main" val="2104479418"/>
              </p:ext>
            </p:extLst>
          </p:nvPr>
        </p:nvGraphicFramePr>
        <p:xfrm>
          <a:off x="3289454" y="1419850"/>
          <a:ext cx="2487512" cy="610552"/>
        </p:xfrm>
        <a:graphic>
          <a:graphicData uri="http://schemas.openxmlformats.org/presentationml/2006/ole">
            <mc:AlternateContent xmlns:mc="http://schemas.openxmlformats.org/markup-compatibility/2006">
              <mc:Choice xmlns:v="urn:schemas-microsoft-com:vml" Requires="v">
                <p:oleObj spid="_x0000_s1038" name="Equation" r:id="rId3" imgW="825500" imgH="203200" progId="Equation.3">
                  <p:embed/>
                </p:oleObj>
              </mc:Choice>
              <mc:Fallback>
                <p:oleObj name="Equation" r:id="rId3" imgW="825500" imgH="203200" progId="Equation.3">
                  <p:embed/>
                  <p:pic>
                    <p:nvPicPr>
                      <p:cNvPr id="0" name=""/>
                      <p:cNvPicPr>
                        <a:picLocks noChangeAspect="1" noChangeArrowheads="1"/>
                      </p:cNvPicPr>
                      <p:nvPr/>
                    </p:nvPicPr>
                    <p:blipFill>
                      <a:blip r:embed="rId4"/>
                      <a:srcRect/>
                      <a:stretch>
                        <a:fillRect/>
                      </a:stretch>
                    </p:blipFill>
                    <p:spPr bwMode="auto">
                      <a:xfrm>
                        <a:off x="3289454" y="1419850"/>
                        <a:ext cx="2487512" cy="610552"/>
                      </a:xfrm>
                      <a:prstGeom prst="rect">
                        <a:avLst/>
                      </a:prstGeom>
                      <a:noFill/>
                      <a:extLst/>
                    </p:spPr>
                  </p:pic>
                </p:oleObj>
              </mc:Fallback>
            </mc:AlternateContent>
          </a:graphicData>
        </a:graphic>
      </p:graphicFrame>
    </p:spTree>
    <p:extLst>
      <p:ext uri="{BB962C8B-B14F-4D97-AF65-F5344CB8AC3E}">
        <p14:creationId xmlns:p14="http://schemas.microsoft.com/office/powerpoint/2010/main" val="1367569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Factor </a:t>
            </a:r>
            <a:r>
              <a:rPr lang="en-US" i="1" dirty="0" smtClean="0"/>
              <a:t>S</a:t>
            </a:r>
            <a:r>
              <a:rPr lang="en-US" dirty="0" smtClean="0"/>
              <a:t>(</a:t>
            </a:r>
            <a:r>
              <a:rPr lang="en-US" i="1" dirty="0" smtClean="0"/>
              <a:t>q</a:t>
            </a:r>
            <a:r>
              <a:rPr lang="en-US" dirty="0" smtClean="0"/>
              <a:t>)</a:t>
            </a:r>
            <a:endParaRPr lang="en-US" dirty="0"/>
          </a:p>
        </p:txBody>
      </p:sp>
      <p:sp>
        <p:nvSpPr>
          <p:cNvPr id="3" name="Content Placeholder 2"/>
          <p:cNvSpPr>
            <a:spLocks noGrp="1"/>
          </p:cNvSpPr>
          <p:nvPr>
            <p:ph idx="1"/>
          </p:nvPr>
        </p:nvSpPr>
        <p:spPr>
          <a:xfrm>
            <a:off x="457200" y="1267064"/>
            <a:ext cx="8229600" cy="4525963"/>
          </a:xfrm>
        </p:spPr>
        <p:txBody>
          <a:bodyPr/>
          <a:lstStyle/>
          <a:p>
            <a:r>
              <a:rPr lang="en-US" dirty="0" smtClean="0"/>
              <a:t>Pair correlation function depends on </a:t>
            </a:r>
            <a:r>
              <a:rPr lang="en-US" dirty="0" err="1" smtClean="0"/>
              <a:t>interparticle</a:t>
            </a:r>
            <a:r>
              <a:rPr lang="en-US" dirty="0" smtClean="0"/>
              <a:t> interaction</a:t>
            </a:r>
          </a:p>
        </p:txBody>
      </p:sp>
      <p:pic>
        <p:nvPicPr>
          <p:cNvPr id="6" name="Picture 6" descr="Unfortunately we are unable to provide accessible alternative text for this. If you require assistance to access this image, or to obtain a text description, please contact npg@nature.com"/>
          <p:cNvPicPr>
            <a:picLocks noChangeAspect="1" noChangeArrowheads="1"/>
          </p:cNvPicPr>
          <p:nvPr/>
        </p:nvPicPr>
        <p:blipFill>
          <a:blip r:embed="rId3">
            <a:extLst>
              <a:ext uri="{28A0092B-C50C-407E-A947-70E740481C1C}">
                <a14:useLocalDpi xmlns:a14="http://schemas.microsoft.com/office/drawing/2010/main" val="0"/>
              </a:ext>
            </a:extLst>
          </a:blip>
          <a:srcRect r="7594"/>
          <a:stretch>
            <a:fillRect/>
          </a:stretch>
        </p:blipFill>
        <p:spPr bwMode="auto">
          <a:xfrm>
            <a:off x="4321389" y="2917108"/>
            <a:ext cx="4138636" cy="326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285181" y="4069878"/>
            <a:ext cx="1077179" cy="434651"/>
          </a:xfrm>
          <a:prstGeom prst="rect">
            <a:avLst/>
          </a:prstGeom>
          <a:noFill/>
        </p:spPr>
        <p:txBody>
          <a:bodyPr>
            <a:spAutoFit/>
          </a:bodyPr>
          <a:lstStyle/>
          <a:p>
            <a:pPr>
              <a:defRPr/>
            </a:pPr>
            <a:r>
              <a:rPr lang="en-US" sz="3200" b="1" i="1" dirty="0" err="1">
                <a:latin typeface="+mj-lt"/>
                <a:cs typeface="Times New Roman" pitchFamily="18" charset="0"/>
              </a:rPr>
              <a:t>U</a:t>
            </a:r>
            <a:r>
              <a:rPr lang="en-US" sz="3200" b="1" baseline="-25000" dirty="0" err="1">
                <a:latin typeface="+mj-lt"/>
                <a:cs typeface="Times New Roman" pitchFamily="18" charset="0"/>
              </a:rPr>
              <a:t>max</a:t>
            </a:r>
            <a:endParaRPr lang="en-US" sz="3200" b="1" baseline="-25000" dirty="0">
              <a:latin typeface="+mj-lt"/>
              <a:cs typeface="Times New Roman" pitchFamily="18" charset="0"/>
            </a:endParaRPr>
          </a:p>
        </p:txBody>
      </p:sp>
      <p:sp>
        <p:nvSpPr>
          <p:cNvPr id="8" name="TextBox 7"/>
          <p:cNvSpPr txBox="1"/>
          <p:nvPr/>
        </p:nvSpPr>
        <p:spPr>
          <a:xfrm>
            <a:off x="4264696" y="2860414"/>
            <a:ext cx="510243" cy="434651"/>
          </a:xfrm>
          <a:prstGeom prst="rect">
            <a:avLst/>
          </a:prstGeom>
          <a:noFill/>
        </p:spPr>
        <p:txBody>
          <a:bodyPr>
            <a:spAutoFit/>
          </a:bodyPr>
          <a:lstStyle/>
          <a:p>
            <a:pPr>
              <a:defRPr/>
            </a:pPr>
            <a:r>
              <a:rPr lang="en-US" sz="3200" b="1" i="1" dirty="0">
                <a:latin typeface="+mj-lt"/>
                <a:cs typeface="Times New Roman" pitchFamily="18" charset="0"/>
              </a:rPr>
              <a:t>U</a:t>
            </a:r>
            <a:endParaRPr lang="en-US" sz="2800" b="1" baseline="-25000" dirty="0">
              <a:latin typeface="+mj-lt"/>
              <a:cs typeface="Times New Roman" pitchFamily="18" charset="0"/>
            </a:endParaRPr>
          </a:p>
        </p:txBody>
      </p:sp>
      <p:sp>
        <p:nvSpPr>
          <p:cNvPr id="9" name="TextBox 8"/>
          <p:cNvSpPr txBox="1"/>
          <p:nvPr/>
        </p:nvSpPr>
        <p:spPr>
          <a:xfrm>
            <a:off x="8460025" y="4329724"/>
            <a:ext cx="510243" cy="434651"/>
          </a:xfrm>
          <a:prstGeom prst="rect">
            <a:avLst/>
          </a:prstGeom>
          <a:noFill/>
        </p:spPr>
        <p:txBody>
          <a:bodyPr>
            <a:spAutoFit/>
          </a:bodyPr>
          <a:lstStyle/>
          <a:p>
            <a:pPr>
              <a:defRPr/>
            </a:pPr>
            <a:r>
              <a:rPr lang="en-US" sz="3200" b="1" i="1" dirty="0">
                <a:latin typeface="+mj-lt"/>
                <a:cs typeface="Times New Roman" pitchFamily="18" charset="0"/>
              </a:rPr>
              <a:t>r</a:t>
            </a:r>
            <a:endParaRPr lang="en-US" sz="3200" b="1" baseline="-25000" dirty="0">
              <a:latin typeface="+mj-lt"/>
              <a:cs typeface="Times New Roman" pitchFamily="18" charset="0"/>
            </a:endParaRPr>
          </a:p>
        </p:txBody>
      </p:sp>
      <p:sp>
        <p:nvSpPr>
          <p:cNvPr id="10" name="Rectangle 9"/>
          <p:cNvSpPr/>
          <p:nvPr/>
        </p:nvSpPr>
        <p:spPr>
          <a:xfrm>
            <a:off x="8119863" y="4107674"/>
            <a:ext cx="793711" cy="396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cs typeface="Times New Roman" pitchFamily="18" charset="0"/>
            </a:endParaRPr>
          </a:p>
        </p:txBody>
      </p:sp>
      <p:sp>
        <p:nvSpPr>
          <p:cNvPr id="11" name="Rectangle 10"/>
          <p:cNvSpPr/>
          <p:nvPr/>
        </p:nvSpPr>
        <p:spPr>
          <a:xfrm>
            <a:off x="4208002" y="4050980"/>
            <a:ext cx="283468" cy="1077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cs typeface="Times New Roman" pitchFamily="18" charset="0"/>
            </a:endParaRPr>
          </a:p>
        </p:txBody>
      </p:sp>
      <p:cxnSp>
        <p:nvCxnSpPr>
          <p:cNvPr id="12" name="Straight Arrow Connector 11"/>
          <p:cNvCxnSpPr/>
          <p:nvPr/>
        </p:nvCxnSpPr>
        <p:spPr>
          <a:xfrm rot="5400000">
            <a:off x="4832813" y="4219881"/>
            <a:ext cx="792530" cy="1181"/>
          </a:xfrm>
          <a:prstGeom prst="straightConnector1">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pic>
        <p:nvPicPr>
          <p:cNvPr id="16" name="Picture 15" descr="Screen Shot 2017-02-28 at 2.53.36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0835" y="3710275"/>
            <a:ext cx="2882900" cy="1054100"/>
          </a:xfrm>
          <a:prstGeom prst="rect">
            <a:avLst/>
          </a:prstGeom>
        </p:spPr>
      </p:pic>
      <p:sp>
        <p:nvSpPr>
          <p:cNvPr id="17" name="TextBox 16"/>
          <p:cNvSpPr txBox="1"/>
          <p:nvPr/>
        </p:nvSpPr>
        <p:spPr>
          <a:xfrm>
            <a:off x="2914421" y="3768644"/>
            <a:ext cx="813865" cy="425089"/>
          </a:xfrm>
          <a:prstGeom prst="rect">
            <a:avLst/>
          </a:prstGeom>
          <a:solidFill>
            <a:schemeClr val="bg1"/>
          </a:solidFill>
        </p:spPr>
        <p:txBody>
          <a:bodyPr wrap="square" rtlCol="0">
            <a:spAutoFit/>
          </a:bodyPr>
          <a:lstStyle/>
          <a:p>
            <a:r>
              <a:rPr lang="en-US" sz="2400" dirty="0" smtClean="0"/>
              <a:t>U(R)</a:t>
            </a:r>
          </a:p>
        </p:txBody>
      </p:sp>
    </p:spTree>
    <p:extLst>
      <p:ext uri="{BB962C8B-B14F-4D97-AF65-F5344CB8AC3E}">
        <p14:creationId xmlns:p14="http://schemas.microsoft.com/office/powerpoint/2010/main" val="20738037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err="1" smtClean="0"/>
              <a:t>virial</a:t>
            </a:r>
            <a:r>
              <a:rPr lang="en-US" dirty="0" smtClean="0"/>
              <a:t> coefficient</a:t>
            </a:r>
            <a:endParaRPr lang="en-US" dirty="0"/>
          </a:p>
        </p:txBody>
      </p:sp>
      <p:sp>
        <p:nvSpPr>
          <p:cNvPr id="3" name="Content Placeholder 2"/>
          <p:cNvSpPr>
            <a:spLocks noGrp="1"/>
          </p:cNvSpPr>
          <p:nvPr>
            <p:ph idx="1"/>
          </p:nvPr>
        </p:nvSpPr>
        <p:spPr/>
        <p:txBody>
          <a:bodyPr/>
          <a:lstStyle/>
          <a:p>
            <a:r>
              <a:rPr lang="en-US" dirty="0" smtClean="0"/>
              <a:t>Also related to </a:t>
            </a:r>
            <a:r>
              <a:rPr lang="en-US" dirty="0" err="1" smtClean="0"/>
              <a:t>interparticle</a:t>
            </a:r>
            <a:r>
              <a:rPr lang="en-US" dirty="0" smtClean="0"/>
              <a:t> potential</a:t>
            </a:r>
          </a:p>
          <a:p>
            <a:endParaRPr lang="en-US" dirty="0"/>
          </a:p>
          <a:p>
            <a:endParaRPr lang="en-US" dirty="0" smtClean="0"/>
          </a:p>
          <a:p>
            <a:r>
              <a:rPr lang="en-US" dirty="0" smtClean="0"/>
              <a:t>From thermodynamics: Deviation from ideal gas law based on interaction between 2 particles</a:t>
            </a:r>
            <a:endParaRPr lang="en-US" dirty="0"/>
          </a:p>
        </p:txBody>
      </p:sp>
      <p:pic>
        <p:nvPicPr>
          <p:cNvPr id="4" name="Picture 3" descr="Screen Shot 2017-02-28 at 2.29.2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5300" y="2267420"/>
            <a:ext cx="5613400" cy="977900"/>
          </a:xfrm>
          <a:prstGeom prst="rect">
            <a:avLst/>
          </a:prstGeom>
        </p:spPr>
      </p:pic>
      <p:pic>
        <p:nvPicPr>
          <p:cNvPr id="5" name="Picture 4" descr="Screen Shot 2017-02-28 at 2.29.1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4131" y="5211763"/>
            <a:ext cx="4216400" cy="914400"/>
          </a:xfrm>
          <a:prstGeom prst="rect">
            <a:avLst/>
          </a:prstGeom>
        </p:spPr>
      </p:pic>
      <p:sp>
        <p:nvSpPr>
          <p:cNvPr id="6" name="Rectangle 5"/>
          <p:cNvSpPr/>
          <p:nvPr/>
        </p:nvSpPr>
        <p:spPr>
          <a:xfrm>
            <a:off x="2898455" y="5363151"/>
            <a:ext cx="3162076" cy="58299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216624" y="5363151"/>
            <a:ext cx="3162076" cy="58299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663049" y="2248687"/>
            <a:ext cx="813865" cy="425089"/>
          </a:xfrm>
          <a:prstGeom prst="rect">
            <a:avLst/>
          </a:prstGeom>
          <a:solidFill>
            <a:schemeClr val="bg1"/>
          </a:solidFill>
        </p:spPr>
        <p:txBody>
          <a:bodyPr wrap="square" rtlCol="0">
            <a:spAutoFit/>
          </a:bodyPr>
          <a:lstStyle/>
          <a:p>
            <a:r>
              <a:rPr lang="en-US" sz="2400" dirty="0" smtClean="0"/>
              <a:t>U(R)</a:t>
            </a:r>
          </a:p>
        </p:txBody>
      </p:sp>
    </p:spTree>
    <p:extLst>
      <p:ext uri="{BB962C8B-B14F-4D97-AF65-F5344CB8AC3E}">
        <p14:creationId xmlns:p14="http://schemas.microsoft.com/office/powerpoint/2010/main" val="2279971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932415"/>
          </a:xfrm>
        </p:spPr>
        <p:txBody>
          <a:bodyPr>
            <a:normAutofit/>
          </a:bodyPr>
          <a:lstStyle/>
          <a:p>
            <a:r>
              <a:rPr lang="en-US" dirty="0" smtClean="0"/>
              <a:t>Pair correlation </a:t>
            </a:r>
            <a:r>
              <a:rPr lang="en-US" i="1" dirty="0" smtClean="0"/>
              <a:t>g</a:t>
            </a:r>
            <a:r>
              <a:rPr lang="en-US" dirty="0" smtClean="0"/>
              <a:t>(</a:t>
            </a:r>
            <a:r>
              <a:rPr lang="en-US" i="1" dirty="0"/>
              <a:t>r</a:t>
            </a:r>
            <a:r>
              <a:rPr lang="en-US" dirty="0" smtClean="0"/>
              <a:t>) and</a:t>
            </a:r>
            <a:br>
              <a:rPr lang="en-US" dirty="0" smtClean="0"/>
            </a:br>
            <a:r>
              <a:rPr lang="en-US" dirty="0" smtClean="0"/>
              <a:t>Structure factor </a:t>
            </a:r>
            <a:r>
              <a:rPr lang="en-US" i="1" dirty="0" smtClean="0"/>
              <a:t>S</a:t>
            </a:r>
            <a:r>
              <a:rPr lang="en-US" dirty="0" smtClean="0"/>
              <a:t>(</a:t>
            </a:r>
            <a:r>
              <a:rPr lang="en-US" i="1" dirty="0" smtClean="0"/>
              <a:t>q</a:t>
            </a:r>
            <a:r>
              <a:rPr lang="en-US" dirty="0" smtClean="0"/>
              <a:t>)</a:t>
            </a:r>
            <a:endParaRPr lang="en-US" dirty="0"/>
          </a:p>
        </p:txBody>
      </p:sp>
      <p:pic>
        <p:nvPicPr>
          <p:cNvPr id="4" name="Picture 3"/>
          <p:cNvPicPr>
            <a:picLocks noChangeAspect="1"/>
          </p:cNvPicPr>
          <p:nvPr/>
        </p:nvPicPr>
        <p:blipFill rotWithShape="1">
          <a:blip r:embed="rId2"/>
          <a:srcRect b="66052"/>
          <a:stretch/>
        </p:blipFill>
        <p:spPr>
          <a:xfrm>
            <a:off x="41634" y="2290336"/>
            <a:ext cx="9081677" cy="3373044"/>
          </a:xfrm>
          <a:prstGeom prst="rect">
            <a:avLst/>
          </a:prstGeom>
        </p:spPr>
      </p:pic>
      <p:sp>
        <p:nvSpPr>
          <p:cNvPr id="5" name="Rectangle 4"/>
          <p:cNvSpPr/>
          <p:nvPr/>
        </p:nvSpPr>
        <p:spPr>
          <a:xfrm>
            <a:off x="41634" y="2691829"/>
            <a:ext cx="695610" cy="396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cs typeface="Times New Roman" pitchFamily="18" charset="0"/>
            </a:endParaRPr>
          </a:p>
        </p:txBody>
      </p:sp>
      <p:sp>
        <p:nvSpPr>
          <p:cNvPr id="6" name="Rectangle 5"/>
          <p:cNvSpPr/>
          <p:nvPr/>
        </p:nvSpPr>
        <p:spPr>
          <a:xfrm>
            <a:off x="4304351" y="4514430"/>
            <a:ext cx="730664" cy="523220"/>
          </a:xfrm>
          <a:prstGeom prst="rect">
            <a:avLst/>
          </a:prstGeom>
        </p:spPr>
        <p:txBody>
          <a:bodyPr wrap="none">
            <a:spAutoFit/>
          </a:bodyPr>
          <a:lstStyle/>
          <a:p>
            <a:r>
              <a:rPr lang="en-US" sz="2800" i="1" dirty="0"/>
              <a:t>g</a:t>
            </a:r>
            <a:r>
              <a:rPr lang="en-US" sz="2800" dirty="0"/>
              <a:t>(</a:t>
            </a:r>
            <a:r>
              <a:rPr lang="en-US" sz="2800" i="1" dirty="0"/>
              <a:t>r</a:t>
            </a:r>
            <a:r>
              <a:rPr lang="en-US" sz="2800" dirty="0"/>
              <a:t>)</a:t>
            </a:r>
          </a:p>
        </p:txBody>
      </p:sp>
      <p:sp>
        <p:nvSpPr>
          <p:cNvPr id="7" name="Rectangle 6"/>
          <p:cNvSpPr/>
          <p:nvPr/>
        </p:nvSpPr>
        <p:spPr>
          <a:xfrm>
            <a:off x="4343213" y="2758418"/>
            <a:ext cx="769937" cy="523220"/>
          </a:xfrm>
          <a:prstGeom prst="rect">
            <a:avLst/>
          </a:prstGeom>
        </p:spPr>
        <p:txBody>
          <a:bodyPr wrap="none">
            <a:spAutoFit/>
          </a:bodyPr>
          <a:lstStyle/>
          <a:p>
            <a:r>
              <a:rPr lang="en-US" sz="2800" i="1" dirty="0" smtClean="0"/>
              <a:t>S</a:t>
            </a:r>
            <a:r>
              <a:rPr lang="en-US" sz="2800" dirty="0" smtClean="0"/>
              <a:t>(</a:t>
            </a:r>
            <a:r>
              <a:rPr lang="en-US" sz="2800" i="1" dirty="0" smtClean="0"/>
              <a:t>q</a:t>
            </a:r>
            <a:r>
              <a:rPr lang="en-US" sz="2800" dirty="0" smtClean="0"/>
              <a:t>)</a:t>
            </a:r>
            <a:endParaRPr lang="en-US" sz="2800" dirty="0"/>
          </a:p>
        </p:txBody>
      </p:sp>
    </p:spTree>
    <p:extLst>
      <p:ext uri="{BB962C8B-B14F-4D97-AF65-F5344CB8AC3E}">
        <p14:creationId xmlns:p14="http://schemas.microsoft.com/office/powerpoint/2010/main" val="26773436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7963"/>
          <a:stretch/>
        </p:blipFill>
        <p:spPr>
          <a:xfrm>
            <a:off x="0" y="2456905"/>
            <a:ext cx="9144000" cy="3205047"/>
          </a:xfrm>
          <a:prstGeom prst="rect">
            <a:avLst/>
          </a:prstGeom>
        </p:spPr>
      </p:pic>
      <p:sp>
        <p:nvSpPr>
          <p:cNvPr id="5" name="Title 1"/>
          <p:cNvSpPr>
            <a:spLocks noGrp="1"/>
          </p:cNvSpPr>
          <p:nvPr>
            <p:ph type="title"/>
          </p:nvPr>
        </p:nvSpPr>
        <p:spPr>
          <a:xfrm>
            <a:off x="457200" y="274637"/>
            <a:ext cx="8229600" cy="1932415"/>
          </a:xfrm>
        </p:spPr>
        <p:txBody>
          <a:bodyPr>
            <a:normAutofit/>
          </a:bodyPr>
          <a:lstStyle/>
          <a:p>
            <a:r>
              <a:rPr lang="en-US" dirty="0" smtClean="0"/>
              <a:t>Pair correlation </a:t>
            </a:r>
            <a:r>
              <a:rPr lang="en-US" i="1" dirty="0" smtClean="0"/>
              <a:t>g</a:t>
            </a:r>
            <a:r>
              <a:rPr lang="en-US" dirty="0" smtClean="0"/>
              <a:t>(</a:t>
            </a:r>
            <a:r>
              <a:rPr lang="en-US" i="1" dirty="0"/>
              <a:t>r</a:t>
            </a:r>
            <a:r>
              <a:rPr lang="en-US" dirty="0" smtClean="0"/>
              <a:t>) and</a:t>
            </a:r>
            <a:br>
              <a:rPr lang="en-US" dirty="0" smtClean="0"/>
            </a:br>
            <a:r>
              <a:rPr lang="en-US" dirty="0" smtClean="0"/>
              <a:t>Structure factor </a:t>
            </a:r>
            <a:r>
              <a:rPr lang="en-US" i="1" dirty="0" smtClean="0"/>
              <a:t>S</a:t>
            </a:r>
            <a:r>
              <a:rPr lang="en-US" dirty="0" smtClean="0"/>
              <a:t>(</a:t>
            </a:r>
            <a:r>
              <a:rPr lang="en-US" i="1" dirty="0" smtClean="0"/>
              <a:t>q</a:t>
            </a:r>
            <a:r>
              <a:rPr lang="en-US" dirty="0" smtClean="0"/>
              <a:t>)</a:t>
            </a:r>
            <a:endParaRPr lang="en-US" dirty="0"/>
          </a:p>
        </p:txBody>
      </p:sp>
      <p:sp>
        <p:nvSpPr>
          <p:cNvPr id="6" name="Rectangle 5"/>
          <p:cNvSpPr/>
          <p:nvPr/>
        </p:nvSpPr>
        <p:spPr>
          <a:xfrm>
            <a:off x="41634" y="2691829"/>
            <a:ext cx="695610" cy="396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cs typeface="Times New Roman" pitchFamily="18" charset="0"/>
            </a:endParaRPr>
          </a:p>
        </p:txBody>
      </p:sp>
      <p:sp>
        <p:nvSpPr>
          <p:cNvPr id="7" name="Rectangle 6"/>
          <p:cNvSpPr/>
          <p:nvPr/>
        </p:nvSpPr>
        <p:spPr>
          <a:xfrm>
            <a:off x="4304351" y="4514430"/>
            <a:ext cx="730664" cy="523220"/>
          </a:xfrm>
          <a:prstGeom prst="rect">
            <a:avLst/>
          </a:prstGeom>
        </p:spPr>
        <p:txBody>
          <a:bodyPr wrap="none">
            <a:spAutoFit/>
          </a:bodyPr>
          <a:lstStyle/>
          <a:p>
            <a:r>
              <a:rPr lang="en-US" sz="2800" i="1" dirty="0"/>
              <a:t>g</a:t>
            </a:r>
            <a:r>
              <a:rPr lang="en-US" sz="2800" dirty="0"/>
              <a:t>(</a:t>
            </a:r>
            <a:r>
              <a:rPr lang="en-US" sz="2800" i="1" dirty="0"/>
              <a:t>r</a:t>
            </a:r>
            <a:r>
              <a:rPr lang="en-US" sz="2800" dirty="0"/>
              <a:t>)</a:t>
            </a:r>
          </a:p>
        </p:txBody>
      </p:sp>
      <p:sp>
        <p:nvSpPr>
          <p:cNvPr id="8" name="Rectangle 7"/>
          <p:cNvSpPr/>
          <p:nvPr/>
        </p:nvSpPr>
        <p:spPr>
          <a:xfrm>
            <a:off x="4343213" y="2758418"/>
            <a:ext cx="769937" cy="523220"/>
          </a:xfrm>
          <a:prstGeom prst="rect">
            <a:avLst/>
          </a:prstGeom>
        </p:spPr>
        <p:txBody>
          <a:bodyPr wrap="none">
            <a:spAutoFit/>
          </a:bodyPr>
          <a:lstStyle/>
          <a:p>
            <a:r>
              <a:rPr lang="en-US" sz="2800" i="1" dirty="0" smtClean="0"/>
              <a:t>S</a:t>
            </a:r>
            <a:r>
              <a:rPr lang="en-US" sz="2800" dirty="0" smtClean="0"/>
              <a:t>(</a:t>
            </a:r>
            <a:r>
              <a:rPr lang="en-US" sz="2800" i="1" dirty="0" smtClean="0"/>
              <a:t>q</a:t>
            </a:r>
            <a:r>
              <a:rPr lang="en-US" sz="2800" dirty="0" smtClean="0"/>
              <a:t>)</a:t>
            </a:r>
            <a:endParaRPr lang="en-US" sz="2800" dirty="0"/>
          </a:p>
        </p:txBody>
      </p:sp>
    </p:spTree>
    <p:extLst>
      <p:ext uri="{BB962C8B-B14F-4D97-AF65-F5344CB8AC3E}">
        <p14:creationId xmlns:p14="http://schemas.microsoft.com/office/powerpoint/2010/main" val="19124060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32416" b="31424"/>
          <a:stretch/>
        </p:blipFill>
        <p:spPr>
          <a:xfrm>
            <a:off x="0" y="2227873"/>
            <a:ext cx="9144000" cy="3617533"/>
          </a:xfrm>
          <a:prstGeom prst="rect">
            <a:avLst/>
          </a:prstGeom>
        </p:spPr>
      </p:pic>
      <p:sp>
        <p:nvSpPr>
          <p:cNvPr id="5" name="Title 1"/>
          <p:cNvSpPr>
            <a:spLocks noGrp="1"/>
          </p:cNvSpPr>
          <p:nvPr>
            <p:ph type="title"/>
          </p:nvPr>
        </p:nvSpPr>
        <p:spPr>
          <a:xfrm>
            <a:off x="457200" y="274637"/>
            <a:ext cx="8229600" cy="1932415"/>
          </a:xfrm>
        </p:spPr>
        <p:txBody>
          <a:bodyPr>
            <a:normAutofit/>
          </a:bodyPr>
          <a:lstStyle/>
          <a:p>
            <a:r>
              <a:rPr lang="en-US" dirty="0" smtClean="0"/>
              <a:t>Pair correlation </a:t>
            </a:r>
            <a:r>
              <a:rPr lang="en-US" i="1" dirty="0" smtClean="0"/>
              <a:t>g</a:t>
            </a:r>
            <a:r>
              <a:rPr lang="en-US" dirty="0" smtClean="0"/>
              <a:t>(</a:t>
            </a:r>
            <a:r>
              <a:rPr lang="en-US" i="1" dirty="0"/>
              <a:t>r</a:t>
            </a:r>
            <a:r>
              <a:rPr lang="en-US" dirty="0" smtClean="0"/>
              <a:t>) and</a:t>
            </a:r>
            <a:br>
              <a:rPr lang="en-US" dirty="0" smtClean="0"/>
            </a:br>
            <a:r>
              <a:rPr lang="en-US" dirty="0" smtClean="0"/>
              <a:t>Structure factor </a:t>
            </a:r>
            <a:r>
              <a:rPr lang="en-US" i="1" dirty="0" smtClean="0"/>
              <a:t>S</a:t>
            </a:r>
            <a:r>
              <a:rPr lang="en-US" dirty="0" smtClean="0"/>
              <a:t>(</a:t>
            </a:r>
            <a:r>
              <a:rPr lang="en-US" i="1" dirty="0" smtClean="0"/>
              <a:t>q</a:t>
            </a:r>
            <a:r>
              <a:rPr lang="en-US" dirty="0" smtClean="0"/>
              <a:t>)</a:t>
            </a:r>
            <a:endParaRPr lang="en-US" dirty="0"/>
          </a:p>
        </p:txBody>
      </p:sp>
      <p:sp>
        <p:nvSpPr>
          <p:cNvPr id="6" name="Rectangle 5"/>
          <p:cNvSpPr/>
          <p:nvPr/>
        </p:nvSpPr>
        <p:spPr>
          <a:xfrm>
            <a:off x="41634" y="2317051"/>
            <a:ext cx="695610" cy="396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j-lt"/>
              <a:cs typeface="Times New Roman" pitchFamily="18" charset="0"/>
            </a:endParaRPr>
          </a:p>
        </p:txBody>
      </p:sp>
      <p:sp>
        <p:nvSpPr>
          <p:cNvPr id="7" name="Rectangle 6"/>
          <p:cNvSpPr/>
          <p:nvPr/>
        </p:nvSpPr>
        <p:spPr>
          <a:xfrm>
            <a:off x="4304351" y="4514430"/>
            <a:ext cx="730664" cy="523220"/>
          </a:xfrm>
          <a:prstGeom prst="rect">
            <a:avLst/>
          </a:prstGeom>
        </p:spPr>
        <p:txBody>
          <a:bodyPr wrap="none">
            <a:spAutoFit/>
          </a:bodyPr>
          <a:lstStyle/>
          <a:p>
            <a:r>
              <a:rPr lang="en-US" sz="2800" i="1" dirty="0"/>
              <a:t>g</a:t>
            </a:r>
            <a:r>
              <a:rPr lang="en-US" sz="2800" dirty="0"/>
              <a:t>(</a:t>
            </a:r>
            <a:r>
              <a:rPr lang="en-US" sz="2800" i="1" dirty="0"/>
              <a:t>r</a:t>
            </a:r>
            <a:r>
              <a:rPr lang="en-US" sz="2800" dirty="0"/>
              <a:t>)</a:t>
            </a:r>
          </a:p>
        </p:txBody>
      </p:sp>
      <p:sp>
        <p:nvSpPr>
          <p:cNvPr id="8" name="Rectangle 7"/>
          <p:cNvSpPr/>
          <p:nvPr/>
        </p:nvSpPr>
        <p:spPr>
          <a:xfrm>
            <a:off x="4343213" y="2758418"/>
            <a:ext cx="769937" cy="523220"/>
          </a:xfrm>
          <a:prstGeom prst="rect">
            <a:avLst/>
          </a:prstGeom>
        </p:spPr>
        <p:txBody>
          <a:bodyPr wrap="none">
            <a:spAutoFit/>
          </a:bodyPr>
          <a:lstStyle/>
          <a:p>
            <a:r>
              <a:rPr lang="en-US" sz="2800" i="1" dirty="0" smtClean="0"/>
              <a:t>S</a:t>
            </a:r>
            <a:r>
              <a:rPr lang="en-US" sz="2800" dirty="0" smtClean="0"/>
              <a:t>(</a:t>
            </a:r>
            <a:r>
              <a:rPr lang="en-US" sz="2800" i="1" dirty="0" smtClean="0"/>
              <a:t>q</a:t>
            </a:r>
            <a:r>
              <a:rPr lang="en-US" sz="2800" dirty="0" smtClean="0"/>
              <a:t>)</a:t>
            </a:r>
            <a:endParaRPr lang="en-US" sz="2800" dirty="0"/>
          </a:p>
        </p:txBody>
      </p:sp>
    </p:spTree>
    <p:extLst>
      <p:ext uri="{BB962C8B-B14F-4D97-AF65-F5344CB8AC3E}">
        <p14:creationId xmlns:p14="http://schemas.microsoft.com/office/powerpoint/2010/main" val="19124060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3400</TotalTime>
  <Words>920</Words>
  <Application>Microsoft Macintosh PowerPoint</Application>
  <PresentationFormat>On-screen Show (4:3)</PresentationFormat>
  <Paragraphs>119</Paragraphs>
  <Slides>20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Microsoft Equation</vt:lpstr>
      <vt:lpstr>Static Light Scattering Part 2:  Solute characteristics</vt:lpstr>
      <vt:lpstr>What can light scattering measure?</vt:lpstr>
      <vt:lpstr>PowerPoint Presentation</vt:lpstr>
      <vt:lpstr>What does I(q) tell us?</vt:lpstr>
      <vt:lpstr>Structure Factor S(q)</vt:lpstr>
      <vt:lpstr>Second virial coefficient</vt:lpstr>
      <vt:lpstr>Pair correlation g(r) and Structure factor S(q)</vt:lpstr>
      <vt:lpstr>Pair correlation g(r) and Structure factor S(q)</vt:lpstr>
      <vt:lpstr>Pair correlation g(r) and Structure factor S(q)</vt:lpstr>
      <vt:lpstr>Understanding SLS data</vt:lpstr>
      <vt:lpstr>Rayleigh Ratio</vt:lpstr>
      <vt:lpstr>Zimm Plot</vt:lpstr>
      <vt:lpstr>Zimm Plot</vt:lpstr>
      <vt:lpstr>PowerPoint Presentation</vt:lpstr>
      <vt:lpstr>Zimm Plot</vt:lpstr>
      <vt:lpstr>Note: Form Factor P</vt:lpstr>
      <vt:lpstr>Form Factor P for a Sphere</vt:lpstr>
      <vt:lpstr>Form Factor P</vt:lpstr>
      <vt:lpstr>Radius of gyration &amp; shape factor</vt:lpstr>
      <vt:lpstr>Lab Tasks</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Light Scattering:  a few salient features</dc:title>
  <dc:creator>Sara Hashmi</dc:creator>
  <cp:lastModifiedBy>Sara Hashmi</cp:lastModifiedBy>
  <cp:revision>41</cp:revision>
  <dcterms:created xsi:type="dcterms:W3CDTF">2015-11-04T14:31:19Z</dcterms:created>
  <dcterms:modified xsi:type="dcterms:W3CDTF">2017-03-01T07:56:19Z</dcterms:modified>
</cp:coreProperties>
</file>