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3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Microsoft_Equation1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61" r:id="rId4"/>
    <p:sldId id="283" r:id="rId5"/>
    <p:sldId id="320" r:id="rId6"/>
    <p:sldId id="318" r:id="rId7"/>
    <p:sldId id="321" r:id="rId8"/>
    <p:sldId id="319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20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1" Type="http://schemas.openxmlformats.org/officeDocument/2006/relationships/image" Target="../media/image3.e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14.emf"/><Relationship Id="rId6" Type="http://schemas.openxmlformats.org/officeDocument/2006/relationships/image" Target="../media/image15.emf"/><Relationship Id="rId7" Type="http://schemas.openxmlformats.org/officeDocument/2006/relationships/image" Target="../media/image16.e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D33AB-D506-DC4F-940F-37330F4835A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A9908-7819-D346-812E-6E8DA54CB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9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A034-AE63-4B48-A1B4-FE7425AD26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412D-57F3-2D41-9F37-758B034A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5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http://www.malvern.com/LabEng/industry/colloids/dlvo_theory.htm</a:t>
            </a:r>
          </a:p>
          <a:p>
            <a:r>
              <a:rPr lang="en-US">
                <a:latin typeface="Calibri" charset="0"/>
              </a:rPr>
              <a:t>http://www.ncl.ac.uk/dental/oralbiol/oralenv/tutorials/electrostatic.htm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4266F1-90AE-5548-B323-F388279CA97F}" type="slidenum">
              <a:rPr lang="en-US" sz="1200">
                <a:latin typeface="Calibri" charset="0"/>
                <a:cs typeface="Arial" charset="0"/>
              </a:rPr>
              <a:pPr eaLnBrk="1" hangingPunct="1"/>
              <a:t>2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Calibri" charset="0"/>
              </a:rPr>
              <a:t>Force balance is f=</a:t>
            </a:r>
            <a:r>
              <a:rPr lang="en-US" dirty="0" err="1">
                <a:latin typeface="Calibri" charset="0"/>
              </a:rPr>
              <a:t>qE</a:t>
            </a:r>
            <a:r>
              <a:rPr lang="en-US" dirty="0">
                <a:latin typeface="Calibri" charset="0"/>
              </a:rPr>
              <a:t>=</a:t>
            </a:r>
            <a:r>
              <a:rPr lang="en-US" dirty="0" err="1">
                <a:latin typeface="Calibri" charset="0"/>
              </a:rPr>
              <a:t>QeE</a:t>
            </a:r>
            <a:r>
              <a:rPr lang="en-US" dirty="0">
                <a:latin typeface="Calibri" charset="0"/>
              </a:rPr>
              <a:t> = f=6 pi*eta*a*v </a:t>
            </a:r>
            <a:r>
              <a:rPr lang="en-US" dirty="0">
                <a:latin typeface="Calibri" charset="0"/>
                <a:sym typeface="Wingdings" charset="0"/>
              </a:rPr>
              <a:t> </a:t>
            </a:r>
            <a:r>
              <a:rPr lang="en-US" dirty="0" err="1">
                <a:latin typeface="Calibri" charset="0"/>
                <a:sym typeface="Wingdings" charset="0"/>
              </a:rPr>
              <a:t>QeE</a:t>
            </a:r>
            <a:r>
              <a:rPr lang="en-US" dirty="0">
                <a:latin typeface="Calibri" charset="0"/>
                <a:sym typeface="Wingdings" charset="0"/>
              </a:rPr>
              <a:t>=6pi*eta*a*v  v/E = </a:t>
            </a:r>
            <a:r>
              <a:rPr lang="en-US" dirty="0" err="1">
                <a:latin typeface="Calibri" charset="0"/>
                <a:sym typeface="Wingdings" charset="0"/>
              </a:rPr>
              <a:t>Qe</a:t>
            </a:r>
            <a:r>
              <a:rPr lang="en-US" dirty="0">
                <a:latin typeface="Calibri" charset="0"/>
                <a:sym typeface="Wingdings" charset="0"/>
              </a:rPr>
              <a:t>/6pi*eta*</a:t>
            </a:r>
            <a:r>
              <a:rPr lang="en-US" dirty="0" smtClean="0">
                <a:latin typeface="Calibri" charset="0"/>
                <a:sym typeface="Wingdings" charset="0"/>
              </a:rPr>
              <a:t>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sym typeface="Wingdings" charset="0"/>
              </a:rPr>
              <a:t>Mobility</a:t>
            </a:r>
            <a:r>
              <a:rPr lang="en-US" baseline="0" dirty="0" smtClean="0">
                <a:latin typeface="Calibri" charset="0"/>
                <a:sym typeface="Wingdings" charset="0"/>
              </a:rPr>
              <a:t> in the transport sense is always velocity dividing by the applied field</a:t>
            </a:r>
            <a:endParaRPr lang="en-US" dirty="0">
              <a:latin typeface="Calibri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3F0D08-C1E1-4E4B-AD8D-A86188E1676C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Force balance is f=qE=QeE = f=6 pi*eta*a*v </a:t>
            </a:r>
            <a:r>
              <a:rPr lang="en-US">
                <a:latin typeface="Calibri" charset="0"/>
                <a:sym typeface="Wingdings" charset="0"/>
              </a:rPr>
              <a:t> QeE=6pi*eta*a*v  v/E = Qe/6pi*eta*a</a:t>
            </a:r>
            <a:endParaRPr lang="en-US">
              <a:latin typeface="Calibri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3F0D08-C1E1-4E4B-AD8D-A86188E1676C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openi.nlm.nih.gov</a:t>
            </a:r>
            <a:r>
              <a:rPr lang="en-US" dirty="0" smtClean="0"/>
              <a:t>/</a:t>
            </a:r>
            <a:r>
              <a:rPr lang="en-US" dirty="0" err="1" smtClean="0"/>
              <a:t>detailedresult.php?img</a:t>
            </a:r>
            <a:r>
              <a:rPr lang="en-US" dirty="0" smtClean="0"/>
              <a:t>=PMC2911333_zbc0331026020003&amp;req=4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412D-57F3-2D41-9F37-758B034A7C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2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490E-1BC9-5B48-B5C8-C4E31FE96990}" type="datetime1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DEFC-72CD-1941-9A7B-23E2BAD2DE24}" type="datetime1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369-44D3-4D43-B590-8086008AACD6}" type="datetime1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3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9632-3D4B-DB43-8BFF-A9E3707A6C04}" type="datetime1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1E56-FDF3-174E-A73F-4408DDD721A9}" type="datetime1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9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D75C-7F21-5241-BFCD-2516ADB7E2FF}" type="datetime1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1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762C-6C1F-A146-9E63-72FCE0BAEEBA}" type="datetime1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3A64-A947-704A-8CB4-4E85815C29E7}" type="datetime1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7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0DA-9E9F-C545-8A74-6739466B1F4F}" type="datetime1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0ED4-18A4-F941-BB99-E2FB39C9A011}" type="datetime1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9EB9-F030-394F-BB2D-A3A3656BBDB7}" type="datetime1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6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EF20-AC0A-E14C-AFB6-43C573802DA1}" type="datetime1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CD82C-E107-F14A-B7EB-4397561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6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10.emf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7.e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8.e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9.e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14.emf"/><Relationship Id="rId14" Type="http://schemas.openxmlformats.org/officeDocument/2006/relationships/oleObject" Target="../embeddings/oleObject15.bin"/><Relationship Id="rId15" Type="http://schemas.openxmlformats.org/officeDocument/2006/relationships/image" Target="../media/image15.emf"/><Relationship Id="rId16" Type="http://schemas.openxmlformats.org/officeDocument/2006/relationships/oleObject" Target="../embeddings/oleObject16.bin"/><Relationship Id="rId17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7.emf"/><Relationship Id="rId5" Type="http://schemas.openxmlformats.org/officeDocument/2006/relationships/image" Target="../media/image18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Colloidal Aggregation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 smtClean="0">
                <a:solidFill>
                  <a:schemeClr val="bg1">
                    <a:lumMod val="75000"/>
                  </a:schemeClr>
                </a:solidFill>
              </a:rPr>
              <a:t>786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7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Inter-particle Potentials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67587" name="Picture 6" descr="Unfortunately we are unable to provide accessible alternative text for this. If you require assistance to access this image, or to obtain a text description, please contact npg@nature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4"/>
          <a:stretch>
            <a:fillRect/>
          </a:stretch>
        </p:blipFill>
        <p:spPr bwMode="auto">
          <a:xfrm>
            <a:off x="1524000" y="1555750"/>
            <a:ext cx="5562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488113"/>
            <a:ext cx="40417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j-lt"/>
                <a:cs typeface="Times New Roman" pitchFamily="18" charset="0"/>
              </a:rPr>
              <a:t>Malescio</a:t>
            </a:r>
            <a:r>
              <a:rPr lang="en-US" dirty="0">
                <a:latin typeface="+mj-lt"/>
                <a:cs typeface="Times New Roman" pitchFamily="18" charset="0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</a:rPr>
              <a:t>Nature Materials </a:t>
            </a:r>
            <a:r>
              <a:rPr lang="en-US" b="1" dirty="0">
                <a:latin typeface="+mj-lt"/>
                <a:cs typeface="Times New Roman" pitchFamily="18" charset="0"/>
              </a:rPr>
              <a:t>2</a:t>
            </a:r>
            <a:r>
              <a:rPr lang="en-US" dirty="0">
                <a:latin typeface="+mj-lt"/>
                <a:cs typeface="Times New Roman" pitchFamily="18" charset="0"/>
              </a:rPr>
              <a:t>, 501 (2003).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105150"/>
            <a:ext cx="1447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 err="1">
                <a:latin typeface="+mj-lt"/>
                <a:cs typeface="Times New Roman" pitchFamily="18" charset="0"/>
              </a:rPr>
              <a:t>U</a:t>
            </a:r>
            <a:r>
              <a:rPr lang="en-US" sz="3200" b="1" baseline="-25000" dirty="0" err="1">
                <a:latin typeface="+mj-lt"/>
                <a:cs typeface="Times New Roman" pitchFamily="18" charset="0"/>
              </a:rPr>
              <a:t>max</a:t>
            </a:r>
            <a:endParaRPr lang="en-US" sz="3200" b="1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72200" y="5289550"/>
          <a:ext cx="12223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5" imgW="596923" imgH="393539" progId="Equation.3">
                  <p:embed/>
                </p:oleObj>
              </mc:Choice>
              <mc:Fallback>
                <p:oleObj name="Equation" r:id="rId5" imgW="596923" imgH="3935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89550"/>
                        <a:ext cx="12223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724400" y="1860550"/>
            <a:ext cx="3657600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+mj-lt"/>
                <a:ea typeface="+mn-ea"/>
                <a:cs typeface="Times New Roman" pitchFamily="18" charset="0"/>
              </a:rPr>
              <a:t>if repulsion is electrostatic,       </a:t>
            </a:r>
            <a:r>
              <a:rPr lang="en-US" sz="2000" b="1" dirty="0">
                <a:solidFill>
                  <a:srgbClr val="00B050"/>
                </a:solidFill>
                <a:latin typeface="+mj-lt"/>
                <a:ea typeface="+mn-ea"/>
                <a:cs typeface="Times New Roman" pitchFamily="18" charset="0"/>
              </a:rPr>
              <a:t>DLVO theory describes </a:t>
            </a:r>
            <a:r>
              <a:rPr lang="en-US" sz="2000" b="1" i="1" dirty="0">
                <a:solidFill>
                  <a:srgbClr val="00B050"/>
                </a:solidFill>
                <a:latin typeface="+mj-lt"/>
                <a:ea typeface="+mn-ea"/>
                <a:cs typeface="Times New Roman" pitchFamily="18" charset="0"/>
              </a:rPr>
              <a:t>U</a:t>
            </a:r>
            <a:r>
              <a:rPr lang="en-US" sz="2000" b="1" dirty="0">
                <a:solidFill>
                  <a:srgbClr val="00B050"/>
                </a:solidFill>
                <a:latin typeface="+mj-lt"/>
                <a:ea typeface="+mn-ea"/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rgbClr val="00B050"/>
                </a:solidFill>
                <a:latin typeface="+mj-lt"/>
                <a:ea typeface="+mn-ea"/>
                <a:cs typeface="Times New Roman" pitchFamily="18" charset="0"/>
              </a:rPr>
              <a:t>r</a:t>
            </a:r>
            <a:r>
              <a:rPr lang="en-US" sz="2000" b="1" dirty="0">
                <a:solidFill>
                  <a:srgbClr val="00B050"/>
                </a:solidFill>
                <a:latin typeface="+mj-lt"/>
                <a:ea typeface="+mn-ea"/>
                <a:cs typeface="Times New Roman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864100"/>
            <a:ext cx="2667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70C0"/>
                </a:solidFill>
                <a:latin typeface="+mj-lt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Induced dipole-dipole  van </a:t>
            </a:r>
            <a:r>
              <a:rPr lang="en-US" b="1" dirty="0" err="1">
                <a:solidFill>
                  <a:srgbClr val="0070C0"/>
                </a:solidFill>
                <a:latin typeface="+mj-lt"/>
                <a:cs typeface="Times New Roman" pitchFamily="18" charset="0"/>
              </a:rPr>
              <a:t>der</a:t>
            </a:r>
            <a:r>
              <a:rPr lang="en-US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Waals</a:t>
            </a:r>
            <a:endParaRPr lang="en-US" b="1" baseline="-25000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1479550"/>
            <a:ext cx="685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  <a:cs typeface="Times New Roman" pitchFamily="18" charset="0"/>
              </a:rPr>
              <a:t>U</a:t>
            </a:r>
            <a:endParaRPr lang="en-US" sz="2800" b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3454400"/>
            <a:ext cx="685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  <a:cs typeface="Times New Roman" pitchFamily="18" charset="0"/>
              </a:rPr>
              <a:t>r</a:t>
            </a:r>
            <a:endParaRPr lang="en-US" sz="3200" b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9400" y="3155950"/>
            <a:ext cx="1066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079750"/>
            <a:ext cx="3810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211387" y="3306763"/>
            <a:ext cx="1065213" cy="1588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4191000"/>
            <a:ext cx="1905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B050"/>
                </a:solidFill>
                <a:latin typeface="+mj-lt"/>
                <a:cs typeface="Times New Roman" pitchFamily="18" charset="0"/>
                <a:sym typeface="Wingdings" pitchFamily="2" charset="2"/>
              </a:rPr>
              <a:t>Irreversible aggregation </a:t>
            </a:r>
            <a:endParaRPr lang="en-US" sz="2400" b="1" baseline="-25000" dirty="0">
              <a:solidFill>
                <a:srgbClr val="00B05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6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jectory_with_drift+bi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78" y="2238778"/>
            <a:ext cx="2784592" cy="2088444"/>
          </a:xfrm>
          <a:prstGeom prst="rect">
            <a:avLst/>
          </a:prstGeom>
        </p:spPr>
      </p:pic>
      <p:graphicFrame>
        <p:nvGraphicFramePr>
          <p:cNvPr id="737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742094"/>
              </p:ext>
            </p:extLst>
          </p:nvPr>
        </p:nvGraphicFramePr>
        <p:xfrm>
          <a:off x="5076457" y="6103974"/>
          <a:ext cx="12382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Equation" r:id="rId5" imgW="660400" imgH="431800" progId="Equation.3">
                  <p:embed/>
                </p:oleObj>
              </mc:Choice>
              <mc:Fallback>
                <p:oleObj name="Equation" r:id="rId5" imgW="660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457" y="6103974"/>
                        <a:ext cx="12382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Box 16"/>
          <p:cNvSpPr txBox="1">
            <a:spLocks noChangeArrowheads="1"/>
          </p:cNvSpPr>
          <p:nvPr/>
        </p:nvSpPr>
        <p:spPr bwMode="auto">
          <a:xfrm>
            <a:off x="233969" y="4358997"/>
            <a:ext cx="5801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+mj-lt"/>
                <a:cs typeface="Times"/>
              </a:rPr>
              <a:t>Balance </a:t>
            </a:r>
            <a:r>
              <a:rPr lang="en-US" dirty="0" smtClean="0">
                <a:latin typeface="+mj-lt"/>
                <a:cs typeface="Times"/>
              </a:rPr>
              <a:t>electrostatic force: </a:t>
            </a:r>
          </a:p>
        </p:txBody>
      </p:sp>
      <p:sp>
        <p:nvSpPr>
          <p:cNvPr id="73738" name="TextBox 18"/>
          <p:cNvSpPr txBox="1">
            <a:spLocks noChangeArrowheads="1"/>
          </p:cNvSpPr>
          <p:nvPr/>
        </p:nvSpPr>
        <p:spPr bwMode="auto">
          <a:xfrm>
            <a:off x="2102425" y="171088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+mj-lt"/>
                <a:cs typeface="Times"/>
              </a:rPr>
              <a:t>+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483425" y="1914088"/>
            <a:ext cx="0" cy="2178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58350" y="1914088"/>
            <a:ext cx="0" cy="2178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51" name="TextBox 32"/>
          <p:cNvSpPr txBox="1">
            <a:spLocks noChangeArrowheads="1"/>
          </p:cNvSpPr>
          <p:nvPr/>
        </p:nvSpPr>
        <p:spPr bwMode="auto">
          <a:xfrm>
            <a:off x="6658350" y="171088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+mj-lt"/>
                <a:cs typeface="Times"/>
              </a:rPr>
              <a:t>-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471310" y="2332439"/>
            <a:ext cx="2180292" cy="0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7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9216"/>
              </p:ext>
            </p:extLst>
          </p:nvPr>
        </p:nvGraphicFramePr>
        <p:xfrm>
          <a:off x="4789695" y="5512033"/>
          <a:ext cx="8128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7" imgW="431613" imgH="393529" progId="Equation.3">
                  <p:embed/>
                </p:oleObj>
              </mc:Choice>
              <mc:Fallback>
                <p:oleObj name="Equation" r:id="rId7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695" y="5512033"/>
                        <a:ext cx="8128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564594"/>
              </p:ext>
            </p:extLst>
          </p:nvPr>
        </p:nvGraphicFramePr>
        <p:xfrm>
          <a:off x="5109734" y="1942974"/>
          <a:ext cx="2159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Equation" r:id="rId9" imgW="114201" imgH="139579" progId="Equation.3">
                  <p:embed/>
                </p:oleObj>
              </mc:Choice>
              <mc:Fallback>
                <p:oleObj name="Equation" r:id="rId9" imgW="114201" imgH="1395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9734" y="1942974"/>
                        <a:ext cx="2159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0" y="11560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+mj-lt"/>
                <a:cs typeface="Times"/>
              </a:rPr>
              <a:t>E</a:t>
            </a:r>
            <a:r>
              <a:rPr lang="en-US" sz="2800" dirty="0" smtClean="0">
                <a:latin typeface="+mj-lt"/>
                <a:cs typeface="Times"/>
              </a:rPr>
              <a:t>lectric field </a:t>
            </a:r>
            <a:r>
              <a:rPr lang="en-US" sz="2800" i="1" dirty="0">
                <a:latin typeface="+mj-lt"/>
                <a:cs typeface="Times"/>
              </a:rPr>
              <a:t> </a:t>
            </a:r>
            <a:r>
              <a:rPr lang="en-US" sz="2800" i="1" dirty="0" smtClean="0">
                <a:latin typeface="+mj-lt"/>
                <a:cs typeface="Times"/>
              </a:rPr>
              <a:t>  </a:t>
            </a:r>
            <a:r>
              <a:rPr lang="en-US" sz="2800" dirty="0" smtClean="0">
                <a:latin typeface="+mj-lt"/>
                <a:cs typeface="Times"/>
              </a:rPr>
              <a:t>: diffusion with drift</a:t>
            </a:r>
            <a:endParaRPr lang="en-US" sz="2800" dirty="0">
              <a:latin typeface="+mj-lt"/>
              <a:cs typeface="Times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"/>
              </a:rPr>
              <a:t>Measurement Concept: Zeta Potential</a:t>
            </a:r>
            <a:endParaRPr lang="en-US" dirty="0">
              <a:cs typeface="Times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1494294" y="5643083"/>
            <a:ext cx="46640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+mj-lt"/>
                <a:cs typeface="Times"/>
              </a:rPr>
              <a:t>Electrophoretic mobility:			</a:t>
            </a:r>
            <a:endParaRPr lang="en-US" dirty="0">
              <a:latin typeface="+mj-lt"/>
              <a:cs typeface="Times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3454377" y="1838668"/>
            <a:ext cx="20150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j-lt"/>
                <a:cs typeface="Times"/>
              </a:rPr>
              <a:t>Drift velocity:</a:t>
            </a:r>
            <a:endParaRPr lang="en-US" sz="2000" dirty="0">
              <a:latin typeface="+mj-lt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9829" y="2070406"/>
            <a:ext cx="1143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DB00"/>
                </a:solidFill>
                <a:cs typeface="Times"/>
              </a:rPr>
              <a:t>Initial position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  <a:latin typeface="+mj-lt"/>
                <a:cs typeface="Times"/>
              </a:rPr>
              <a:t>Diffusive trajectory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  <a:cs typeface="Times"/>
              </a:rPr>
              <a:t>Final position</a:t>
            </a: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662617"/>
              </p:ext>
            </p:extLst>
          </p:nvPr>
        </p:nvGraphicFramePr>
        <p:xfrm>
          <a:off x="4217143" y="4440923"/>
          <a:ext cx="952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11" imgW="508000" imgH="215900" progId="Equation.3">
                  <p:embed/>
                </p:oleObj>
              </mc:Choice>
              <mc:Fallback>
                <p:oleObj name="Equation" r:id="rId11" imgW="508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143" y="4440923"/>
                        <a:ext cx="9525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275708"/>
              </p:ext>
            </p:extLst>
          </p:nvPr>
        </p:nvGraphicFramePr>
        <p:xfrm>
          <a:off x="4196882" y="4971770"/>
          <a:ext cx="14049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13" imgW="749300" imgH="215900" progId="Equation.3">
                  <p:embed/>
                </p:oleObj>
              </mc:Choice>
              <mc:Fallback>
                <p:oleObj name="Equation" r:id="rId13" imgW="749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882" y="4971770"/>
                        <a:ext cx="14049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021334"/>
              </p:ext>
            </p:extLst>
          </p:nvPr>
        </p:nvGraphicFramePr>
        <p:xfrm>
          <a:off x="3915413" y="1272628"/>
          <a:ext cx="320040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15" imgW="152400" imgH="152400" progId="Equation.3">
                  <p:embed/>
                </p:oleObj>
              </mc:Choice>
              <mc:Fallback>
                <p:oleObj name="Equation" r:id="rId15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15413" y="1272628"/>
                        <a:ext cx="320040" cy="32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928402"/>
              </p:ext>
            </p:extLst>
          </p:nvPr>
        </p:nvGraphicFramePr>
        <p:xfrm>
          <a:off x="3318598" y="3878332"/>
          <a:ext cx="2381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17" imgW="127000" imgH="165100" progId="Equation.3">
                  <p:embed/>
                </p:oleObj>
              </mc:Choice>
              <mc:Fallback>
                <p:oleObj name="Equation" r:id="rId17" imgW="1270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8598" y="3878332"/>
                        <a:ext cx="2381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3969" y="4884588"/>
            <a:ext cx="3768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"/>
              </a:rPr>
              <a:t>Against hydrodynamic force:</a:t>
            </a:r>
          </a:p>
        </p:txBody>
      </p:sp>
      <p:sp>
        <p:nvSpPr>
          <p:cNvPr id="7" name="Rectangle 6"/>
          <p:cNvSpPr/>
          <p:nvPr/>
        </p:nvSpPr>
        <p:spPr>
          <a:xfrm>
            <a:off x="1494293" y="6222108"/>
            <a:ext cx="4832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Times"/>
              </a:rPr>
              <a:t>Related </a:t>
            </a:r>
            <a:r>
              <a:rPr lang="en-US" sz="2400" dirty="0">
                <a:cs typeface="Times"/>
              </a:rPr>
              <a:t>to surface </a:t>
            </a:r>
            <a:r>
              <a:rPr lang="en-US" sz="2400" dirty="0" smtClean="0">
                <a:cs typeface="Times"/>
              </a:rPr>
              <a:t>charge: </a:t>
            </a:r>
            <a:endParaRPr lang="en-US" sz="2400" dirty="0">
              <a:cs typeface="Times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04263"/>
              </p:ext>
            </p:extLst>
          </p:nvPr>
        </p:nvGraphicFramePr>
        <p:xfrm>
          <a:off x="6825784" y="4705200"/>
          <a:ext cx="14763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19" imgW="787400" imgH="190500" progId="Equation.3">
                  <p:embed/>
                </p:oleObj>
              </mc:Choice>
              <mc:Fallback>
                <p:oleObj name="Equation" r:id="rId19" imgW="7874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784" y="4705200"/>
                        <a:ext cx="14763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2483425" y="3463281"/>
            <a:ext cx="970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j-lt"/>
                <a:cs typeface="Times"/>
              </a:rPr>
              <a:t>Surface charge</a:t>
            </a:r>
            <a:endParaRPr lang="en-US" sz="2000" dirty="0">
              <a:latin typeface="+mj-lt"/>
              <a:cs typeface="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430" y="2204912"/>
            <a:ext cx="191088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“Phase </a:t>
            </a:r>
            <a:r>
              <a:rPr lang="en-US" b="1" dirty="0"/>
              <a:t>Analysis Light </a:t>
            </a:r>
            <a:r>
              <a:rPr lang="en-US" b="1" dirty="0" smtClean="0"/>
              <a:t>Scattering”</a:t>
            </a:r>
            <a:endParaRPr lang="en-US" b="1" dirty="0"/>
          </a:p>
          <a:p>
            <a:pPr algn="ctr"/>
            <a:r>
              <a:rPr lang="en-US" dirty="0"/>
              <a:t>Analogous to Doppler shift, but </a:t>
            </a:r>
            <a:r>
              <a:rPr lang="en-US" dirty="0" smtClean="0"/>
              <a:t>with oscillating electric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6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Calibri" charset="0"/>
              </a:rPr>
              <a:t>Electrophoretic </a:t>
            </a:r>
            <a:r>
              <a:rPr lang="en-US" dirty="0" smtClean="0">
                <a:latin typeface="Calibri" charset="0"/>
              </a:rPr>
              <a:t>mobility &amp; Zeta Potential </a:t>
            </a:r>
            <a:endParaRPr lang="en-US" dirty="0">
              <a:latin typeface="Calibri" charset="0"/>
            </a:endParaRPr>
          </a:p>
        </p:txBody>
      </p:sp>
      <p:sp>
        <p:nvSpPr>
          <p:cNvPr id="73733" name="TextBox 15"/>
          <p:cNvSpPr txBox="1">
            <a:spLocks noChangeArrowheads="1"/>
          </p:cNvSpPr>
          <p:nvPr/>
        </p:nvSpPr>
        <p:spPr bwMode="auto">
          <a:xfrm>
            <a:off x="157162" y="4798266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Calibri" charset="0"/>
              </a:rPr>
              <a:t>  </a:t>
            </a:r>
            <a:r>
              <a:rPr lang="en-US" dirty="0" err="1">
                <a:latin typeface="Calibri" charset="0"/>
              </a:rPr>
              <a:t>Hückel</a:t>
            </a:r>
            <a:r>
              <a:rPr lang="en-US" dirty="0">
                <a:latin typeface="Calibri" charset="0"/>
              </a:rPr>
              <a:t> Theory:</a:t>
            </a:r>
          </a:p>
        </p:txBody>
      </p:sp>
      <p:graphicFrame>
        <p:nvGraphicFramePr>
          <p:cNvPr id="737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527452"/>
              </p:ext>
            </p:extLst>
          </p:nvPr>
        </p:nvGraphicFramePr>
        <p:xfrm>
          <a:off x="2451100" y="4747466"/>
          <a:ext cx="1241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2" name="Equation" r:id="rId4" imgW="660113" imgH="431613" progId="Equation.3">
                  <p:embed/>
                </p:oleObj>
              </mc:Choice>
              <mc:Fallback>
                <p:oleObj name="Equation" r:id="rId4" imgW="66011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747466"/>
                        <a:ext cx="12414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026616"/>
              </p:ext>
            </p:extLst>
          </p:nvPr>
        </p:nvGraphicFramePr>
        <p:xfrm>
          <a:off x="6405563" y="3403600"/>
          <a:ext cx="12144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3" name="Equation" r:id="rId6" imgW="647700" imgH="419100" progId="Equation.3">
                  <p:embed/>
                </p:oleObj>
              </mc:Choice>
              <mc:Fallback>
                <p:oleObj name="Equation" r:id="rId6" imgW="647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3403600"/>
                        <a:ext cx="121443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Box 16"/>
          <p:cNvSpPr txBox="1">
            <a:spLocks noChangeArrowheads="1"/>
          </p:cNvSpPr>
          <p:nvPr/>
        </p:nvSpPr>
        <p:spPr bwMode="auto">
          <a:xfrm>
            <a:off x="76200" y="3551238"/>
            <a:ext cx="662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Calibri" charset="0"/>
              </a:rPr>
              <a:t>Balance electrostatic and hydrodynamic forces:</a:t>
            </a:r>
          </a:p>
        </p:txBody>
      </p:sp>
      <p:sp>
        <p:nvSpPr>
          <p:cNvPr id="18" name="Oval 17"/>
          <p:cNvSpPr/>
          <p:nvPr/>
        </p:nvSpPr>
        <p:spPr>
          <a:xfrm>
            <a:off x="3962400" y="1879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3738" name="TextBox 18"/>
          <p:cNvSpPr txBox="1">
            <a:spLocks noChangeArrowheads="1"/>
          </p:cNvSpPr>
          <p:nvPr/>
        </p:nvSpPr>
        <p:spPr bwMode="auto">
          <a:xfrm>
            <a:off x="2819400" y="12192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39" name="TextBox 19"/>
          <p:cNvSpPr txBox="1">
            <a:spLocks noChangeArrowheads="1"/>
          </p:cNvSpPr>
          <p:nvPr/>
        </p:nvSpPr>
        <p:spPr bwMode="auto">
          <a:xfrm>
            <a:off x="3886200" y="2286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0" name="TextBox 20"/>
          <p:cNvSpPr txBox="1">
            <a:spLocks noChangeArrowheads="1"/>
          </p:cNvSpPr>
          <p:nvPr/>
        </p:nvSpPr>
        <p:spPr bwMode="auto">
          <a:xfrm>
            <a:off x="3962400" y="19558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1" name="TextBox 21"/>
          <p:cNvSpPr txBox="1">
            <a:spLocks noChangeArrowheads="1"/>
          </p:cNvSpPr>
          <p:nvPr/>
        </p:nvSpPr>
        <p:spPr bwMode="auto">
          <a:xfrm>
            <a:off x="4191000" y="1752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2" name="TextBox 22"/>
          <p:cNvSpPr txBox="1">
            <a:spLocks noChangeArrowheads="1"/>
          </p:cNvSpPr>
          <p:nvPr/>
        </p:nvSpPr>
        <p:spPr bwMode="auto">
          <a:xfrm>
            <a:off x="4495800" y="1676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3" name="TextBox 23"/>
          <p:cNvSpPr txBox="1">
            <a:spLocks noChangeArrowheads="1"/>
          </p:cNvSpPr>
          <p:nvPr/>
        </p:nvSpPr>
        <p:spPr bwMode="auto">
          <a:xfrm>
            <a:off x="4724400" y="1803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4" name="TextBox 24"/>
          <p:cNvSpPr txBox="1">
            <a:spLocks noChangeArrowheads="1"/>
          </p:cNvSpPr>
          <p:nvPr/>
        </p:nvSpPr>
        <p:spPr bwMode="auto">
          <a:xfrm>
            <a:off x="4876800" y="21082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5" name="TextBox 25"/>
          <p:cNvSpPr txBox="1">
            <a:spLocks noChangeArrowheads="1"/>
          </p:cNvSpPr>
          <p:nvPr/>
        </p:nvSpPr>
        <p:spPr bwMode="auto">
          <a:xfrm>
            <a:off x="4800600" y="23622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6" name="TextBox 26"/>
          <p:cNvSpPr txBox="1">
            <a:spLocks noChangeArrowheads="1"/>
          </p:cNvSpPr>
          <p:nvPr/>
        </p:nvSpPr>
        <p:spPr bwMode="auto">
          <a:xfrm>
            <a:off x="4648200" y="2565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7" name="TextBox 27"/>
          <p:cNvSpPr txBox="1">
            <a:spLocks noChangeArrowheads="1"/>
          </p:cNvSpPr>
          <p:nvPr/>
        </p:nvSpPr>
        <p:spPr bwMode="auto">
          <a:xfrm>
            <a:off x="4038600" y="2514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3748" name="TextBox 28"/>
          <p:cNvSpPr txBox="1">
            <a:spLocks noChangeArrowheads="1"/>
          </p:cNvSpPr>
          <p:nvPr/>
        </p:nvSpPr>
        <p:spPr bwMode="auto">
          <a:xfrm>
            <a:off x="4343400" y="2667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libri" charset="0"/>
              </a:rPr>
              <a:t>+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200400" y="1422400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553200" y="1422400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51" name="TextBox 32"/>
          <p:cNvSpPr txBox="1">
            <a:spLocks noChangeArrowheads="1"/>
          </p:cNvSpPr>
          <p:nvPr/>
        </p:nvSpPr>
        <p:spPr bwMode="auto">
          <a:xfrm>
            <a:off x="6553200" y="12192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-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181600" y="2489200"/>
            <a:ext cx="762000" cy="0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7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031217"/>
              </p:ext>
            </p:extLst>
          </p:nvPr>
        </p:nvGraphicFramePr>
        <p:xfrm>
          <a:off x="1143000" y="1727200"/>
          <a:ext cx="8128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4" name="Equation" r:id="rId8" imgW="431613" imgH="393529" progId="Equation.3">
                  <p:embed/>
                </p:oleObj>
              </mc:Choice>
              <mc:Fallback>
                <p:oleObj name="Equation" r:id="rId8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27200"/>
                        <a:ext cx="8128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403907"/>
              </p:ext>
            </p:extLst>
          </p:nvPr>
        </p:nvGraphicFramePr>
        <p:xfrm>
          <a:off x="5334000" y="2184400"/>
          <a:ext cx="2159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5" name="Equation" r:id="rId10" imgW="114201" imgH="139579" progId="Equation.3">
                  <p:embed/>
                </p:oleObj>
              </mc:Choice>
              <mc:Fallback>
                <p:oleObj name="Equation" r:id="rId10" imgW="114201" imgH="1395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184400"/>
                        <a:ext cx="2159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55" name="TextBox 40"/>
          <p:cNvSpPr txBox="1">
            <a:spLocks noChangeArrowheads="1"/>
          </p:cNvSpPr>
          <p:nvPr/>
        </p:nvSpPr>
        <p:spPr bwMode="auto">
          <a:xfrm>
            <a:off x="3738562" y="4823666"/>
            <a:ext cx="4198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Calibri" charset="0"/>
              </a:rPr>
              <a:t>F</a:t>
            </a:r>
            <a:r>
              <a:rPr lang="en-US" dirty="0" smtClean="0">
                <a:latin typeface="Calibri" charset="0"/>
              </a:rPr>
              <a:t>or </a:t>
            </a:r>
            <a:r>
              <a:rPr lang="en-US" dirty="0">
                <a:latin typeface="Calibri" charset="0"/>
              </a:rPr>
              <a:t>low ionic </a:t>
            </a:r>
            <a:r>
              <a:rPr lang="en-US" dirty="0" smtClean="0">
                <a:latin typeface="Calibri" charset="0"/>
              </a:rPr>
              <a:t>strengths (</a:t>
            </a:r>
            <a:r>
              <a:rPr lang="en-US" dirty="0" err="1" smtClean="0">
                <a:latin typeface="Calibri" charset="0"/>
              </a:rPr>
              <a:t>apolar</a:t>
            </a:r>
            <a:r>
              <a:rPr lang="en-US" dirty="0" smtClean="0">
                <a:latin typeface="Calibri" charset="0"/>
              </a:rPr>
              <a:t>)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737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401864"/>
              </p:ext>
            </p:extLst>
          </p:nvPr>
        </p:nvGraphicFramePr>
        <p:xfrm>
          <a:off x="8029575" y="4823666"/>
          <a:ext cx="10255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6" name="Equation" r:id="rId12" imgW="546100" imgH="203200" progId="Equation.3">
                  <p:embed/>
                </p:oleObj>
              </mc:Choice>
              <mc:Fallback>
                <p:oleObj name="Equation" r:id="rId12" imgW="546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9575" y="4823666"/>
                        <a:ext cx="10255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15"/>
          <p:cNvSpPr txBox="1">
            <a:spLocks noChangeArrowheads="1"/>
          </p:cNvSpPr>
          <p:nvPr/>
        </p:nvSpPr>
        <p:spPr bwMode="auto">
          <a:xfrm>
            <a:off x="157162" y="5560266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Calibri" charset="0"/>
              </a:rPr>
              <a:t>  </a:t>
            </a:r>
            <a:r>
              <a:rPr lang="en-US" dirty="0" err="1" smtClean="0">
                <a:latin typeface="Calibri" charset="0"/>
              </a:rPr>
              <a:t>Smoluchowski</a:t>
            </a:r>
            <a:r>
              <a:rPr lang="en-US" dirty="0" smtClean="0">
                <a:latin typeface="Calibri" charset="0"/>
              </a:rPr>
              <a:t>: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032500"/>
              </p:ext>
            </p:extLst>
          </p:nvPr>
        </p:nvGraphicFramePr>
        <p:xfrm>
          <a:off x="2640013" y="5509466"/>
          <a:ext cx="1003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7" name="Equation" r:id="rId14" imgW="533400" imgH="431800" progId="Equation.3">
                  <p:embed/>
                </p:oleObj>
              </mc:Choice>
              <mc:Fallback>
                <p:oleObj name="Equation" r:id="rId14" imgW="533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5509466"/>
                        <a:ext cx="1003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3586162" y="5585666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Calibri" charset="0"/>
              </a:rPr>
              <a:t>F</a:t>
            </a:r>
            <a:r>
              <a:rPr lang="en-US" dirty="0" smtClean="0">
                <a:latin typeface="Calibri" charset="0"/>
              </a:rPr>
              <a:t>or high ionic strength (aqueous)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993866"/>
              </p:ext>
            </p:extLst>
          </p:nvPr>
        </p:nvGraphicFramePr>
        <p:xfrm>
          <a:off x="8043862" y="5585666"/>
          <a:ext cx="10239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" name="Equation" r:id="rId16" imgW="546100" imgH="203200" progId="Equation.3">
                  <p:embed/>
                </p:oleObj>
              </mc:Choice>
              <mc:Fallback>
                <p:oleObj name="Equation" r:id="rId16" imgW="546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862" y="5585666"/>
                        <a:ext cx="10239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964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55" grpId="0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88" y="274638"/>
            <a:ext cx="82214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Indicates Electrostatic Repulsion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41"/>
            <a:ext cx="8229600" cy="4525963"/>
          </a:xfrm>
        </p:spPr>
        <p:txBody>
          <a:bodyPr/>
          <a:lstStyle/>
          <a:p>
            <a:r>
              <a:rPr lang="en-US" dirty="0" smtClean="0"/>
              <a:t>Large magnitude </a:t>
            </a:r>
            <a:r>
              <a:rPr lang="en-US" dirty="0" smtClean="0">
                <a:sym typeface="Wingdings"/>
              </a:rPr>
              <a:t> stable</a:t>
            </a:r>
            <a:endParaRPr lang="en-US" dirty="0" smtClean="0"/>
          </a:p>
          <a:p>
            <a:r>
              <a:rPr lang="en-US" dirty="0" smtClean="0"/>
              <a:t>Low magnitude </a:t>
            </a:r>
            <a:r>
              <a:rPr lang="en-US" dirty="0" smtClean="0">
                <a:sym typeface="Wingdings"/>
              </a:rPr>
              <a:t> more likely to aggregate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9891" y="4551728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163691" y="49581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239891" y="46279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7" name="TextBox 21"/>
          <p:cNvSpPr txBox="1">
            <a:spLocks noChangeArrowheads="1"/>
          </p:cNvSpPr>
          <p:nvPr/>
        </p:nvSpPr>
        <p:spPr bwMode="auto">
          <a:xfrm>
            <a:off x="468491" y="44247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773291" y="43485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9" name="TextBox 23"/>
          <p:cNvSpPr txBox="1">
            <a:spLocks noChangeArrowheads="1"/>
          </p:cNvSpPr>
          <p:nvPr/>
        </p:nvSpPr>
        <p:spPr bwMode="auto">
          <a:xfrm>
            <a:off x="1001891" y="44755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1154291" y="47803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1078091" y="50343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925691" y="52375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316091" y="518672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485419"/>
              </p:ext>
            </p:extLst>
          </p:nvPr>
        </p:nvGraphicFramePr>
        <p:xfrm>
          <a:off x="557252" y="415449"/>
          <a:ext cx="623768" cy="1002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127000" imgH="203200" progId="Equation.3">
                  <p:embed/>
                </p:oleObj>
              </mc:Choice>
              <mc:Fallback>
                <p:oleObj name="Equation" r:id="rId3" imgW="127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52" y="415449"/>
                        <a:ext cx="623768" cy="1002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82118" y="5846099"/>
            <a:ext cx="8794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Greenwood, R; Kendall, K (1999</a:t>
            </a:r>
            <a:r>
              <a:rPr lang="en-US" dirty="0" smtClean="0"/>
              <a:t>). </a:t>
            </a:r>
            <a:r>
              <a:rPr lang="en-US" dirty="0"/>
              <a:t>Journal of the European Ceramic Society. 19 (4): 479–488.</a:t>
            </a:r>
          </a:p>
          <a:p>
            <a:r>
              <a:rPr lang="en-US" dirty="0" err="1" smtClean="0"/>
              <a:t>Hanaor</a:t>
            </a:r>
            <a:r>
              <a:rPr lang="en-US" dirty="0"/>
              <a:t>, D.A.H.; </a:t>
            </a:r>
            <a:r>
              <a:rPr lang="en-US" dirty="0" err="1"/>
              <a:t>Michelazzi</a:t>
            </a:r>
            <a:r>
              <a:rPr lang="en-US" dirty="0"/>
              <a:t>, M.; </a:t>
            </a:r>
            <a:r>
              <a:rPr lang="en-US" dirty="0" err="1"/>
              <a:t>Leonelli</a:t>
            </a:r>
            <a:r>
              <a:rPr lang="en-US" dirty="0"/>
              <a:t>, C.; Sorrell, C.C. (2012</a:t>
            </a:r>
            <a:r>
              <a:rPr lang="en-US" dirty="0" smtClean="0"/>
              <a:t>). </a:t>
            </a:r>
            <a:r>
              <a:rPr lang="en-US" dirty="0"/>
              <a:t>Journal of the European Ceramic Society. 32 (1): 235–244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6" name="Picture 15" descr="Screen Shot 2017-03-01 at 1.35.59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56" y="2753833"/>
            <a:ext cx="5892800" cy="2857500"/>
          </a:xfrm>
          <a:prstGeom prst="rect">
            <a:avLst/>
          </a:prstGeom>
        </p:spPr>
      </p:pic>
      <p:sp>
        <p:nvSpPr>
          <p:cNvPr id="17" name="TextBox 28"/>
          <p:cNvSpPr txBox="1">
            <a:spLocks noChangeArrowheads="1"/>
          </p:cNvSpPr>
          <p:nvPr/>
        </p:nvSpPr>
        <p:spPr bwMode="auto">
          <a:xfrm>
            <a:off x="647623" y="5312343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libri" charset="0"/>
              </a:rPr>
              <a:t>+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8747601" y="26079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flipH="1">
            <a:off x="8823801" y="2882915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flipH="1">
            <a:off x="8598376" y="28365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flipH="1">
            <a:off x="7786698" y="2757222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136321" y="2909622"/>
            <a:ext cx="403225" cy="1588"/>
          </a:xfrm>
          <a:prstGeom prst="straightConnector1">
            <a:avLst/>
          </a:prstGeom>
          <a:ln w="63500">
            <a:solidFill>
              <a:schemeClr val="accent4">
                <a:lumMod val="75000"/>
              </a:schemeClr>
            </a:solidFill>
            <a:prstDash val="soli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 flipH="1">
            <a:off x="7710498" y="31413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 flipH="1">
            <a:off x="7564448" y="2452422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 flipH="1">
            <a:off x="8181824" y="49636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 flipH="1">
            <a:off x="8105624" y="5347872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 flipH="1">
            <a:off x="7959574" y="46588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51259" y="2539324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175059" y="2945724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7" name="TextBox 22"/>
          <p:cNvSpPr txBox="1">
            <a:spLocks noChangeArrowheads="1"/>
          </p:cNvSpPr>
          <p:nvPr/>
        </p:nvSpPr>
        <p:spPr bwMode="auto">
          <a:xfrm>
            <a:off x="784659" y="2336124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9" name="TextBox 24"/>
          <p:cNvSpPr txBox="1">
            <a:spLocks noChangeArrowheads="1"/>
          </p:cNvSpPr>
          <p:nvPr/>
        </p:nvSpPr>
        <p:spPr bwMode="auto">
          <a:xfrm>
            <a:off x="1165659" y="2767924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3157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9" grpId="0" animBg="1"/>
      <p:bldP spid="31" grpId="0" animBg="1"/>
      <p:bldP spid="32" grpId="0" animBg="1"/>
      <p:bldP spid="33" grpId="0" animBg="1"/>
      <p:bldP spid="34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77996"/>
            <a:ext cx="3774976" cy="2472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Ionic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88" y="1386791"/>
            <a:ext cx="4147052" cy="3248353"/>
          </a:xfrm>
        </p:spPr>
        <p:txBody>
          <a:bodyPr>
            <a:normAutofit/>
          </a:bodyPr>
          <a:lstStyle/>
          <a:p>
            <a:r>
              <a:rPr lang="en-US" dirty="0" smtClean="0"/>
              <a:t>Ions “screen away” electrostatic repulsion, thus reducing zeta potential magnitude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0646" y="1278744"/>
            <a:ext cx="5283200" cy="5372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92588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/>
              <a:t>Rajapaksa</a:t>
            </a:r>
            <a:r>
              <a:rPr lang="en-US" dirty="0"/>
              <a:t> TE, </a:t>
            </a:r>
            <a:r>
              <a:rPr lang="en-US" dirty="0" smtClean="0"/>
              <a:t>et. al. </a:t>
            </a:r>
            <a:r>
              <a:rPr lang="en-US" i="1" dirty="0" smtClean="0"/>
              <a:t>J</a:t>
            </a:r>
            <a:r>
              <a:rPr lang="en-US" i="1" dirty="0"/>
              <a:t>. Biol. Chem.</a:t>
            </a:r>
            <a:r>
              <a:rPr lang="en-US" dirty="0"/>
              <a:t> (2010)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747601" y="26079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 flipH="1">
            <a:off x="8823801" y="2882915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 flipH="1">
            <a:off x="8598376" y="28365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 flipH="1">
            <a:off x="7786698" y="2757222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36321" y="2909622"/>
            <a:ext cx="403225" cy="1588"/>
          </a:xfrm>
          <a:prstGeom prst="straightConnector1">
            <a:avLst/>
          </a:prstGeom>
          <a:ln w="63500">
            <a:solidFill>
              <a:schemeClr val="accent4">
                <a:lumMod val="75000"/>
              </a:schemeClr>
            </a:solidFill>
            <a:prstDash val="soli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 flipH="1">
            <a:off x="7710498" y="3141397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 flipH="1">
            <a:off x="7564448" y="2452422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 flipH="1">
            <a:off x="5404758" y="5498684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 flipH="1">
            <a:off x="5328558" y="5882859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 flipH="1">
            <a:off x="5182508" y="5193884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8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acid/base increases H+/OH- ions in solution</a:t>
            </a:r>
          </a:p>
          <a:p>
            <a:r>
              <a:rPr lang="en-US" dirty="0" smtClean="0"/>
              <a:t>May cause changes in particle surface chemistry through protonation/</a:t>
            </a:r>
            <a:r>
              <a:rPr lang="en-US" dirty="0" err="1" smtClean="0"/>
              <a:t>deprotonation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92856" y="4110205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3916656" y="45166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3992856" y="41864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4526256" y="39070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4907256" y="43388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libri" charset="0"/>
              </a:rPr>
              <a:t>+</a:t>
            </a: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4678656" y="47960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3129" y="6021793"/>
            <a:ext cx="50942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pH</a:t>
            </a:r>
            <a:endParaRPr lang="en-US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98315" y="6363548"/>
            <a:ext cx="2615998" cy="0"/>
          </a:xfrm>
          <a:prstGeom prst="straightConnector1">
            <a:avLst/>
          </a:prstGeom>
          <a:ln w="50800"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30355" y="6363548"/>
            <a:ext cx="2615998" cy="0"/>
          </a:xfrm>
          <a:prstGeom prst="straightConnector1">
            <a:avLst/>
          </a:prstGeom>
          <a:ln w="50800"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285018" y="4110205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208818" y="4516605"/>
            <a:ext cx="381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Calibri" charset="0"/>
              </a:rPr>
              <a:t>-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85018" y="4186405"/>
            <a:ext cx="381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Calibri" charset="0"/>
              </a:rPr>
              <a:t>-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6818418" y="3907005"/>
            <a:ext cx="381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Calibri" charset="0"/>
              </a:rPr>
              <a:t>-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7199418" y="43388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Calibri" charset="0"/>
              </a:rPr>
              <a:t>-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6970818" y="479600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Calibri" charset="0"/>
              </a:rPr>
              <a:t>-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284397" y="4159671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1208197" y="45660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3" name="TextBox 20"/>
          <p:cNvSpPr txBox="1">
            <a:spLocks noChangeArrowheads="1"/>
          </p:cNvSpPr>
          <p:nvPr/>
        </p:nvSpPr>
        <p:spPr bwMode="auto">
          <a:xfrm>
            <a:off x="1284397" y="42358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1512997" y="40326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1817797" y="39564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6" name="TextBox 23"/>
          <p:cNvSpPr txBox="1">
            <a:spLocks noChangeArrowheads="1"/>
          </p:cNvSpPr>
          <p:nvPr/>
        </p:nvSpPr>
        <p:spPr bwMode="auto">
          <a:xfrm>
            <a:off x="2046397" y="40834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2198797" y="43882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8" name="TextBox 25"/>
          <p:cNvSpPr txBox="1">
            <a:spLocks noChangeArrowheads="1"/>
          </p:cNvSpPr>
          <p:nvPr/>
        </p:nvSpPr>
        <p:spPr bwMode="auto">
          <a:xfrm>
            <a:off x="2122597" y="46422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39" name="TextBox 26"/>
          <p:cNvSpPr txBox="1">
            <a:spLocks noChangeArrowheads="1"/>
          </p:cNvSpPr>
          <p:nvPr/>
        </p:nvSpPr>
        <p:spPr bwMode="auto">
          <a:xfrm>
            <a:off x="1970197" y="48454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1360597" y="4794671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charset="0"/>
              </a:rPr>
              <a:t>+</a:t>
            </a:r>
          </a:p>
        </p:txBody>
      </p:sp>
      <p:sp>
        <p:nvSpPr>
          <p:cNvPr id="41" name="TextBox 28"/>
          <p:cNvSpPr txBox="1">
            <a:spLocks noChangeArrowheads="1"/>
          </p:cNvSpPr>
          <p:nvPr/>
        </p:nvSpPr>
        <p:spPr bwMode="auto">
          <a:xfrm>
            <a:off x="1692129" y="4920286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libri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2938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3" grpId="0"/>
      <p:bldP spid="24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19" y="1805284"/>
            <a:ext cx="5807342" cy="50527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Zero Charge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8692578" y="1529048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 flipH="1">
            <a:off x="8768778" y="1803966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 flipH="1">
            <a:off x="8543353" y="1757648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 flipH="1">
            <a:off x="7731675" y="1678273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081298" y="1830673"/>
            <a:ext cx="403225" cy="1588"/>
          </a:xfrm>
          <a:prstGeom prst="straightConnector1">
            <a:avLst/>
          </a:prstGeom>
          <a:ln w="63500">
            <a:solidFill>
              <a:schemeClr val="accent4">
                <a:lumMod val="75000"/>
              </a:schemeClr>
            </a:solidFill>
            <a:prstDash val="soli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 flipH="1">
            <a:off x="7655475" y="2062448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 flipH="1">
            <a:off x="7509425" y="1373473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 flipH="1">
            <a:off x="7937510" y="5807189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 flipH="1">
            <a:off x="7861310" y="6191364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 flipH="1">
            <a:off x="7715260" y="5502389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 flipH="1">
            <a:off x="1547744" y="1420813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 flipH="1">
            <a:off x="1471544" y="1804988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 flipH="1">
            <a:off x="1325494" y="1116013"/>
            <a:ext cx="301625" cy="3016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418667" y="1546802"/>
            <a:ext cx="1761066" cy="2567998"/>
          </a:xfrm>
          <a:prstGeom prst="straightConnector1">
            <a:avLst/>
          </a:prstGeom>
          <a:ln w="50800"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38779" y="788697"/>
            <a:ext cx="14998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PZC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317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 animBg="1"/>
      <p:bldP spid="28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Graphene</a:t>
            </a:r>
            <a:r>
              <a:rPr lang="en-US" dirty="0" smtClean="0"/>
              <a:t> Oxide</a:t>
            </a:r>
          </a:p>
          <a:p>
            <a:pPr lvl="1"/>
            <a:r>
              <a:rPr lang="en-US" dirty="0" smtClean="0"/>
              <a:t>Samples already prepared at different pH values: 1, 2, 3 (native), 5, 7, 10</a:t>
            </a:r>
          </a:p>
          <a:p>
            <a:pPr lvl="1"/>
            <a:r>
              <a:rPr lang="en-US" dirty="0" smtClean="0"/>
              <a:t>PZC not quite </a:t>
            </a:r>
            <a:r>
              <a:rPr lang="en-US" smtClean="0"/>
              <a:t>found yesterday</a:t>
            </a:r>
            <a:endParaRPr lang="en-US" dirty="0" smtClean="0"/>
          </a:p>
          <a:p>
            <a:pPr lvl="1"/>
            <a:r>
              <a:rPr lang="en-US" dirty="0" smtClean="0"/>
              <a:t>Can also add </a:t>
            </a:r>
            <a:r>
              <a:rPr lang="en-US" dirty="0" err="1" smtClean="0"/>
              <a:t>KCl</a:t>
            </a:r>
            <a:r>
              <a:rPr lang="en-US" dirty="0" smtClean="0"/>
              <a:t> (~100 </a:t>
            </a:r>
            <a:r>
              <a:rPr lang="en-US" dirty="0" err="1" smtClean="0"/>
              <a:t>mM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4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505</Words>
  <Application>Microsoft Macintosh PowerPoint</Application>
  <PresentationFormat>On-screen Show (4:3)</PresentationFormat>
  <Paragraphs>105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Microsoft Equation</vt:lpstr>
      <vt:lpstr>Colloidal Aggregation</vt:lpstr>
      <vt:lpstr>Inter-particle Potentials</vt:lpstr>
      <vt:lpstr>Measurement Concept: Zeta Potential</vt:lpstr>
      <vt:lpstr>Electrophoretic mobility &amp; Zeta Potential </vt:lpstr>
      <vt:lpstr>Indicates Electrostatic Repulsion</vt:lpstr>
      <vt:lpstr>Effect of Ionic strength</vt:lpstr>
      <vt:lpstr>Effect of pH</vt:lpstr>
      <vt:lpstr>Point of Zero Charge</vt:lpstr>
      <vt:lpstr>Lab Tasks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&amp; Instability</dc:title>
  <dc:creator>Sara Hashmi</dc:creator>
  <cp:lastModifiedBy>Sara Hashmi</cp:lastModifiedBy>
  <cp:revision>48</cp:revision>
  <dcterms:created xsi:type="dcterms:W3CDTF">2017-02-25T02:34:46Z</dcterms:created>
  <dcterms:modified xsi:type="dcterms:W3CDTF">2017-03-01T07:56:10Z</dcterms:modified>
</cp:coreProperties>
</file>